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4A8"/>
    <a:srgbClr val="09AF01"/>
    <a:srgbClr val="CCFF33"/>
    <a:srgbClr val="99CCFF"/>
    <a:srgbClr val="3399FF"/>
    <a:srgbClr val="0D025E"/>
    <a:srgbClr val="11037B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2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01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6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3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3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2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6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6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2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9A39-0434-4F78-8537-8953E7791F64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13435-AEFB-44D3-B625-2EDC22467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4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choolsnetwork.com/info" TargetMode="External"/><Relationship Id="rId2" Type="http://schemas.openxmlformats.org/officeDocument/2006/relationships/hyperlink" Target="https://www.youtube.com/user/MySchoolsNetwor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508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b="1" i="1" dirty="0" smtClean="0">
                <a:solidFill>
                  <a:srgbClr val="11037B"/>
                </a:solidFill>
              </a:rPr>
              <a:t>Co</a:t>
            </a:r>
            <a:r>
              <a:rPr lang="nl-NL" b="1" i="1" dirty="0" smtClean="0">
                <a:solidFill>
                  <a:srgbClr val="0070C0"/>
                </a:solidFill>
              </a:rPr>
              <a:t>-</a:t>
            </a:r>
            <a:r>
              <a:rPr lang="nl-NL" b="1" i="1" dirty="0" err="1" smtClean="0">
                <a:solidFill>
                  <a:srgbClr val="0070C0"/>
                </a:solidFill>
              </a:rPr>
              <a:t>creation</a:t>
            </a:r>
            <a:endParaRPr lang="en-GB" b="1" i="1" dirty="0">
              <a:solidFill>
                <a:srgbClr val="0070C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45217"/>
            <a:ext cx="9144000" cy="2355531"/>
          </a:xfrm>
          <a:noFill/>
        </p:spPr>
        <p:txBody>
          <a:bodyPr>
            <a:normAutofit fontScale="47500" lnSpcReduction="20000"/>
          </a:bodyPr>
          <a:lstStyle/>
          <a:p>
            <a:pPr algn="l"/>
            <a:r>
              <a:rPr lang="nl-NL" dirty="0" smtClean="0"/>
              <a:t>                                                                            </a:t>
            </a:r>
          </a:p>
          <a:p>
            <a:pPr algn="l"/>
            <a:endParaRPr lang="nl-NL" dirty="0"/>
          </a:p>
          <a:p>
            <a:pPr algn="l"/>
            <a:r>
              <a:rPr lang="nl-NL" dirty="0" smtClean="0"/>
              <a:t>					</a:t>
            </a:r>
            <a:r>
              <a:rPr lang="nl-NL" sz="5800" dirty="0" smtClean="0"/>
              <a:t>  </a:t>
            </a:r>
            <a:r>
              <a:rPr lang="nl-NL" sz="7600" b="1" i="1" dirty="0" err="1" smtClean="0">
                <a:solidFill>
                  <a:srgbClr val="0070C0"/>
                </a:solidFill>
              </a:rPr>
              <a:t>international</a:t>
            </a:r>
            <a:r>
              <a:rPr lang="nl-NL" sz="7600" b="1" i="1" dirty="0" smtClean="0">
                <a:solidFill>
                  <a:srgbClr val="0070C0"/>
                </a:solidFill>
              </a:rPr>
              <a:t> </a:t>
            </a:r>
          </a:p>
          <a:p>
            <a:pPr algn="l"/>
            <a:r>
              <a:rPr lang="nl-NL" sz="7600" b="1" i="1" dirty="0">
                <a:solidFill>
                  <a:srgbClr val="0070C0"/>
                </a:solidFill>
              </a:rPr>
              <a:t>	</a:t>
            </a:r>
            <a:r>
              <a:rPr lang="nl-NL" sz="7600" b="1" i="1" dirty="0" smtClean="0">
                <a:solidFill>
                  <a:srgbClr val="0070C0"/>
                </a:solidFill>
              </a:rPr>
              <a:t>				      schools   </a:t>
            </a:r>
          </a:p>
          <a:p>
            <a:pPr algn="l"/>
            <a:endParaRPr lang="nl-NL" sz="4200" b="1" i="1" dirty="0">
              <a:solidFill>
                <a:srgbClr val="0070C0"/>
              </a:solidFill>
            </a:endParaRPr>
          </a:p>
          <a:p>
            <a:pPr algn="l"/>
            <a:endParaRPr lang="nl-NL" dirty="0" smtClean="0"/>
          </a:p>
          <a:p>
            <a:pPr algn="l"/>
            <a:r>
              <a:rPr lang="nl-NL" dirty="0" smtClean="0"/>
              <a:t>                                                                            </a:t>
            </a: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3645218"/>
            <a:ext cx="3562350" cy="1734820"/>
          </a:xfrm>
          <a:prstGeom prst="rect">
            <a:avLst/>
          </a:prstGeom>
        </p:spPr>
      </p:pic>
      <p:sp>
        <p:nvSpPr>
          <p:cNvPr id="5" name="AutoShape 2" descr="Afbeeldingsresultaat voor gl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Pijl-links en -rechts 6"/>
          <p:cNvSpPr/>
          <p:nvPr/>
        </p:nvSpPr>
        <p:spPr>
          <a:xfrm>
            <a:off x="5200650" y="4316761"/>
            <a:ext cx="98583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49" y="3705225"/>
            <a:ext cx="1733551" cy="17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dirty="0" smtClean="0"/>
              <a:t> 2. Co-</a:t>
            </a:r>
            <a:r>
              <a:rPr lang="nl-NL" dirty="0" err="1" smtClean="0"/>
              <a:t>creating</a:t>
            </a:r>
            <a:r>
              <a:rPr lang="nl-NL" dirty="0" smtClean="0"/>
              <a:t> a curriculum unit</a:t>
            </a:r>
            <a:br>
              <a:rPr lang="nl-NL" dirty="0" smtClean="0"/>
            </a:br>
            <a:r>
              <a:rPr lang="nl-NL" dirty="0"/>
              <a:t> </a:t>
            </a:r>
            <a:endParaRPr lang="en-GB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en-GB" dirty="0"/>
              <a:t>Unit duration: e.g. students spend half a week during </a:t>
            </a:r>
            <a:r>
              <a:rPr lang="en-GB" dirty="0" smtClean="0"/>
              <a:t>two </a:t>
            </a:r>
            <a:r>
              <a:rPr lang="en-GB" dirty="0" smtClean="0"/>
              <a:t>months</a:t>
            </a:r>
          </a:p>
          <a:p>
            <a:r>
              <a:rPr lang="nl-NL" dirty="0" smtClean="0"/>
              <a:t>Unit content: e.g. subject field or </a:t>
            </a:r>
            <a:r>
              <a:rPr lang="nl-NL" dirty="0" err="1" smtClean="0"/>
              <a:t>Educational</a:t>
            </a:r>
            <a:r>
              <a:rPr lang="nl-NL" dirty="0" smtClean="0"/>
              <a:t> Studies or Research</a:t>
            </a:r>
          </a:p>
          <a:p>
            <a:endParaRPr lang="nl-NL" dirty="0" smtClean="0"/>
          </a:p>
          <a:p>
            <a:r>
              <a:rPr lang="nl-NL" dirty="0" smtClean="0"/>
              <a:t>Teacher </a:t>
            </a:r>
            <a:r>
              <a:rPr lang="nl-NL" dirty="0" err="1" smtClean="0"/>
              <a:t>educators</a:t>
            </a:r>
            <a:r>
              <a:rPr lang="nl-NL" dirty="0" smtClean="0"/>
              <a:t> design </a:t>
            </a:r>
            <a:r>
              <a:rPr lang="nl-NL" dirty="0" err="1" smtClean="0"/>
              <a:t>and</a:t>
            </a:r>
            <a:r>
              <a:rPr lang="nl-NL" dirty="0" smtClean="0"/>
              <a:t>/or </a:t>
            </a:r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unit </a:t>
            </a:r>
            <a:r>
              <a:rPr lang="nl-NL" dirty="0" err="1" smtClean="0"/>
              <a:t>with</a:t>
            </a:r>
            <a:r>
              <a:rPr lang="nl-NL" dirty="0" smtClean="0"/>
              <a:t> school </a:t>
            </a:r>
            <a:r>
              <a:rPr lang="nl-NL" dirty="0" err="1" smtClean="0"/>
              <a:t>teachers</a:t>
            </a:r>
            <a:r>
              <a:rPr lang="nl-NL" dirty="0" smtClean="0"/>
              <a:t>.</a:t>
            </a:r>
          </a:p>
          <a:p>
            <a:r>
              <a:rPr lang="nl-NL" dirty="0" smtClean="0"/>
              <a:t>The unit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carried</a:t>
            </a:r>
            <a:r>
              <a:rPr lang="nl-NL" dirty="0" smtClean="0"/>
              <a:t> out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help of school </a:t>
            </a:r>
            <a:r>
              <a:rPr lang="nl-NL" dirty="0" err="1" smtClean="0"/>
              <a:t>teachers</a:t>
            </a:r>
            <a:r>
              <a:rPr lang="nl-NL" dirty="0" smtClean="0"/>
              <a:t> (e.g. </a:t>
            </a:r>
            <a:r>
              <a:rPr lang="nl-NL" dirty="0" err="1" smtClean="0"/>
              <a:t>guest</a:t>
            </a:r>
            <a:r>
              <a:rPr lang="nl-NL" dirty="0" smtClean="0"/>
              <a:t> </a:t>
            </a:r>
            <a:r>
              <a:rPr lang="nl-NL" dirty="0" err="1" smtClean="0"/>
              <a:t>lecturer</a:t>
            </a:r>
            <a:r>
              <a:rPr lang="nl-NL" dirty="0" smtClean="0"/>
              <a:t>, </a:t>
            </a:r>
            <a:r>
              <a:rPr lang="nl-NL" dirty="0" err="1" smtClean="0"/>
              <a:t>recorded</a:t>
            </a:r>
            <a:r>
              <a:rPr lang="nl-NL" dirty="0" smtClean="0"/>
              <a:t> TED-talk</a:t>
            </a:r>
            <a:r>
              <a:rPr lang="nl-NL" dirty="0" smtClean="0"/>
              <a:t>, </a:t>
            </a:r>
            <a:r>
              <a:rPr lang="nl-NL" dirty="0" smtClean="0"/>
              <a:t>online access </a:t>
            </a:r>
            <a:r>
              <a:rPr lang="nl-NL" dirty="0" err="1" smtClean="0"/>
              <a:t>to</a:t>
            </a:r>
            <a:r>
              <a:rPr lang="nl-NL" dirty="0" smtClean="0"/>
              <a:t> a </a:t>
            </a:r>
            <a:r>
              <a:rPr lang="nl-NL" dirty="0" err="1" smtClean="0"/>
              <a:t>teacher’s</a:t>
            </a:r>
            <a:r>
              <a:rPr lang="nl-NL" dirty="0" smtClean="0"/>
              <a:t> </a:t>
            </a:r>
            <a:r>
              <a:rPr lang="nl-NL" dirty="0" smtClean="0"/>
              <a:t>classroom, </a:t>
            </a:r>
            <a:r>
              <a:rPr lang="nl-NL" dirty="0"/>
              <a:t>event in online schools </a:t>
            </a:r>
            <a:r>
              <a:rPr lang="nl-NL" dirty="0" err="1" smtClean="0"/>
              <a:t>network</a:t>
            </a:r>
            <a:r>
              <a:rPr lang="nl-NL" dirty="0" smtClean="0"/>
              <a:t>).</a:t>
            </a: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 smtClean="0"/>
              <a:t>3. </a:t>
            </a:r>
            <a:r>
              <a:rPr lang="nl-NL" dirty="0"/>
              <a:t>U</a:t>
            </a:r>
            <a:r>
              <a:rPr lang="nl-NL" dirty="0" smtClean="0"/>
              <a:t>nit </a:t>
            </a:r>
            <a:r>
              <a:rPr lang="nl-NL" dirty="0" err="1" smtClean="0"/>
              <a:t>organised</a:t>
            </a:r>
            <a:r>
              <a:rPr lang="nl-NL" dirty="0" smtClean="0"/>
              <a:t> as a community </a:t>
            </a:r>
            <a:r>
              <a:rPr lang="nl-NL" dirty="0" err="1" smtClean="0"/>
              <a:t>that</a:t>
            </a:r>
            <a:r>
              <a:rPr lang="nl-NL" dirty="0" smtClean="0"/>
              <a:t> designs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develops</a:t>
            </a:r>
            <a:r>
              <a:rPr lang="nl-NL" dirty="0" smtClean="0"/>
              <a:t> a school project or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cycle</a:t>
            </a:r>
            <a:r>
              <a:rPr lang="nl-NL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nl-NL" dirty="0" smtClean="0"/>
              <a:t>School(s) </a:t>
            </a:r>
            <a:r>
              <a:rPr lang="nl-NL" dirty="0" err="1" smtClean="0"/>
              <a:t>give</a:t>
            </a:r>
            <a:r>
              <a:rPr lang="nl-NL" dirty="0" smtClean="0"/>
              <a:t> a </a:t>
            </a:r>
            <a:r>
              <a:rPr lang="nl-NL" dirty="0" err="1" smtClean="0"/>
              <a:t>general</a:t>
            </a:r>
            <a:r>
              <a:rPr lang="nl-NL" dirty="0" smtClean="0"/>
              <a:t> </a:t>
            </a:r>
            <a:r>
              <a:rPr lang="nl-NL" dirty="0" err="1" smtClean="0"/>
              <a:t>indication</a:t>
            </a:r>
            <a:r>
              <a:rPr lang="nl-NL" dirty="0" smtClean="0"/>
              <a:t> of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like </a:t>
            </a:r>
            <a:r>
              <a:rPr lang="nl-NL" dirty="0" err="1" smtClean="0"/>
              <a:t>to</a:t>
            </a:r>
            <a:r>
              <a:rPr lang="nl-NL" dirty="0" smtClean="0"/>
              <a:t> have </a:t>
            </a:r>
            <a:r>
              <a:rPr lang="nl-NL" dirty="0" err="1" smtClean="0"/>
              <a:t>designed</a:t>
            </a:r>
            <a:endParaRPr lang="nl-NL" dirty="0" smtClean="0"/>
          </a:p>
          <a:p>
            <a:r>
              <a:rPr lang="nl-NL" dirty="0" smtClean="0"/>
              <a:t>Teacher </a:t>
            </a:r>
            <a:r>
              <a:rPr lang="nl-NL" dirty="0" err="1" smtClean="0"/>
              <a:t>educator</a:t>
            </a:r>
            <a:r>
              <a:rPr lang="nl-NL" dirty="0" smtClean="0"/>
              <a:t> checks </a:t>
            </a:r>
            <a:r>
              <a:rPr lang="nl-NL" dirty="0" err="1" smtClean="0"/>
              <a:t>feasibility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suitability</a:t>
            </a:r>
            <a:r>
              <a:rPr lang="nl-NL" dirty="0" smtClean="0"/>
              <a:t> </a:t>
            </a:r>
          </a:p>
          <a:p>
            <a:r>
              <a:rPr lang="nl-NL" dirty="0" smtClean="0"/>
              <a:t>Student </a:t>
            </a:r>
            <a:r>
              <a:rPr lang="nl-NL" dirty="0" err="1" smtClean="0"/>
              <a:t>teachers</a:t>
            </a:r>
            <a:r>
              <a:rPr lang="nl-NL" dirty="0" smtClean="0"/>
              <a:t> are </a:t>
            </a:r>
            <a:r>
              <a:rPr lang="nl-NL" dirty="0" err="1" smtClean="0"/>
              <a:t>briefed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task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school(s).  </a:t>
            </a:r>
          </a:p>
          <a:p>
            <a:r>
              <a:rPr lang="nl-NL" dirty="0" smtClean="0"/>
              <a:t>Student </a:t>
            </a:r>
            <a:r>
              <a:rPr lang="nl-NL" dirty="0" err="1" smtClean="0"/>
              <a:t>teachers</a:t>
            </a:r>
            <a:r>
              <a:rPr lang="nl-NL" dirty="0" smtClean="0"/>
              <a:t> analyse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task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help of school </a:t>
            </a:r>
            <a:r>
              <a:rPr lang="nl-NL" dirty="0" err="1" smtClean="0"/>
              <a:t>teachers</a:t>
            </a:r>
            <a:r>
              <a:rPr lang="nl-NL" dirty="0" smtClean="0"/>
              <a:t> (school </a:t>
            </a:r>
            <a:r>
              <a:rPr lang="nl-NL" dirty="0" err="1" smtClean="0"/>
              <a:t>students</a:t>
            </a:r>
            <a:r>
              <a:rPr lang="nl-NL" dirty="0" smtClean="0"/>
              <a:t>) </a:t>
            </a:r>
            <a:r>
              <a:rPr lang="nl-NL" dirty="0" err="1" smtClean="0"/>
              <a:t>and</a:t>
            </a:r>
            <a:r>
              <a:rPr lang="nl-NL" dirty="0" smtClean="0"/>
              <a:t> a teacher </a:t>
            </a:r>
            <a:r>
              <a:rPr lang="nl-NL" dirty="0" err="1" smtClean="0"/>
              <a:t>educator</a:t>
            </a:r>
            <a:r>
              <a:rPr lang="nl-NL" dirty="0" smtClean="0"/>
              <a:t>.</a:t>
            </a:r>
          </a:p>
          <a:p>
            <a:r>
              <a:rPr lang="nl-NL" dirty="0" smtClean="0"/>
              <a:t> Student </a:t>
            </a:r>
            <a:r>
              <a:rPr lang="nl-NL" dirty="0" err="1" smtClean="0"/>
              <a:t>teachers</a:t>
            </a:r>
            <a:r>
              <a:rPr lang="nl-NL" dirty="0" smtClean="0"/>
              <a:t> </a:t>
            </a:r>
            <a:r>
              <a:rPr lang="nl-NL" dirty="0" err="1" smtClean="0"/>
              <a:t>generate</a:t>
            </a:r>
            <a:r>
              <a:rPr lang="nl-NL" dirty="0" smtClean="0"/>
              <a:t> </a:t>
            </a:r>
            <a:r>
              <a:rPr lang="nl-NL" dirty="0" err="1" smtClean="0"/>
              <a:t>ideas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design a prototype.</a:t>
            </a:r>
          </a:p>
          <a:p>
            <a:r>
              <a:rPr lang="nl-NL" dirty="0"/>
              <a:t> </a:t>
            </a:r>
            <a:r>
              <a:rPr lang="nl-NL" dirty="0" smtClean="0"/>
              <a:t>Prototype </a:t>
            </a:r>
            <a:r>
              <a:rPr lang="nl-NL" dirty="0" err="1" smtClean="0"/>
              <a:t>discussed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school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tried</a:t>
            </a:r>
            <a:r>
              <a:rPr lang="nl-NL" dirty="0"/>
              <a:t> </a:t>
            </a:r>
            <a:r>
              <a:rPr lang="nl-NL" dirty="0" smtClean="0"/>
              <a:t>out,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dirty="0" err="1" smtClean="0"/>
              <a:t>Final</a:t>
            </a:r>
            <a:r>
              <a:rPr lang="nl-NL" dirty="0" smtClean="0"/>
              <a:t> design ready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; </a:t>
            </a:r>
            <a:r>
              <a:rPr lang="nl-NL" dirty="0" err="1" smtClean="0"/>
              <a:t>evaluation</a:t>
            </a:r>
            <a:r>
              <a:rPr lang="nl-NL" dirty="0" smtClean="0"/>
              <a:t>/debriefing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6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 smtClean="0"/>
              <a:t>  4. Co-</a:t>
            </a:r>
            <a:r>
              <a:rPr lang="nl-NL" dirty="0" err="1" smtClean="0"/>
              <a:t>creation</a:t>
            </a:r>
            <a:r>
              <a:rPr lang="nl-NL" dirty="0" smtClean="0"/>
              <a:t> of a </a:t>
            </a:r>
            <a:r>
              <a:rPr lang="nl-NL" dirty="0" err="1" smtClean="0"/>
              <a:t>specialisation</a:t>
            </a:r>
            <a:r>
              <a:rPr lang="nl-NL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nl-NL" dirty="0" err="1" smtClean="0"/>
              <a:t>Duration</a:t>
            </a:r>
            <a:r>
              <a:rPr lang="nl-NL" dirty="0" smtClean="0"/>
              <a:t> of </a:t>
            </a:r>
            <a:r>
              <a:rPr lang="nl-NL" dirty="0" err="1" smtClean="0"/>
              <a:t>specialisation</a:t>
            </a:r>
            <a:r>
              <a:rPr lang="nl-NL" dirty="0" smtClean="0"/>
              <a:t>: </a:t>
            </a:r>
            <a:r>
              <a:rPr lang="nl-NL" dirty="0" err="1" smtClean="0"/>
              <a:t>one</a:t>
            </a:r>
            <a:r>
              <a:rPr lang="nl-NL" dirty="0" smtClean="0"/>
              <a:t> full semester</a:t>
            </a:r>
          </a:p>
          <a:p>
            <a:endParaRPr lang="nl-NL" dirty="0"/>
          </a:p>
          <a:p>
            <a:r>
              <a:rPr lang="nl-NL" dirty="0" smtClean="0"/>
              <a:t>(A </a:t>
            </a:r>
            <a:r>
              <a:rPr lang="nl-NL" dirty="0" err="1" smtClean="0"/>
              <a:t>group</a:t>
            </a:r>
            <a:r>
              <a:rPr lang="nl-NL" dirty="0" smtClean="0"/>
              <a:t> of) schools </a:t>
            </a:r>
            <a:r>
              <a:rPr lang="nl-NL" dirty="0" err="1" smtClean="0"/>
              <a:t>intend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deepen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share special expertise.</a:t>
            </a:r>
          </a:p>
          <a:p>
            <a:r>
              <a:rPr lang="nl-NL" dirty="0"/>
              <a:t> </a:t>
            </a:r>
            <a:r>
              <a:rPr lang="nl-NL" dirty="0" smtClean="0"/>
              <a:t>Teacher </a:t>
            </a:r>
            <a:r>
              <a:rPr lang="nl-NL" dirty="0" err="1" smtClean="0"/>
              <a:t>educators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like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expertise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programme</a:t>
            </a:r>
            <a:r>
              <a:rPr lang="nl-NL" dirty="0" smtClean="0"/>
              <a:t> as a </a:t>
            </a:r>
            <a:r>
              <a:rPr lang="nl-NL" dirty="0" err="1" smtClean="0"/>
              <a:t>specialisation</a:t>
            </a:r>
            <a:r>
              <a:rPr lang="nl-NL" dirty="0" smtClean="0"/>
              <a:t> </a:t>
            </a:r>
          </a:p>
          <a:p>
            <a:r>
              <a:rPr lang="nl-NL" dirty="0" smtClean="0"/>
              <a:t>Experts </a:t>
            </a:r>
            <a:r>
              <a:rPr lang="nl-NL" dirty="0" err="1" smtClean="0"/>
              <a:t>from</a:t>
            </a:r>
            <a:r>
              <a:rPr lang="nl-NL" dirty="0" smtClean="0"/>
              <a:t> schools </a:t>
            </a:r>
            <a:r>
              <a:rPr lang="nl-NL" dirty="0" err="1" smtClean="0"/>
              <a:t>and</a:t>
            </a:r>
            <a:r>
              <a:rPr lang="nl-NL" dirty="0" smtClean="0"/>
              <a:t> teacher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specialisation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r>
              <a:rPr lang="nl-NL" dirty="0" smtClean="0"/>
              <a:t>. </a:t>
            </a:r>
          </a:p>
          <a:p>
            <a:r>
              <a:rPr lang="nl-NL" dirty="0" smtClean="0"/>
              <a:t>Student </a:t>
            </a:r>
            <a:r>
              <a:rPr lang="nl-NL" dirty="0" err="1" smtClean="0"/>
              <a:t>teachers</a:t>
            </a:r>
            <a:r>
              <a:rPr lang="nl-NL" dirty="0" smtClean="0"/>
              <a:t> </a:t>
            </a:r>
            <a:r>
              <a:rPr lang="nl-NL" dirty="0" err="1" smtClean="0"/>
              <a:t>acquire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expertise in a </a:t>
            </a:r>
            <a:r>
              <a:rPr lang="nl-NL" dirty="0" err="1" smtClean="0"/>
              <a:t>learning</a:t>
            </a:r>
            <a:r>
              <a:rPr lang="nl-NL" dirty="0" smtClean="0"/>
              <a:t> environment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includes</a:t>
            </a:r>
            <a:r>
              <a:rPr lang="nl-NL" dirty="0" smtClean="0"/>
              <a:t> </a:t>
            </a:r>
            <a:r>
              <a:rPr lang="nl-NL" dirty="0" err="1" smtClean="0"/>
              <a:t>practice</a:t>
            </a:r>
            <a:r>
              <a:rPr lang="nl-NL" dirty="0" smtClean="0"/>
              <a:t> (</a:t>
            </a:r>
            <a:r>
              <a:rPr lang="nl-NL" dirty="0" err="1" smtClean="0"/>
              <a:t>and</a:t>
            </a:r>
            <a:r>
              <a:rPr lang="nl-NL" dirty="0" smtClean="0"/>
              <a:t> research) at </a:t>
            </a:r>
            <a:r>
              <a:rPr lang="nl-NL" dirty="0" err="1" smtClean="0"/>
              <a:t>the</a:t>
            </a:r>
            <a:r>
              <a:rPr lang="nl-NL" dirty="0" smtClean="0"/>
              <a:t> schools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5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 smtClean="0"/>
              <a:t>  </a:t>
            </a:r>
            <a:r>
              <a:rPr lang="nl-NL" sz="4000" dirty="0" smtClean="0"/>
              <a:t>Co-</a:t>
            </a:r>
            <a:r>
              <a:rPr lang="nl-NL" sz="4000" dirty="0" err="1" smtClean="0"/>
              <a:t>creation</a:t>
            </a:r>
            <a:r>
              <a:rPr lang="nl-NL" sz="4000" dirty="0" smtClean="0"/>
              <a:t> of full teacher </a:t>
            </a:r>
            <a:r>
              <a:rPr lang="nl-NL" sz="4000" dirty="0" err="1" smtClean="0"/>
              <a:t>education</a:t>
            </a:r>
            <a:r>
              <a:rPr lang="nl-NL" sz="4000" dirty="0" smtClean="0"/>
              <a:t> </a:t>
            </a:r>
            <a:r>
              <a:rPr lang="nl-NL" sz="4000" dirty="0" err="1" smtClean="0"/>
              <a:t>programme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nl-NL" dirty="0" smtClean="0"/>
              <a:t>Will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attempted</a:t>
            </a:r>
            <a:r>
              <a:rPr lang="nl-NL" dirty="0" smtClean="0"/>
              <a:t> </a:t>
            </a:r>
            <a:r>
              <a:rPr lang="nl-NL" dirty="0" err="1" smtClean="0"/>
              <a:t>once</a:t>
            </a:r>
            <a:r>
              <a:rPr lang="nl-NL" dirty="0" smtClean="0"/>
              <a:t> smaller co-</a:t>
            </a:r>
            <a:r>
              <a:rPr lang="nl-NL" dirty="0" err="1" smtClean="0"/>
              <a:t>creation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r>
              <a:rPr lang="nl-NL" dirty="0" smtClean="0"/>
              <a:t> have </a:t>
            </a:r>
            <a:r>
              <a:rPr lang="nl-NL" dirty="0" err="1" smtClean="0"/>
              <a:t>proved</a:t>
            </a:r>
            <a:r>
              <a:rPr lang="nl-NL" dirty="0" smtClean="0"/>
              <a:t> </a:t>
            </a:r>
            <a:r>
              <a:rPr lang="nl-NL" dirty="0" err="1" smtClean="0"/>
              <a:t>succesfull</a:t>
            </a:r>
            <a:r>
              <a:rPr lang="nl-NL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4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557"/>
          </a:xfrm>
        </p:spPr>
        <p:txBody>
          <a:bodyPr/>
          <a:lstStyle/>
          <a:p>
            <a:r>
              <a:rPr lang="nl-NL" dirty="0" smtClean="0"/>
              <a:t>                                 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47253"/>
            <a:ext cx="10515600" cy="4810748"/>
          </a:xfrm>
          <a:solidFill>
            <a:srgbClr val="99CCFF"/>
          </a:solidFill>
        </p:spPr>
        <p:txBody>
          <a:bodyPr>
            <a:normAutofit lnSpcReduction="10000"/>
          </a:bodyPr>
          <a:lstStyle/>
          <a:p>
            <a:r>
              <a:rPr lang="nl-NL" dirty="0" err="1" smtClean="0"/>
              <a:t>Four</a:t>
            </a:r>
            <a:r>
              <a:rPr lang="nl-NL" dirty="0" err="1"/>
              <a:t>-</a:t>
            </a:r>
            <a:r>
              <a:rPr lang="nl-NL" dirty="0" err="1" smtClean="0"/>
              <a:t>year</a:t>
            </a:r>
            <a:r>
              <a:rPr lang="nl-NL" dirty="0" smtClean="0"/>
              <a:t> Bachelor </a:t>
            </a:r>
            <a:r>
              <a:rPr lang="nl-NL" dirty="0" err="1" smtClean="0"/>
              <a:t>programme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Teacher </a:t>
            </a:r>
            <a:r>
              <a:rPr lang="nl-NL" dirty="0" err="1"/>
              <a:t>E</a:t>
            </a:r>
            <a:r>
              <a:rPr lang="nl-NL" dirty="0" err="1" smtClean="0"/>
              <a:t>ducation</a:t>
            </a:r>
            <a:r>
              <a:rPr lang="nl-NL" dirty="0" smtClean="0"/>
              <a:t> </a:t>
            </a:r>
            <a:r>
              <a:rPr lang="nl-NL" dirty="0" err="1"/>
              <a:t>S</a:t>
            </a:r>
            <a:r>
              <a:rPr lang="nl-NL" dirty="0" err="1" smtClean="0"/>
              <a:t>econdary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(</a:t>
            </a:r>
            <a:r>
              <a:rPr lang="nl-NL" dirty="0" err="1" smtClean="0"/>
              <a:t>age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11 – 16)</a:t>
            </a:r>
          </a:p>
          <a:p>
            <a:r>
              <a:rPr lang="nl-NL" dirty="0" smtClean="0"/>
              <a:t>International student </a:t>
            </a:r>
            <a:r>
              <a:rPr lang="nl-NL" dirty="0" err="1" smtClean="0"/>
              <a:t>population</a:t>
            </a:r>
            <a:endParaRPr lang="nl-NL" dirty="0" smtClean="0"/>
          </a:p>
          <a:p>
            <a:r>
              <a:rPr lang="nl-NL" dirty="0" smtClean="0"/>
              <a:t>Concurrent model:  professional </a:t>
            </a:r>
            <a:r>
              <a:rPr lang="nl-NL" dirty="0" err="1" smtClean="0"/>
              <a:t>preparation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subject </a:t>
            </a:r>
            <a:r>
              <a:rPr lang="nl-NL" dirty="0" err="1" smtClean="0"/>
              <a:t>knowledge</a:t>
            </a:r>
            <a:r>
              <a:rPr lang="nl-NL" dirty="0"/>
              <a:t> </a:t>
            </a:r>
            <a:r>
              <a:rPr lang="nl-NL" dirty="0" smtClean="0"/>
              <a:t> in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year</a:t>
            </a:r>
            <a:r>
              <a:rPr lang="nl-NL" dirty="0" smtClean="0"/>
              <a:t>  (</a:t>
            </a:r>
            <a:r>
              <a:rPr lang="nl-NL" dirty="0" err="1" smtClean="0"/>
              <a:t>integration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transfer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domains</a:t>
            </a:r>
            <a:r>
              <a:rPr lang="nl-NL" dirty="0" smtClean="0"/>
              <a:t>)</a:t>
            </a:r>
          </a:p>
          <a:p>
            <a:r>
              <a:rPr lang="nl-NL" dirty="0" smtClean="0"/>
              <a:t>International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intercultural</a:t>
            </a:r>
            <a:r>
              <a:rPr lang="nl-NL" dirty="0" smtClean="0"/>
              <a:t> context </a:t>
            </a:r>
            <a:r>
              <a:rPr lang="nl-NL" dirty="0" err="1" smtClean="0"/>
              <a:t>permeates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units</a:t>
            </a:r>
          </a:p>
          <a:p>
            <a:r>
              <a:rPr lang="nl-NL" dirty="0" smtClean="0"/>
              <a:t>Teaching </a:t>
            </a:r>
            <a:r>
              <a:rPr lang="nl-NL" dirty="0" err="1" smtClean="0"/>
              <a:t>practice</a:t>
            </a:r>
            <a:r>
              <a:rPr lang="nl-NL" dirty="0" smtClean="0"/>
              <a:t> in </a:t>
            </a:r>
            <a:r>
              <a:rPr lang="nl-NL" dirty="0" err="1" smtClean="0"/>
              <a:t>international</a:t>
            </a:r>
            <a:r>
              <a:rPr lang="nl-NL" dirty="0" smtClean="0"/>
              <a:t> schools in </a:t>
            </a:r>
            <a:r>
              <a:rPr lang="nl-NL" dirty="0" err="1" smtClean="0"/>
              <a:t>every</a:t>
            </a:r>
            <a:r>
              <a:rPr lang="nl-NL" dirty="0" smtClean="0"/>
              <a:t> </a:t>
            </a:r>
            <a:r>
              <a:rPr lang="nl-NL" dirty="0" err="1" smtClean="0"/>
              <a:t>year</a:t>
            </a:r>
            <a:endParaRPr lang="nl-NL" dirty="0" smtClean="0"/>
          </a:p>
          <a:p>
            <a:r>
              <a:rPr lang="nl-NL" dirty="0" err="1" smtClean="0"/>
              <a:t>Preparation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teaching in MYP, IMYC, IGCSE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curriculum</a:t>
            </a:r>
          </a:p>
          <a:p>
            <a:r>
              <a:rPr lang="nl-NL" dirty="0" smtClean="0"/>
              <a:t>English </a:t>
            </a:r>
            <a:r>
              <a:rPr lang="nl-NL" dirty="0" err="1" smtClean="0"/>
              <a:t>programme</a:t>
            </a:r>
            <a:r>
              <a:rPr lang="nl-NL" dirty="0" smtClean="0"/>
              <a:t>; student </a:t>
            </a:r>
            <a:r>
              <a:rPr lang="nl-NL" dirty="0" err="1" smtClean="0"/>
              <a:t>teachers</a:t>
            </a:r>
            <a:r>
              <a:rPr lang="nl-NL" dirty="0" smtClean="0"/>
              <a:t> </a:t>
            </a:r>
            <a:r>
              <a:rPr lang="nl-NL" dirty="0" err="1" smtClean="0"/>
              <a:t>achieve</a:t>
            </a:r>
            <a:r>
              <a:rPr lang="nl-NL" dirty="0" smtClean="0"/>
              <a:t> level C2</a:t>
            </a:r>
          </a:p>
          <a:p>
            <a:r>
              <a:rPr lang="nl-NL" dirty="0" err="1" smtClean="0"/>
              <a:t>Students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at a partner </a:t>
            </a:r>
            <a:r>
              <a:rPr lang="nl-NL" dirty="0" err="1" smtClean="0"/>
              <a:t>university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semester</a:t>
            </a:r>
          </a:p>
          <a:p>
            <a:endParaRPr lang="nl-NL" dirty="0" smtClean="0"/>
          </a:p>
          <a:p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9266" y="403695"/>
            <a:ext cx="2988039" cy="12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4921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 smtClean="0"/>
              <a:t> Curriculum</a:t>
            </a:r>
            <a:endParaRPr lang="en-GB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427885"/>
              </p:ext>
            </p:extLst>
          </p:nvPr>
        </p:nvGraphicFramePr>
        <p:xfrm>
          <a:off x="828675" y="685800"/>
          <a:ext cx="10525125" cy="5495759"/>
        </p:xfrm>
        <a:graphic>
          <a:graphicData uri="http://schemas.openxmlformats.org/drawingml/2006/table">
            <a:tbl>
              <a:tblPr firstRow="1" firstCol="1" bandRow="1"/>
              <a:tblGrid>
                <a:gridCol w="2112645">
                  <a:extLst>
                    <a:ext uri="{9D8B030D-6E8A-4147-A177-3AD203B41FA5}">
                      <a16:colId xmlns:a16="http://schemas.microsoft.com/office/drawing/2014/main" val="50930956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797226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921807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013274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04291337"/>
                    </a:ext>
                  </a:extLst>
                </a:gridCol>
              </a:tblGrid>
              <a:tr h="4894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nl-NL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nl-NL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nl-NL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nl-NL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36269"/>
                  </a:ext>
                </a:extLst>
              </a:tr>
              <a:tr h="1620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Semester 1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Studies </a:t>
                      </a:r>
                      <a:br>
                        <a:rPr lang="en-US" sz="1600" b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 EC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Teaching 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Practice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 EC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Democratic Citizenship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(10 EC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English   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 EC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              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 smtClean="0">
                          <a:solidFill>
                            <a:srgbClr val="1804A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 subject field     </a:t>
                      </a:r>
                      <a:br>
                        <a:rPr lang="en-US" sz="1600" dirty="0" smtClean="0">
                          <a:solidFill>
                            <a:srgbClr val="1804A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(30 EC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Studies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EC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Teaching Practice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 EC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 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</a:t>
                      </a: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nl-NL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10EC</a:t>
                      </a: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Studies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(10EC)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Teaching Practice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(10EC) 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</a:t>
                      </a: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nl-NL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10EC)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1804A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 subject field </a:t>
                      </a:r>
                      <a:r>
                        <a:rPr lang="en-GB" sz="1600" baseline="0" dirty="0" smtClean="0">
                          <a:solidFill>
                            <a:srgbClr val="1804A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1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30EC)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196691"/>
                  </a:ext>
                </a:extLst>
              </a:tr>
              <a:tr h="26769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Semester 2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 smtClean="0">
                          <a:solidFill>
                            <a:srgbClr val="1804A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 subject field</a:t>
                      </a:r>
                      <a:r>
                        <a:rPr lang="en-US" sz="1600" baseline="0" dirty="0" smtClean="0">
                          <a:solidFill>
                            <a:srgbClr val="1804A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600" baseline="0" dirty="0" smtClean="0">
                          <a:solidFill>
                            <a:srgbClr val="1804A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1804A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EC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                          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solidFill>
                            <a:srgbClr val="1804A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Second subject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partner university</a:t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(30 EC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                                         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                            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Studies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(5EC)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Teaching Practice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(10EC) 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Bachelor Thesis  (15EC)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922" marR="73922" marT="36961" marB="36961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99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3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Two</a:t>
            </a:r>
            <a:r>
              <a:rPr lang="nl-NL" dirty="0" smtClean="0"/>
              <a:t> minutes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first </a:t>
            </a:r>
            <a:r>
              <a:rPr lang="nl-NL" dirty="0" err="1" smtClean="0"/>
              <a:t>ideas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63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nl-NL" dirty="0" smtClean="0"/>
              <a:t>How </a:t>
            </a: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/ </a:t>
            </a:r>
            <a:r>
              <a:rPr lang="nl-NL" dirty="0" err="1" smtClean="0"/>
              <a:t>your</a:t>
            </a:r>
            <a:r>
              <a:rPr lang="nl-NL" dirty="0" smtClean="0"/>
              <a:t> school </a:t>
            </a:r>
            <a:r>
              <a:rPr lang="nl-NL" dirty="0" err="1" smtClean="0"/>
              <a:t>contribute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international</a:t>
            </a:r>
            <a:r>
              <a:rPr lang="nl-NL" dirty="0" smtClean="0"/>
              <a:t> teacher </a:t>
            </a:r>
            <a:r>
              <a:rPr lang="nl-NL" dirty="0" err="1" smtClean="0"/>
              <a:t>education</a:t>
            </a:r>
            <a:r>
              <a:rPr lang="nl-NL" dirty="0" smtClean="0"/>
              <a:t>?</a:t>
            </a:r>
          </a:p>
          <a:p>
            <a:r>
              <a:rPr lang="nl-NL" dirty="0" smtClean="0"/>
              <a:t>How </a:t>
            </a: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contribution</a:t>
            </a:r>
            <a:r>
              <a:rPr lang="nl-NL" dirty="0" smtClean="0"/>
              <a:t> benefit </a:t>
            </a:r>
            <a:r>
              <a:rPr lang="nl-NL" dirty="0" err="1" smtClean="0"/>
              <a:t>you</a:t>
            </a:r>
            <a:r>
              <a:rPr lang="nl-NL" dirty="0" smtClean="0"/>
              <a:t> or </a:t>
            </a:r>
            <a:r>
              <a:rPr lang="nl-NL" dirty="0" err="1" smtClean="0"/>
              <a:t>your</a:t>
            </a:r>
            <a:r>
              <a:rPr lang="nl-NL" dirty="0" smtClean="0"/>
              <a:t> school?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 smtClean="0"/>
              <a:t>   </a:t>
            </a:r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of co-</a:t>
            </a:r>
            <a:r>
              <a:rPr lang="nl-NL" dirty="0" err="1" smtClean="0"/>
              <a:t>creation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099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 Think </a:t>
            </a:r>
            <a:r>
              <a:rPr lang="en-GB" dirty="0"/>
              <a:t>of an example of co-creation between international school(s) 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and </a:t>
            </a:r>
            <a:r>
              <a:rPr lang="en-GB" dirty="0"/>
              <a:t>teacher education</a:t>
            </a:r>
            <a:r>
              <a:rPr lang="en-GB" dirty="0" smtClean="0"/>
              <a:t>.</a:t>
            </a:r>
          </a:p>
          <a:p>
            <a:r>
              <a:rPr lang="en-GB" dirty="0"/>
              <a:t> </a:t>
            </a:r>
            <a:r>
              <a:rPr lang="en-GB" dirty="0" smtClean="0"/>
              <a:t>Explain </a:t>
            </a:r>
            <a:r>
              <a:rPr lang="en-GB" dirty="0"/>
              <a:t>your example to the others in a group of four</a:t>
            </a:r>
            <a:r>
              <a:rPr lang="en-GB" dirty="0" smtClean="0"/>
              <a:t>.</a:t>
            </a:r>
          </a:p>
          <a:p>
            <a:r>
              <a:rPr lang="en-GB" dirty="0"/>
              <a:t> </a:t>
            </a:r>
            <a:r>
              <a:rPr lang="en-GB" dirty="0" smtClean="0"/>
              <a:t>Select </a:t>
            </a:r>
            <a:r>
              <a:rPr lang="en-GB" dirty="0"/>
              <a:t>one example and develop it  together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 Write down the group example (and note what questions it raises).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5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sz="3600" dirty="0" smtClean="0">
                <a:solidFill>
                  <a:srgbClr val="1804A8"/>
                </a:solidFill>
              </a:rPr>
              <a:t>Alex van der Stouwe</a:t>
            </a:r>
          </a:p>
          <a:p>
            <a:r>
              <a:rPr lang="nl-NL" dirty="0" smtClean="0">
                <a:solidFill>
                  <a:srgbClr val="1804A8"/>
                </a:solidFill>
              </a:rPr>
              <a:t>Project leader International Teacher </a:t>
            </a:r>
            <a:r>
              <a:rPr lang="nl-NL" dirty="0" err="1" smtClean="0">
                <a:solidFill>
                  <a:srgbClr val="1804A8"/>
                </a:solidFill>
              </a:rPr>
              <a:t>Education</a:t>
            </a:r>
            <a:r>
              <a:rPr lang="nl-NL" dirty="0" smtClean="0">
                <a:solidFill>
                  <a:srgbClr val="1804A8"/>
                </a:solidFill>
              </a:rPr>
              <a:t> (</a:t>
            </a:r>
            <a:r>
              <a:rPr lang="nl-NL" dirty="0" err="1" smtClean="0">
                <a:solidFill>
                  <a:srgbClr val="1804A8"/>
                </a:solidFill>
              </a:rPr>
              <a:t>secondary</a:t>
            </a:r>
            <a:r>
              <a:rPr lang="nl-NL" dirty="0" smtClean="0">
                <a:solidFill>
                  <a:srgbClr val="1804A8"/>
                </a:solidFill>
              </a:rPr>
              <a:t>)</a:t>
            </a:r>
          </a:p>
          <a:p>
            <a:r>
              <a:rPr lang="nl-NL" dirty="0" smtClean="0">
                <a:solidFill>
                  <a:srgbClr val="1804A8"/>
                </a:solidFill>
              </a:rPr>
              <a:t>NHL Stenden University, </a:t>
            </a:r>
            <a:r>
              <a:rPr lang="nl-NL" dirty="0" err="1" smtClean="0">
                <a:solidFill>
                  <a:srgbClr val="1804A8"/>
                </a:solidFill>
              </a:rPr>
              <a:t>the</a:t>
            </a:r>
            <a:r>
              <a:rPr lang="nl-NL" dirty="0" smtClean="0">
                <a:solidFill>
                  <a:srgbClr val="1804A8"/>
                </a:solidFill>
              </a:rPr>
              <a:t> Netherlands</a:t>
            </a:r>
          </a:p>
          <a:p>
            <a:r>
              <a:rPr lang="nl-NL" dirty="0" smtClean="0">
                <a:solidFill>
                  <a:srgbClr val="1804A8"/>
                </a:solidFill>
              </a:rPr>
              <a:t>stouwe@nhl.nl</a:t>
            </a:r>
          </a:p>
          <a:p>
            <a:r>
              <a:rPr lang="nl-NL" dirty="0" smtClean="0">
                <a:solidFill>
                  <a:srgbClr val="1804A8"/>
                </a:solidFill>
              </a:rPr>
              <a:t>+31 628305373</a:t>
            </a:r>
            <a:endParaRPr lang="en-GB" dirty="0">
              <a:solidFill>
                <a:srgbClr val="1804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Extra information </a:t>
            </a:r>
            <a:r>
              <a:rPr lang="nl-NL" dirty="0" err="1" smtClean="0">
                <a:solidFill>
                  <a:srgbClr val="FF0000"/>
                </a:solidFill>
              </a:rPr>
              <a:t>about</a:t>
            </a:r>
            <a:r>
              <a:rPr lang="nl-NL" dirty="0" smtClean="0">
                <a:solidFill>
                  <a:srgbClr val="FF0000"/>
                </a:solidFill>
              </a:rPr>
              <a:t> My Schools Network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>
                <a:hlinkClick r:id="rId2"/>
              </a:rPr>
              <a:t>My Schools Network</a:t>
            </a:r>
            <a:endParaRPr lang="en-GB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www.youtube.com/user/MySchoolsNetwork</a:t>
            </a:r>
            <a:r>
              <a:rPr lang="nl-NL" dirty="0" smtClean="0"/>
              <a:t>    (</a:t>
            </a:r>
            <a:r>
              <a:rPr lang="nl-NL" dirty="0" err="1" smtClean="0"/>
              <a:t>You</a:t>
            </a:r>
            <a:r>
              <a:rPr lang="nl-NL" dirty="0" smtClean="0"/>
              <a:t> Tube)</a:t>
            </a:r>
          </a:p>
          <a:p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www.myschoolsnetwork.com/info</a:t>
            </a:r>
            <a:r>
              <a:rPr lang="nl-NL" dirty="0" smtClean="0"/>
              <a:t>       (site)</a:t>
            </a:r>
          </a:p>
        </p:txBody>
      </p:sp>
    </p:spTree>
    <p:extLst>
      <p:ext uri="{BB962C8B-B14F-4D97-AF65-F5344CB8AC3E}">
        <p14:creationId xmlns:p14="http://schemas.microsoft.com/office/powerpoint/2010/main" val="18156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b="1" dirty="0" smtClean="0">
                <a:solidFill>
                  <a:srgbClr val="1804A8"/>
                </a:solidFill>
              </a:rPr>
              <a:t>Definition of co-</a:t>
            </a:r>
            <a:r>
              <a:rPr lang="nl-NL" b="1" dirty="0" err="1" smtClean="0">
                <a:solidFill>
                  <a:srgbClr val="1804A8"/>
                </a:solidFill>
              </a:rPr>
              <a:t>creation</a:t>
            </a:r>
            <a:endParaRPr lang="en-GB" b="1" dirty="0">
              <a:solidFill>
                <a:srgbClr val="1804A8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9CCFF"/>
          </a:solidFill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>
                <a:solidFill>
                  <a:srgbClr val="1804A8"/>
                </a:solidFill>
              </a:rPr>
              <a:t>Creating</a:t>
            </a:r>
            <a:r>
              <a:rPr lang="nl-NL" dirty="0" smtClean="0">
                <a:solidFill>
                  <a:srgbClr val="1804A8"/>
                </a:solidFill>
              </a:rPr>
              <a:t> a product </a:t>
            </a:r>
            <a:r>
              <a:rPr lang="nl-NL" dirty="0" err="1" smtClean="0">
                <a:solidFill>
                  <a:srgbClr val="1804A8"/>
                </a:solidFill>
              </a:rPr>
              <a:t>with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those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who</a:t>
            </a:r>
            <a:r>
              <a:rPr lang="nl-NL" dirty="0" smtClean="0">
                <a:solidFill>
                  <a:srgbClr val="1804A8"/>
                </a:solidFill>
              </a:rPr>
              <a:t> are </a:t>
            </a:r>
            <a:r>
              <a:rPr lang="nl-NL" dirty="0" err="1" smtClean="0">
                <a:solidFill>
                  <a:srgbClr val="1804A8"/>
                </a:solidFill>
              </a:rPr>
              <a:t>meant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to</a:t>
            </a:r>
            <a:r>
              <a:rPr lang="nl-NL" dirty="0" smtClean="0">
                <a:solidFill>
                  <a:srgbClr val="1804A8"/>
                </a:solidFill>
              </a:rPr>
              <a:t> benefit </a:t>
            </a:r>
            <a:r>
              <a:rPr lang="nl-NL" dirty="0" err="1" smtClean="0">
                <a:solidFill>
                  <a:srgbClr val="1804A8"/>
                </a:solidFill>
              </a:rPr>
              <a:t>from</a:t>
            </a:r>
            <a:r>
              <a:rPr lang="nl-NL" dirty="0" smtClean="0">
                <a:solidFill>
                  <a:srgbClr val="1804A8"/>
                </a:solidFill>
              </a:rPr>
              <a:t> it.</a:t>
            </a:r>
            <a:br>
              <a:rPr lang="nl-NL" dirty="0" smtClean="0">
                <a:solidFill>
                  <a:srgbClr val="1804A8"/>
                </a:solidFill>
              </a:rPr>
            </a:br>
            <a:endParaRPr lang="nl-NL" dirty="0" smtClean="0">
              <a:solidFill>
                <a:srgbClr val="1804A8"/>
              </a:solidFill>
            </a:endParaRPr>
          </a:p>
          <a:p>
            <a:r>
              <a:rPr lang="nl-NL" dirty="0" smtClean="0">
                <a:solidFill>
                  <a:srgbClr val="1804A8"/>
                </a:solidFill>
              </a:rPr>
              <a:t>In teacher </a:t>
            </a:r>
            <a:r>
              <a:rPr lang="nl-NL" dirty="0" err="1" smtClean="0">
                <a:solidFill>
                  <a:srgbClr val="1804A8"/>
                </a:solidFill>
              </a:rPr>
              <a:t>education</a:t>
            </a:r>
            <a:r>
              <a:rPr lang="nl-NL" dirty="0" smtClean="0">
                <a:solidFill>
                  <a:srgbClr val="1804A8"/>
                </a:solidFill>
              </a:rPr>
              <a:t>:</a:t>
            </a:r>
          </a:p>
          <a:p>
            <a:pPr marL="0" indent="0">
              <a:buNone/>
            </a:pPr>
            <a:r>
              <a:rPr lang="nl-NL" dirty="0">
                <a:solidFill>
                  <a:srgbClr val="1804A8"/>
                </a:solidFill>
              </a:rPr>
              <a:t>	</a:t>
            </a:r>
            <a:r>
              <a:rPr lang="nl-NL" dirty="0" smtClean="0">
                <a:solidFill>
                  <a:srgbClr val="1804A8"/>
                </a:solidFill>
              </a:rPr>
              <a:t>co-</a:t>
            </a:r>
            <a:r>
              <a:rPr lang="nl-NL" dirty="0" err="1" smtClean="0">
                <a:solidFill>
                  <a:srgbClr val="1804A8"/>
                </a:solidFill>
              </a:rPr>
              <a:t>creating</a:t>
            </a:r>
            <a:r>
              <a:rPr lang="nl-NL" dirty="0" smtClean="0">
                <a:solidFill>
                  <a:srgbClr val="1804A8"/>
                </a:solidFill>
              </a:rPr>
              <a:t> a </a:t>
            </a:r>
            <a:r>
              <a:rPr lang="nl-NL" dirty="0" err="1" smtClean="0">
                <a:solidFill>
                  <a:srgbClr val="1804A8"/>
                </a:solidFill>
              </a:rPr>
              <a:t>programme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with</a:t>
            </a:r>
            <a:r>
              <a:rPr lang="nl-NL" dirty="0" smtClean="0">
                <a:solidFill>
                  <a:srgbClr val="1804A8"/>
                </a:solidFill>
              </a:rPr>
              <a:t> 		- </a:t>
            </a:r>
            <a:r>
              <a:rPr lang="nl-NL" dirty="0" smtClean="0">
                <a:solidFill>
                  <a:srgbClr val="1804A8"/>
                </a:solidFill>
              </a:rPr>
              <a:t>student </a:t>
            </a:r>
            <a:r>
              <a:rPr lang="nl-NL" dirty="0" err="1" smtClean="0">
                <a:solidFill>
                  <a:srgbClr val="1804A8"/>
                </a:solidFill>
              </a:rPr>
              <a:t>teachers</a:t>
            </a:r>
            <a:endParaRPr lang="nl-NL" dirty="0" smtClean="0">
              <a:solidFill>
                <a:srgbClr val="1804A8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1804A8"/>
                </a:solidFill>
              </a:rPr>
              <a:t>	</a:t>
            </a:r>
            <a:r>
              <a:rPr lang="nl-NL" dirty="0" smtClean="0">
                <a:solidFill>
                  <a:srgbClr val="1804A8"/>
                </a:solidFill>
              </a:rPr>
              <a:t>						- </a:t>
            </a:r>
            <a:r>
              <a:rPr lang="nl-NL" dirty="0" err="1" smtClean="0">
                <a:solidFill>
                  <a:srgbClr val="1804A8"/>
                </a:solidFill>
              </a:rPr>
              <a:t>international</a:t>
            </a:r>
            <a:r>
              <a:rPr lang="nl-NL" dirty="0" smtClean="0">
                <a:solidFill>
                  <a:srgbClr val="1804A8"/>
                </a:solidFill>
              </a:rPr>
              <a:t> schools</a:t>
            </a:r>
          </a:p>
          <a:p>
            <a:endParaRPr lang="nl-NL" dirty="0">
              <a:solidFill>
                <a:srgbClr val="1804A8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46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850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sz="2800" b="1" dirty="0" smtClean="0">
                <a:solidFill>
                  <a:srgbClr val="1804A8"/>
                </a:solidFill>
              </a:rPr>
              <a:t>The </a:t>
            </a:r>
            <a:r>
              <a:rPr lang="nl-NL" sz="2800" b="1" dirty="0" err="1">
                <a:solidFill>
                  <a:srgbClr val="1804A8"/>
                </a:solidFill>
              </a:rPr>
              <a:t>P</a:t>
            </a:r>
            <a:r>
              <a:rPr lang="nl-NL" sz="2800" b="1" dirty="0" err="1" smtClean="0">
                <a:solidFill>
                  <a:srgbClr val="1804A8"/>
                </a:solidFill>
              </a:rPr>
              <a:t>eace</a:t>
            </a:r>
            <a:r>
              <a:rPr lang="nl-NL" sz="2800" b="1" dirty="0" smtClean="0">
                <a:solidFill>
                  <a:srgbClr val="1804A8"/>
                </a:solidFill>
              </a:rPr>
              <a:t> of Utrecht</a:t>
            </a:r>
            <a:br>
              <a:rPr lang="nl-NL" sz="2800" b="1" dirty="0" smtClean="0">
                <a:solidFill>
                  <a:srgbClr val="1804A8"/>
                </a:solidFill>
              </a:rPr>
            </a:br>
            <a:r>
              <a:rPr lang="nl-NL" sz="2800" dirty="0" smtClean="0">
                <a:solidFill>
                  <a:srgbClr val="1804A8"/>
                </a:solidFill>
              </a:rPr>
              <a:t>The French </a:t>
            </a:r>
            <a:r>
              <a:rPr lang="nl-NL" sz="2800" dirty="0" err="1" smtClean="0">
                <a:solidFill>
                  <a:srgbClr val="1804A8"/>
                </a:solidFill>
              </a:rPr>
              <a:t>negotiator</a:t>
            </a:r>
            <a:r>
              <a:rPr lang="nl-NL" sz="2800" dirty="0" smtClean="0">
                <a:solidFill>
                  <a:srgbClr val="1804A8"/>
                </a:solidFill>
              </a:rPr>
              <a:t> </a:t>
            </a:r>
            <a:r>
              <a:rPr lang="nl-NL" sz="2800" dirty="0" err="1" smtClean="0">
                <a:solidFill>
                  <a:srgbClr val="1804A8"/>
                </a:solidFill>
              </a:rPr>
              <a:t>to</a:t>
            </a:r>
            <a:r>
              <a:rPr lang="nl-NL" sz="2800" dirty="0" smtClean="0">
                <a:solidFill>
                  <a:srgbClr val="1804A8"/>
                </a:solidFill>
              </a:rPr>
              <a:t> his Dutch </a:t>
            </a:r>
            <a:r>
              <a:rPr lang="nl-NL" sz="2800" dirty="0" err="1" smtClean="0">
                <a:solidFill>
                  <a:srgbClr val="1804A8"/>
                </a:solidFill>
              </a:rPr>
              <a:t>hosts</a:t>
            </a:r>
            <a:r>
              <a:rPr lang="nl-NL" sz="2800" dirty="0" smtClean="0">
                <a:solidFill>
                  <a:srgbClr val="1804A8"/>
                </a:solidFill>
              </a:rPr>
              <a:t>:</a:t>
            </a:r>
            <a:br>
              <a:rPr lang="nl-NL" sz="2800" dirty="0" smtClean="0">
                <a:solidFill>
                  <a:srgbClr val="1804A8"/>
                </a:solidFill>
              </a:rPr>
            </a:br>
            <a:r>
              <a:rPr lang="nl-NL" sz="2800" dirty="0" smtClean="0">
                <a:solidFill>
                  <a:srgbClr val="1804A8"/>
                </a:solidFill>
              </a:rPr>
              <a:t>“</a:t>
            </a:r>
            <a:r>
              <a:rPr lang="nl-NL" sz="2800" dirty="0" err="1" smtClean="0">
                <a:solidFill>
                  <a:srgbClr val="1804A8"/>
                </a:solidFill>
              </a:rPr>
              <a:t>Nous</a:t>
            </a:r>
            <a:r>
              <a:rPr lang="nl-NL" sz="2800" dirty="0" smtClean="0">
                <a:solidFill>
                  <a:srgbClr val="1804A8"/>
                </a:solidFill>
              </a:rPr>
              <a:t> </a:t>
            </a:r>
            <a:r>
              <a:rPr lang="fr-FR" sz="2800" dirty="0" smtClean="0">
                <a:solidFill>
                  <a:srgbClr val="1804A8"/>
                </a:solidFill>
              </a:rPr>
              <a:t>traiterons sur vous, chez vous, sans vous.</a:t>
            </a:r>
            <a:r>
              <a:rPr lang="nl-NL" sz="2800" dirty="0" smtClean="0">
                <a:solidFill>
                  <a:srgbClr val="1804A8"/>
                </a:solidFill>
              </a:rPr>
              <a:t>”</a:t>
            </a:r>
            <a:endParaRPr lang="en-GB" sz="2800" dirty="0">
              <a:solidFill>
                <a:srgbClr val="1804A8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230" y="2353456"/>
            <a:ext cx="8319540" cy="41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384"/>
          </a:xfrm>
        </p:spPr>
        <p:txBody>
          <a:bodyPr/>
          <a:lstStyle/>
          <a:p>
            <a:pPr algn="ctr"/>
            <a:r>
              <a:rPr lang="nl-NL" dirty="0" smtClean="0"/>
              <a:t> </a:t>
            </a:r>
            <a:r>
              <a:rPr lang="nl-NL" dirty="0" smtClean="0">
                <a:solidFill>
                  <a:srgbClr val="1804A8"/>
                </a:solidFill>
              </a:rPr>
              <a:t>Co-</a:t>
            </a:r>
            <a:r>
              <a:rPr lang="nl-NL" dirty="0" err="1" smtClean="0">
                <a:solidFill>
                  <a:srgbClr val="1804A8"/>
                </a:solidFill>
              </a:rPr>
              <a:t>creation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to</a:t>
            </a:r>
            <a:r>
              <a:rPr lang="nl-NL" dirty="0" smtClean="0">
                <a:solidFill>
                  <a:srgbClr val="1804A8"/>
                </a:solidFill>
              </a:rPr>
              <a:t> make new </a:t>
            </a:r>
            <a:r>
              <a:rPr lang="nl-NL" dirty="0" err="1" smtClean="0">
                <a:solidFill>
                  <a:srgbClr val="1804A8"/>
                </a:solidFill>
              </a:rPr>
              <a:t>products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useful</a:t>
            </a:r>
            <a:r>
              <a:rPr lang="nl-NL" dirty="0" smtClean="0">
                <a:solidFill>
                  <a:srgbClr val="1804A8"/>
                </a:solidFill>
              </a:rPr>
              <a:t>  </a:t>
            </a:r>
            <a:endParaRPr lang="en-GB" dirty="0">
              <a:solidFill>
                <a:srgbClr val="1804A8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2" y="1934439"/>
            <a:ext cx="2619375" cy="17430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06" y="4165666"/>
            <a:ext cx="2961281" cy="196826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44" y="1858756"/>
            <a:ext cx="2786062" cy="1592035"/>
          </a:xfrm>
          <a:prstGeom prst="rect">
            <a:avLst/>
          </a:prstGeom>
        </p:spPr>
      </p:pic>
      <p:pic>
        <p:nvPicPr>
          <p:cNvPr id="1030" name="Picture 6" descr="Afbeeldingsresultaat voor co creation l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19" y="4070038"/>
            <a:ext cx="2512518" cy="215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67" y="4070038"/>
            <a:ext cx="3102964" cy="23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relateerde afbeeld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91" y="1858756"/>
            <a:ext cx="3637516" cy="181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 smtClean="0"/>
              <a:t> </a:t>
            </a:r>
            <a:r>
              <a:rPr lang="nl-NL" sz="4000" b="1" dirty="0" smtClean="0">
                <a:solidFill>
                  <a:srgbClr val="1804A8"/>
                </a:solidFill>
              </a:rPr>
              <a:t>Co-</a:t>
            </a:r>
            <a:r>
              <a:rPr lang="nl-NL" sz="4000" b="1" dirty="0" err="1" smtClean="0">
                <a:solidFill>
                  <a:srgbClr val="1804A8"/>
                </a:solidFill>
              </a:rPr>
              <a:t>creation</a:t>
            </a:r>
            <a:r>
              <a:rPr lang="nl-NL" sz="4000" b="1" dirty="0" smtClean="0">
                <a:solidFill>
                  <a:srgbClr val="1804A8"/>
                </a:solidFill>
              </a:rPr>
              <a:t>     ITELS                 International schools</a:t>
            </a:r>
            <a:endParaRPr lang="en-GB" sz="4000" b="1" dirty="0">
              <a:solidFill>
                <a:srgbClr val="1804A8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9CCFF"/>
          </a:solidFill>
        </p:spPr>
        <p:txBody>
          <a:bodyPr/>
          <a:lstStyle/>
          <a:p>
            <a:endParaRPr lang="nl-NL" dirty="0" smtClean="0"/>
          </a:p>
          <a:p>
            <a:r>
              <a:rPr lang="nl-NL" sz="3200" dirty="0" err="1" smtClean="0">
                <a:solidFill>
                  <a:srgbClr val="1804A8"/>
                </a:solidFill>
              </a:rPr>
              <a:t>Why</a:t>
            </a:r>
            <a:r>
              <a:rPr lang="nl-NL" sz="3200" dirty="0" smtClean="0">
                <a:solidFill>
                  <a:srgbClr val="1804A8"/>
                </a:solidFill>
              </a:rPr>
              <a:t> co-</a:t>
            </a:r>
            <a:r>
              <a:rPr lang="nl-NL" sz="3200" dirty="0" err="1" smtClean="0">
                <a:solidFill>
                  <a:srgbClr val="1804A8"/>
                </a:solidFill>
              </a:rPr>
              <a:t>create</a:t>
            </a:r>
            <a:r>
              <a:rPr lang="nl-NL" sz="3200" dirty="0" smtClean="0">
                <a:solidFill>
                  <a:srgbClr val="1804A8"/>
                </a:solidFill>
              </a:rPr>
              <a:t> (</a:t>
            </a:r>
            <a:r>
              <a:rPr lang="nl-NL" sz="3200" dirty="0" err="1" smtClean="0">
                <a:solidFill>
                  <a:srgbClr val="1804A8"/>
                </a:solidFill>
              </a:rPr>
              <a:t>parts</a:t>
            </a:r>
            <a:r>
              <a:rPr lang="nl-NL" sz="3200" dirty="0" smtClean="0">
                <a:solidFill>
                  <a:srgbClr val="1804A8"/>
                </a:solidFill>
              </a:rPr>
              <a:t> of) a teacher </a:t>
            </a:r>
            <a:r>
              <a:rPr lang="nl-NL" sz="3200" dirty="0" err="1" smtClean="0">
                <a:solidFill>
                  <a:srgbClr val="1804A8"/>
                </a:solidFill>
              </a:rPr>
              <a:t>education</a:t>
            </a:r>
            <a:r>
              <a:rPr lang="nl-NL" sz="3200" dirty="0" smtClean="0">
                <a:solidFill>
                  <a:srgbClr val="1804A8"/>
                </a:solidFill>
              </a:rPr>
              <a:t> </a:t>
            </a:r>
            <a:r>
              <a:rPr lang="nl-NL" sz="3200" dirty="0" err="1" smtClean="0">
                <a:solidFill>
                  <a:srgbClr val="1804A8"/>
                </a:solidFill>
              </a:rPr>
              <a:t>programme</a:t>
            </a:r>
            <a:r>
              <a:rPr lang="nl-NL" sz="3200" dirty="0" smtClean="0">
                <a:solidFill>
                  <a:srgbClr val="1804A8"/>
                </a:solidFill>
              </a:rPr>
              <a:t>?</a:t>
            </a:r>
          </a:p>
          <a:p>
            <a:endParaRPr lang="nl-NL" sz="3200" dirty="0" smtClean="0">
              <a:solidFill>
                <a:srgbClr val="1804A8"/>
              </a:solidFill>
            </a:endParaRPr>
          </a:p>
          <a:p>
            <a:r>
              <a:rPr lang="nl-NL" sz="3200" dirty="0" smtClean="0">
                <a:solidFill>
                  <a:srgbClr val="1804A8"/>
                </a:solidFill>
              </a:rPr>
              <a:t>Benefits </a:t>
            </a:r>
            <a:r>
              <a:rPr lang="nl-NL" sz="3200" dirty="0" err="1" smtClean="0">
                <a:solidFill>
                  <a:srgbClr val="1804A8"/>
                </a:solidFill>
              </a:rPr>
              <a:t>for</a:t>
            </a:r>
            <a:r>
              <a:rPr lang="nl-NL" sz="3200" dirty="0" smtClean="0">
                <a:solidFill>
                  <a:srgbClr val="1804A8"/>
                </a:solidFill>
              </a:rPr>
              <a:t> teacher </a:t>
            </a:r>
            <a:r>
              <a:rPr lang="nl-NL" sz="3200" dirty="0" err="1" smtClean="0">
                <a:solidFill>
                  <a:srgbClr val="1804A8"/>
                </a:solidFill>
              </a:rPr>
              <a:t>education</a:t>
            </a:r>
            <a:endParaRPr lang="nl-NL" sz="3200" dirty="0" smtClean="0">
              <a:solidFill>
                <a:srgbClr val="1804A8"/>
              </a:solidFill>
            </a:endParaRPr>
          </a:p>
          <a:p>
            <a:r>
              <a:rPr lang="nl-NL" sz="2400" dirty="0">
                <a:solidFill>
                  <a:srgbClr val="1804A8"/>
                </a:solidFill>
              </a:rPr>
              <a:t>International school </a:t>
            </a:r>
            <a:r>
              <a:rPr lang="nl-NL" sz="2400" dirty="0" err="1">
                <a:solidFill>
                  <a:srgbClr val="1804A8"/>
                </a:solidFill>
              </a:rPr>
              <a:t>teachers</a:t>
            </a:r>
            <a:r>
              <a:rPr lang="nl-NL" sz="2400" dirty="0">
                <a:solidFill>
                  <a:srgbClr val="1804A8"/>
                </a:solidFill>
              </a:rPr>
              <a:t> </a:t>
            </a:r>
            <a:r>
              <a:rPr lang="nl-NL" sz="2400" dirty="0" err="1">
                <a:solidFill>
                  <a:srgbClr val="1804A8"/>
                </a:solidFill>
              </a:rPr>
              <a:t>know</a:t>
            </a:r>
            <a:r>
              <a:rPr lang="nl-NL" sz="2400" dirty="0">
                <a:solidFill>
                  <a:srgbClr val="1804A8"/>
                </a:solidFill>
              </a:rPr>
              <a:t> </a:t>
            </a:r>
            <a:r>
              <a:rPr lang="nl-NL" sz="2400" dirty="0" err="1">
                <a:solidFill>
                  <a:srgbClr val="1804A8"/>
                </a:solidFill>
              </a:rPr>
              <a:t>what</a:t>
            </a:r>
            <a:r>
              <a:rPr lang="nl-NL" sz="2400" dirty="0">
                <a:solidFill>
                  <a:srgbClr val="1804A8"/>
                </a:solidFill>
              </a:rPr>
              <a:t> </a:t>
            </a:r>
            <a:r>
              <a:rPr lang="nl-NL" sz="2400" dirty="0" err="1">
                <a:solidFill>
                  <a:srgbClr val="1804A8"/>
                </a:solidFill>
              </a:rPr>
              <a:t>really</a:t>
            </a:r>
            <a:r>
              <a:rPr lang="nl-NL" sz="2400" dirty="0">
                <a:solidFill>
                  <a:srgbClr val="1804A8"/>
                </a:solidFill>
              </a:rPr>
              <a:t> </a:t>
            </a:r>
            <a:r>
              <a:rPr lang="nl-NL" sz="2400" dirty="0" err="1">
                <a:solidFill>
                  <a:srgbClr val="1804A8"/>
                </a:solidFill>
              </a:rPr>
              <a:t>matters</a:t>
            </a:r>
            <a:r>
              <a:rPr lang="nl-NL" sz="2400" dirty="0" smtClean="0">
                <a:solidFill>
                  <a:srgbClr val="1804A8"/>
                </a:solidFill>
              </a:rPr>
              <a:t>.</a:t>
            </a:r>
          </a:p>
          <a:p>
            <a:r>
              <a:rPr lang="nl-NL" sz="2400" dirty="0" smtClean="0">
                <a:solidFill>
                  <a:srgbClr val="1804A8"/>
                </a:solidFill>
              </a:rPr>
              <a:t>Co-</a:t>
            </a:r>
            <a:r>
              <a:rPr lang="nl-NL" sz="2400" dirty="0" err="1" smtClean="0">
                <a:solidFill>
                  <a:srgbClr val="1804A8"/>
                </a:solidFill>
              </a:rPr>
              <a:t>created</a:t>
            </a:r>
            <a:r>
              <a:rPr lang="nl-NL" sz="2400" dirty="0" smtClean="0">
                <a:solidFill>
                  <a:srgbClr val="1804A8"/>
                </a:solidFill>
              </a:rPr>
              <a:t>, </a:t>
            </a:r>
            <a:r>
              <a:rPr lang="nl-NL" sz="2400" dirty="0" err="1" smtClean="0">
                <a:solidFill>
                  <a:srgbClr val="1804A8"/>
                </a:solidFill>
              </a:rPr>
              <a:t>authentic</a:t>
            </a:r>
            <a:r>
              <a:rPr lang="nl-NL" sz="2400" dirty="0" smtClean="0">
                <a:solidFill>
                  <a:srgbClr val="1804A8"/>
                </a:solidFill>
              </a:rPr>
              <a:t> </a:t>
            </a:r>
            <a:r>
              <a:rPr lang="nl-NL" sz="2400" dirty="0" err="1" smtClean="0">
                <a:solidFill>
                  <a:srgbClr val="1804A8"/>
                </a:solidFill>
              </a:rPr>
              <a:t>tasks</a:t>
            </a:r>
            <a:r>
              <a:rPr lang="nl-NL" sz="2400" dirty="0" smtClean="0">
                <a:solidFill>
                  <a:srgbClr val="1804A8"/>
                </a:solidFill>
              </a:rPr>
              <a:t> </a:t>
            </a:r>
            <a:r>
              <a:rPr lang="nl-NL" sz="2400" dirty="0" err="1" smtClean="0">
                <a:solidFill>
                  <a:srgbClr val="1804A8"/>
                </a:solidFill>
              </a:rPr>
              <a:t>motivate</a:t>
            </a:r>
            <a:r>
              <a:rPr lang="nl-NL" sz="2400" dirty="0" smtClean="0">
                <a:solidFill>
                  <a:srgbClr val="1804A8"/>
                </a:solidFill>
              </a:rPr>
              <a:t> student </a:t>
            </a:r>
            <a:r>
              <a:rPr lang="nl-NL" sz="2400" dirty="0" err="1" smtClean="0">
                <a:solidFill>
                  <a:srgbClr val="1804A8"/>
                </a:solidFill>
              </a:rPr>
              <a:t>teachers</a:t>
            </a:r>
            <a:endParaRPr lang="nl-NL" sz="2400" dirty="0" smtClean="0">
              <a:solidFill>
                <a:srgbClr val="1804A8"/>
              </a:solidFill>
            </a:endParaRPr>
          </a:p>
          <a:p>
            <a:r>
              <a:rPr lang="nl-NL" sz="2400" dirty="0" smtClean="0">
                <a:solidFill>
                  <a:srgbClr val="1804A8"/>
                </a:solidFill>
              </a:rPr>
              <a:t>Teacher </a:t>
            </a:r>
            <a:r>
              <a:rPr lang="nl-NL" sz="2400" dirty="0" err="1" smtClean="0">
                <a:solidFill>
                  <a:srgbClr val="1804A8"/>
                </a:solidFill>
              </a:rPr>
              <a:t>educators</a:t>
            </a:r>
            <a:r>
              <a:rPr lang="nl-NL" sz="2400" dirty="0" smtClean="0">
                <a:solidFill>
                  <a:srgbClr val="1804A8"/>
                </a:solidFill>
              </a:rPr>
              <a:t> </a:t>
            </a:r>
            <a:r>
              <a:rPr lang="nl-NL" sz="2400" dirty="0" err="1" smtClean="0">
                <a:solidFill>
                  <a:srgbClr val="1804A8"/>
                </a:solidFill>
              </a:rPr>
              <a:t>and</a:t>
            </a:r>
            <a:r>
              <a:rPr lang="nl-NL" sz="2400" dirty="0" smtClean="0">
                <a:solidFill>
                  <a:srgbClr val="1804A8"/>
                </a:solidFill>
              </a:rPr>
              <a:t> school </a:t>
            </a:r>
            <a:r>
              <a:rPr lang="nl-NL" sz="2400" dirty="0" err="1" smtClean="0">
                <a:solidFill>
                  <a:srgbClr val="1804A8"/>
                </a:solidFill>
              </a:rPr>
              <a:t>teachers</a:t>
            </a:r>
            <a:r>
              <a:rPr lang="nl-NL" sz="2400" dirty="0" smtClean="0">
                <a:solidFill>
                  <a:srgbClr val="1804A8"/>
                </a:solidFill>
              </a:rPr>
              <a:t> </a:t>
            </a:r>
            <a:r>
              <a:rPr lang="nl-NL" sz="2400" dirty="0" err="1" smtClean="0">
                <a:solidFill>
                  <a:srgbClr val="1804A8"/>
                </a:solidFill>
              </a:rPr>
              <a:t>learn</a:t>
            </a:r>
            <a:r>
              <a:rPr lang="nl-NL" sz="2400" dirty="0" smtClean="0">
                <a:solidFill>
                  <a:srgbClr val="1804A8"/>
                </a:solidFill>
              </a:rPr>
              <a:t> </a:t>
            </a:r>
            <a:r>
              <a:rPr lang="nl-NL" sz="2400" dirty="0" err="1" smtClean="0">
                <a:solidFill>
                  <a:srgbClr val="1804A8"/>
                </a:solidFill>
              </a:rPr>
              <a:t>from</a:t>
            </a:r>
            <a:r>
              <a:rPr lang="nl-NL" sz="2400" dirty="0" smtClean="0">
                <a:solidFill>
                  <a:srgbClr val="1804A8"/>
                </a:solidFill>
              </a:rPr>
              <a:t> </a:t>
            </a:r>
            <a:r>
              <a:rPr lang="nl-NL" sz="2400" dirty="0" err="1" smtClean="0">
                <a:solidFill>
                  <a:srgbClr val="1804A8"/>
                </a:solidFill>
              </a:rPr>
              <a:t>each</a:t>
            </a:r>
            <a:r>
              <a:rPr lang="nl-NL" sz="2400" dirty="0" smtClean="0">
                <a:solidFill>
                  <a:srgbClr val="1804A8"/>
                </a:solidFill>
              </a:rPr>
              <a:t> </a:t>
            </a:r>
            <a:r>
              <a:rPr lang="nl-NL" sz="2400" dirty="0" err="1" smtClean="0">
                <a:solidFill>
                  <a:srgbClr val="1804A8"/>
                </a:solidFill>
              </a:rPr>
              <a:t>other</a:t>
            </a:r>
            <a:r>
              <a:rPr lang="nl-NL" sz="2400" dirty="0" smtClean="0">
                <a:solidFill>
                  <a:srgbClr val="1804A8"/>
                </a:solidFill>
              </a:rPr>
              <a:t>.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 smtClean="0"/>
          </a:p>
          <a:p>
            <a:endParaRPr lang="en-GB" sz="3200" dirty="0"/>
          </a:p>
        </p:txBody>
      </p:sp>
      <p:sp>
        <p:nvSpPr>
          <p:cNvPr id="5" name="Pijl-links en -rechts 4"/>
          <p:cNvSpPr/>
          <p:nvPr/>
        </p:nvSpPr>
        <p:spPr>
          <a:xfrm>
            <a:off x="5368003" y="78559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9CCFF"/>
          </a:solidFill>
        </p:spPr>
        <p:txBody>
          <a:bodyPr>
            <a:normAutofit fontScale="92500" lnSpcReduction="20000"/>
          </a:bodyPr>
          <a:lstStyle/>
          <a:p>
            <a:r>
              <a:rPr lang="nl-NL" sz="3200" dirty="0" smtClean="0">
                <a:solidFill>
                  <a:srgbClr val="1804A8"/>
                </a:solidFill>
              </a:rPr>
              <a:t>Benefits </a:t>
            </a:r>
            <a:r>
              <a:rPr lang="nl-NL" sz="3200" dirty="0" err="1" smtClean="0">
                <a:solidFill>
                  <a:srgbClr val="1804A8"/>
                </a:solidFill>
              </a:rPr>
              <a:t>for</a:t>
            </a:r>
            <a:r>
              <a:rPr lang="nl-NL" sz="3200" dirty="0" smtClean="0">
                <a:solidFill>
                  <a:srgbClr val="1804A8"/>
                </a:solidFill>
              </a:rPr>
              <a:t> </a:t>
            </a:r>
            <a:r>
              <a:rPr lang="nl-NL" sz="3200" dirty="0" err="1" smtClean="0">
                <a:solidFill>
                  <a:srgbClr val="1804A8"/>
                </a:solidFill>
              </a:rPr>
              <a:t>international</a:t>
            </a:r>
            <a:r>
              <a:rPr lang="nl-NL" sz="3200" dirty="0" smtClean="0">
                <a:solidFill>
                  <a:srgbClr val="1804A8"/>
                </a:solidFill>
              </a:rPr>
              <a:t> schools</a:t>
            </a:r>
          </a:p>
          <a:p>
            <a:endParaRPr lang="nl-NL" sz="3200" dirty="0" smtClean="0">
              <a:solidFill>
                <a:srgbClr val="1804A8"/>
              </a:solidFill>
            </a:endParaRPr>
          </a:p>
          <a:p>
            <a:r>
              <a:rPr lang="nl-NL" dirty="0" smtClean="0">
                <a:solidFill>
                  <a:srgbClr val="1804A8"/>
                </a:solidFill>
              </a:rPr>
              <a:t>International </a:t>
            </a:r>
            <a:r>
              <a:rPr lang="nl-NL" dirty="0">
                <a:solidFill>
                  <a:srgbClr val="1804A8"/>
                </a:solidFill>
              </a:rPr>
              <a:t>school </a:t>
            </a:r>
            <a:r>
              <a:rPr lang="nl-NL" dirty="0" err="1">
                <a:solidFill>
                  <a:srgbClr val="1804A8"/>
                </a:solidFill>
              </a:rPr>
              <a:t>teachers</a:t>
            </a:r>
            <a:r>
              <a:rPr lang="nl-NL" dirty="0">
                <a:solidFill>
                  <a:srgbClr val="1804A8"/>
                </a:solidFill>
              </a:rPr>
              <a:t> help </a:t>
            </a:r>
            <a:r>
              <a:rPr lang="nl-NL" dirty="0" err="1">
                <a:solidFill>
                  <a:srgbClr val="1804A8"/>
                </a:solidFill>
              </a:rPr>
              <a:t>educate</a:t>
            </a:r>
            <a:r>
              <a:rPr lang="nl-NL" dirty="0">
                <a:solidFill>
                  <a:srgbClr val="1804A8"/>
                </a:solidFill>
              </a:rPr>
              <a:t> </a:t>
            </a:r>
            <a:r>
              <a:rPr lang="nl-NL" dirty="0" err="1">
                <a:solidFill>
                  <a:srgbClr val="1804A8"/>
                </a:solidFill>
              </a:rPr>
              <a:t>future</a:t>
            </a:r>
            <a:r>
              <a:rPr lang="nl-NL" dirty="0">
                <a:solidFill>
                  <a:srgbClr val="1804A8"/>
                </a:solidFill>
              </a:rPr>
              <a:t> </a:t>
            </a:r>
            <a:r>
              <a:rPr lang="nl-NL" dirty="0" err="1">
                <a:solidFill>
                  <a:srgbClr val="1804A8"/>
                </a:solidFill>
              </a:rPr>
              <a:t>colleagues</a:t>
            </a:r>
            <a:r>
              <a:rPr lang="nl-NL" dirty="0" smtClean="0">
                <a:solidFill>
                  <a:srgbClr val="1804A8"/>
                </a:solidFill>
              </a:rPr>
              <a:t>.</a:t>
            </a:r>
          </a:p>
          <a:p>
            <a:r>
              <a:rPr lang="nl-NL" dirty="0" err="1" smtClean="0">
                <a:solidFill>
                  <a:srgbClr val="1804A8"/>
                </a:solidFill>
              </a:rPr>
              <a:t>Helping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to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educate</a:t>
            </a:r>
            <a:r>
              <a:rPr lang="nl-NL" dirty="0" smtClean="0">
                <a:solidFill>
                  <a:srgbClr val="1804A8"/>
                </a:solidFill>
              </a:rPr>
              <a:t> student </a:t>
            </a:r>
            <a:r>
              <a:rPr lang="nl-NL" dirty="0" err="1" smtClean="0">
                <a:solidFill>
                  <a:srgbClr val="1804A8"/>
                </a:solidFill>
              </a:rPr>
              <a:t>teachers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encourages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teachers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to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reflect</a:t>
            </a:r>
            <a:r>
              <a:rPr lang="nl-NL" dirty="0" smtClean="0">
                <a:solidFill>
                  <a:srgbClr val="1804A8"/>
                </a:solidFill>
              </a:rPr>
              <a:t> on </a:t>
            </a:r>
            <a:r>
              <a:rPr lang="nl-NL" dirty="0" err="1" smtClean="0">
                <a:solidFill>
                  <a:srgbClr val="1804A8"/>
                </a:solidFill>
              </a:rPr>
              <a:t>their</a:t>
            </a:r>
            <a:r>
              <a:rPr lang="nl-NL" dirty="0" smtClean="0">
                <a:solidFill>
                  <a:srgbClr val="1804A8"/>
                </a:solidFill>
              </a:rPr>
              <a:t>  </a:t>
            </a:r>
            <a:r>
              <a:rPr lang="nl-NL" dirty="0" err="1" smtClean="0">
                <a:solidFill>
                  <a:srgbClr val="1804A8"/>
                </a:solidFill>
              </a:rPr>
              <a:t>profession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and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gives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them</a:t>
            </a:r>
            <a:r>
              <a:rPr lang="nl-NL" dirty="0" smtClean="0">
                <a:solidFill>
                  <a:srgbClr val="1804A8"/>
                </a:solidFill>
              </a:rPr>
              <a:t> new </a:t>
            </a:r>
            <a:r>
              <a:rPr lang="nl-NL" dirty="0" err="1" smtClean="0">
                <a:solidFill>
                  <a:srgbClr val="1804A8"/>
                </a:solidFill>
              </a:rPr>
              <a:t>ideas</a:t>
            </a:r>
            <a:r>
              <a:rPr lang="nl-NL" dirty="0" smtClean="0">
                <a:solidFill>
                  <a:srgbClr val="1804A8"/>
                </a:solidFill>
              </a:rPr>
              <a:t>.</a:t>
            </a:r>
          </a:p>
          <a:p>
            <a:r>
              <a:rPr lang="nl-NL" dirty="0">
                <a:solidFill>
                  <a:srgbClr val="1804A8"/>
                </a:solidFill>
              </a:rPr>
              <a:t>Teacher </a:t>
            </a:r>
            <a:r>
              <a:rPr lang="nl-NL" dirty="0" err="1">
                <a:solidFill>
                  <a:srgbClr val="1804A8"/>
                </a:solidFill>
              </a:rPr>
              <a:t>educators</a:t>
            </a:r>
            <a:r>
              <a:rPr lang="nl-NL" dirty="0">
                <a:solidFill>
                  <a:srgbClr val="1804A8"/>
                </a:solidFill>
              </a:rPr>
              <a:t> </a:t>
            </a:r>
            <a:r>
              <a:rPr lang="nl-NL" dirty="0" err="1">
                <a:solidFill>
                  <a:srgbClr val="1804A8"/>
                </a:solidFill>
              </a:rPr>
              <a:t>and</a:t>
            </a:r>
            <a:r>
              <a:rPr lang="nl-NL" dirty="0">
                <a:solidFill>
                  <a:srgbClr val="1804A8"/>
                </a:solidFill>
              </a:rPr>
              <a:t> school </a:t>
            </a:r>
            <a:r>
              <a:rPr lang="nl-NL" dirty="0" err="1">
                <a:solidFill>
                  <a:srgbClr val="1804A8"/>
                </a:solidFill>
              </a:rPr>
              <a:t>teachers</a:t>
            </a:r>
            <a:r>
              <a:rPr lang="nl-NL" dirty="0">
                <a:solidFill>
                  <a:srgbClr val="1804A8"/>
                </a:solidFill>
              </a:rPr>
              <a:t> </a:t>
            </a:r>
            <a:r>
              <a:rPr lang="nl-NL" dirty="0" err="1">
                <a:solidFill>
                  <a:srgbClr val="1804A8"/>
                </a:solidFill>
              </a:rPr>
              <a:t>learn</a:t>
            </a:r>
            <a:r>
              <a:rPr lang="nl-NL" dirty="0">
                <a:solidFill>
                  <a:srgbClr val="1804A8"/>
                </a:solidFill>
              </a:rPr>
              <a:t> </a:t>
            </a:r>
            <a:r>
              <a:rPr lang="nl-NL" dirty="0" err="1">
                <a:solidFill>
                  <a:srgbClr val="1804A8"/>
                </a:solidFill>
              </a:rPr>
              <a:t>from</a:t>
            </a:r>
            <a:r>
              <a:rPr lang="nl-NL" dirty="0">
                <a:solidFill>
                  <a:srgbClr val="1804A8"/>
                </a:solidFill>
              </a:rPr>
              <a:t> </a:t>
            </a:r>
            <a:r>
              <a:rPr lang="nl-NL" dirty="0" err="1">
                <a:solidFill>
                  <a:srgbClr val="1804A8"/>
                </a:solidFill>
              </a:rPr>
              <a:t>each</a:t>
            </a:r>
            <a:r>
              <a:rPr lang="nl-NL" dirty="0">
                <a:solidFill>
                  <a:srgbClr val="1804A8"/>
                </a:solidFill>
              </a:rPr>
              <a:t> </a:t>
            </a:r>
            <a:r>
              <a:rPr lang="nl-NL" dirty="0" err="1">
                <a:solidFill>
                  <a:srgbClr val="1804A8"/>
                </a:solidFill>
              </a:rPr>
              <a:t>other</a:t>
            </a:r>
            <a:r>
              <a:rPr lang="nl-NL" dirty="0" smtClean="0">
                <a:solidFill>
                  <a:srgbClr val="1804A8"/>
                </a:solidFill>
              </a:rPr>
              <a:t>.</a:t>
            </a:r>
          </a:p>
          <a:p>
            <a:r>
              <a:rPr lang="nl-NL" dirty="0" smtClean="0">
                <a:solidFill>
                  <a:srgbClr val="1804A8"/>
                </a:solidFill>
              </a:rPr>
              <a:t>Co-</a:t>
            </a:r>
            <a:r>
              <a:rPr lang="nl-NL" dirty="0" err="1" smtClean="0">
                <a:solidFill>
                  <a:srgbClr val="1804A8"/>
                </a:solidFill>
              </a:rPr>
              <a:t>created</a:t>
            </a:r>
            <a:r>
              <a:rPr lang="nl-NL" dirty="0" smtClean="0">
                <a:solidFill>
                  <a:srgbClr val="1804A8"/>
                </a:solidFill>
              </a:rPr>
              <a:t> (</a:t>
            </a:r>
            <a:r>
              <a:rPr lang="nl-NL" dirty="0" err="1" smtClean="0">
                <a:solidFill>
                  <a:srgbClr val="1804A8"/>
                </a:solidFill>
              </a:rPr>
              <a:t>preparatory</a:t>
            </a:r>
            <a:r>
              <a:rPr lang="nl-NL" dirty="0" smtClean="0">
                <a:solidFill>
                  <a:srgbClr val="1804A8"/>
                </a:solidFill>
              </a:rPr>
              <a:t>) </a:t>
            </a:r>
            <a:r>
              <a:rPr lang="nl-NL" dirty="0" err="1" smtClean="0">
                <a:solidFill>
                  <a:srgbClr val="1804A8"/>
                </a:solidFill>
              </a:rPr>
              <a:t>activities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can</a:t>
            </a:r>
            <a:r>
              <a:rPr lang="nl-NL" dirty="0" smtClean="0">
                <a:solidFill>
                  <a:srgbClr val="1804A8"/>
                </a:solidFill>
              </a:rPr>
              <a:t> make teaching </a:t>
            </a:r>
            <a:r>
              <a:rPr lang="nl-NL" dirty="0" err="1" smtClean="0">
                <a:solidFill>
                  <a:srgbClr val="1804A8"/>
                </a:solidFill>
              </a:rPr>
              <a:t>practice</a:t>
            </a:r>
            <a:r>
              <a:rPr lang="nl-NL" dirty="0" smtClean="0">
                <a:solidFill>
                  <a:srgbClr val="1804A8"/>
                </a:solidFill>
              </a:rPr>
              <a:t> more </a:t>
            </a:r>
            <a:r>
              <a:rPr lang="nl-NL" dirty="0" err="1" smtClean="0">
                <a:solidFill>
                  <a:srgbClr val="1804A8"/>
                </a:solidFill>
              </a:rPr>
              <a:t>beneficial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for</a:t>
            </a:r>
            <a:r>
              <a:rPr lang="nl-NL" dirty="0" smtClean="0">
                <a:solidFill>
                  <a:srgbClr val="1804A8"/>
                </a:solidFill>
              </a:rPr>
              <a:t> student teacher </a:t>
            </a:r>
            <a:r>
              <a:rPr lang="nl-NL" dirty="0" err="1" smtClean="0">
                <a:solidFill>
                  <a:srgbClr val="1804A8"/>
                </a:solidFill>
              </a:rPr>
              <a:t>and</a:t>
            </a:r>
            <a:r>
              <a:rPr lang="nl-NL" dirty="0" smtClean="0">
                <a:solidFill>
                  <a:srgbClr val="1804A8"/>
                </a:solidFill>
              </a:rPr>
              <a:t> school.</a:t>
            </a:r>
          </a:p>
          <a:p>
            <a:r>
              <a:rPr lang="nl-NL" dirty="0" err="1" smtClean="0">
                <a:solidFill>
                  <a:srgbClr val="1804A8"/>
                </a:solidFill>
              </a:rPr>
              <a:t>Groups</a:t>
            </a:r>
            <a:r>
              <a:rPr lang="nl-NL" dirty="0" smtClean="0">
                <a:solidFill>
                  <a:srgbClr val="1804A8"/>
                </a:solidFill>
              </a:rPr>
              <a:t> of student </a:t>
            </a:r>
            <a:r>
              <a:rPr lang="nl-NL" dirty="0" err="1" smtClean="0">
                <a:solidFill>
                  <a:srgbClr val="1804A8"/>
                </a:solidFill>
              </a:rPr>
              <a:t>teachers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come</a:t>
            </a:r>
            <a:r>
              <a:rPr lang="nl-NL" dirty="0" smtClean="0">
                <a:solidFill>
                  <a:srgbClr val="1804A8"/>
                </a:solidFill>
              </a:rPr>
              <a:t> up </a:t>
            </a:r>
            <a:r>
              <a:rPr lang="nl-NL" dirty="0" err="1" smtClean="0">
                <a:solidFill>
                  <a:srgbClr val="1804A8"/>
                </a:solidFill>
              </a:rPr>
              <a:t>with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possible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solutions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for</a:t>
            </a:r>
            <a:r>
              <a:rPr lang="nl-NL" dirty="0" smtClean="0">
                <a:solidFill>
                  <a:srgbClr val="1804A8"/>
                </a:solidFill>
              </a:rPr>
              <a:t> a dilemma or </a:t>
            </a:r>
            <a:r>
              <a:rPr lang="nl-NL" dirty="0" err="1" smtClean="0">
                <a:solidFill>
                  <a:srgbClr val="1804A8"/>
                </a:solidFill>
              </a:rPr>
              <a:t>task</a:t>
            </a:r>
            <a:r>
              <a:rPr lang="nl-NL" dirty="0" smtClean="0">
                <a:solidFill>
                  <a:srgbClr val="1804A8"/>
                </a:solidFill>
              </a:rPr>
              <a:t> set </a:t>
            </a:r>
            <a:r>
              <a:rPr lang="nl-NL" dirty="0" err="1" smtClean="0">
                <a:solidFill>
                  <a:srgbClr val="1804A8"/>
                </a:solidFill>
              </a:rPr>
              <a:t>by</a:t>
            </a:r>
            <a:r>
              <a:rPr lang="nl-NL" dirty="0" smtClean="0">
                <a:solidFill>
                  <a:srgbClr val="1804A8"/>
                </a:solidFill>
              </a:rPr>
              <a:t> </a:t>
            </a:r>
            <a:r>
              <a:rPr lang="nl-NL" dirty="0" err="1" smtClean="0">
                <a:solidFill>
                  <a:srgbClr val="1804A8"/>
                </a:solidFill>
              </a:rPr>
              <a:t>the</a:t>
            </a:r>
            <a:r>
              <a:rPr lang="nl-NL" dirty="0" smtClean="0">
                <a:solidFill>
                  <a:srgbClr val="1804A8"/>
                </a:solidFill>
              </a:rPr>
              <a:t> school</a:t>
            </a:r>
            <a:r>
              <a:rPr lang="nl-NL" dirty="0">
                <a:solidFill>
                  <a:srgbClr val="1804A8"/>
                </a:solidFill>
              </a:rPr>
              <a:t/>
            </a:r>
            <a:br>
              <a:rPr lang="nl-NL" dirty="0">
                <a:solidFill>
                  <a:srgbClr val="1804A8"/>
                </a:solidFill>
              </a:rPr>
            </a:br>
            <a:endParaRPr lang="nl-NL" dirty="0">
              <a:solidFill>
                <a:srgbClr val="1804A8"/>
              </a:solidFill>
            </a:endParaRPr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 smtClean="0"/>
              <a:t> </a:t>
            </a:r>
            <a:r>
              <a:rPr lang="nl-NL" sz="4000" b="1" dirty="0" smtClean="0">
                <a:solidFill>
                  <a:srgbClr val="1804A8"/>
                </a:solidFill>
              </a:rPr>
              <a:t>Co-</a:t>
            </a:r>
            <a:r>
              <a:rPr lang="nl-NL" sz="4000" b="1" dirty="0" err="1" smtClean="0">
                <a:solidFill>
                  <a:srgbClr val="1804A8"/>
                </a:solidFill>
              </a:rPr>
              <a:t>creation</a:t>
            </a:r>
            <a:r>
              <a:rPr lang="nl-NL" sz="4000" b="1" dirty="0" smtClean="0">
                <a:solidFill>
                  <a:srgbClr val="1804A8"/>
                </a:solidFill>
              </a:rPr>
              <a:t>     ITELS                 International schools</a:t>
            </a:r>
            <a:endParaRPr lang="en-GB" sz="4000" b="1" dirty="0">
              <a:solidFill>
                <a:srgbClr val="1804A8"/>
              </a:solidFill>
            </a:endParaRPr>
          </a:p>
        </p:txBody>
      </p:sp>
      <p:sp>
        <p:nvSpPr>
          <p:cNvPr id="5" name="Pijl-links en -rechts 4"/>
          <p:cNvSpPr/>
          <p:nvPr/>
        </p:nvSpPr>
        <p:spPr>
          <a:xfrm>
            <a:off x="5368003" y="78559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00038"/>
            <a:ext cx="10258425" cy="6329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9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 smtClean="0"/>
              <a:t>   </a:t>
            </a:r>
            <a:r>
              <a:rPr lang="nl-NL" dirty="0" err="1" smtClean="0"/>
              <a:t>Scale</a:t>
            </a:r>
            <a:r>
              <a:rPr lang="nl-NL" dirty="0" smtClean="0"/>
              <a:t> of co-</a:t>
            </a:r>
            <a:r>
              <a:rPr lang="nl-NL" dirty="0" err="1" smtClean="0"/>
              <a:t>creation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5113"/>
            <a:ext cx="10515600" cy="4236100"/>
          </a:xfrm>
          <a:solidFill>
            <a:srgbClr val="99CCFF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4400" dirty="0" smtClean="0"/>
              <a:t>5. Co-</a:t>
            </a:r>
            <a:r>
              <a:rPr lang="nl-NL" sz="4400" dirty="0" err="1" smtClean="0"/>
              <a:t>creation</a:t>
            </a:r>
            <a:r>
              <a:rPr lang="nl-NL" sz="4400" dirty="0" smtClean="0"/>
              <a:t> of full teacher </a:t>
            </a:r>
            <a:r>
              <a:rPr lang="nl-NL" sz="4400" dirty="0" err="1" smtClean="0"/>
              <a:t>education</a:t>
            </a:r>
            <a:r>
              <a:rPr lang="nl-NL" sz="4400" dirty="0" smtClean="0"/>
              <a:t> </a:t>
            </a:r>
            <a:r>
              <a:rPr lang="nl-NL" sz="4400" dirty="0" err="1" smtClean="0"/>
              <a:t>programme</a:t>
            </a:r>
            <a:endParaRPr lang="nl-NL" sz="4400" dirty="0" smtClean="0"/>
          </a:p>
          <a:p>
            <a:pPr marL="0" indent="0">
              <a:buNone/>
            </a:pPr>
            <a:r>
              <a:rPr lang="nl-NL" sz="4400" dirty="0" smtClean="0"/>
              <a:t>4. Co-</a:t>
            </a:r>
            <a:r>
              <a:rPr lang="nl-NL" sz="4400" dirty="0" err="1" smtClean="0"/>
              <a:t>creation</a:t>
            </a:r>
            <a:r>
              <a:rPr lang="nl-NL" sz="4400" dirty="0" smtClean="0"/>
              <a:t> of </a:t>
            </a:r>
            <a:r>
              <a:rPr lang="nl-NL" sz="4400" dirty="0" err="1" smtClean="0"/>
              <a:t>substantial</a:t>
            </a:r>
            <a:r>
              <a:rPr lang="nl-NL" sz="4400" dirty="0" smtClean="0"/>
              <a:t> part of </a:t>
            </a:r>
            <a:r>
              <a:rPr lang="nl-NL" sz="4400" dirty="0" err="1" smtClean="0"/>
              <a:t>programme</a:t>
            </a:r>
            <a:r>
              <a:rPr lang="nl-NL" sz="4400" dirty="0" smtClean="0"/>
              <a:t> (</a:t>
            </a:r>
            <a:r>
              <a:rPr lang="nl-NL" sz="4400" dirty="0"/>
              <a:t>e.g. minor, </a:t>
            </a:r>
            <a:r>
              <a:rPr lang="nl-NL" sz="4400" dirty="0" err="1"/>
              <a:t>specialism</a:t>
            </a:r>
            <a:r>
              <a:rPr lang="nl-NL" sz="4400" dirty="0"/>
              <a:t>)   </a:t>
            </a:r>
          </a:p>
          <a:p>
            <a:pPr marL="0" indent="0">
              <a:buNone/>
            </a:pPr>
            <a:r>
              <a:rPr lang="nl-NL" sz="4400" dirty="0" smtClean="0"/>
              <a:t>3. A </a:t>
            </a:r>
            <a:r>
              <a:rPr lang="nl-NL" sz="4400" dirty="0" err="1" smtClean="0"/>
              <a:t>programme</a:t>
            </a:r>
            <a:r>
              <a:rPr lang="nl-NL" sz="4400" dirty="0" smtClean="0"/>
              <a:t> unit is </a:t>
            </a:r>
            <a:r>
              <a:rPr lang="nl-NL" sz="4400" dirty="0" err="1" smtClean="0"/>
              <a:t>organised</a:t>
            </a:r>
            <a:r>
              <a:rPr lang="nl-NL" sz="4400" dirty="0" smtClean="0"/>
              <a:t> as a community of student </a:t>
            </a:r>
            <a:r>
              <a:rPr lang="nl-NL" sz="4400" dirty="0" err="1" smtClean="0"/>
              <a:t>teachers</a:t>
            </a:r>
            <a:r>
              <a:rPr lang="nl-NL" sz="4400" dirty="0" smtClean="0"/>
              <a:t>, </a:t>
            </a:r>
            <a:br>
              <a:rPr lang="nl-NL" sz="4400" dirty="0" smtClean="0"/>
            </a:br>
            <a:r>
              <a:rPr lang="nl-NL" sz="4400" dirty="0" smtClean="0"/>
              <a:t>    a teacher </a:t>
            </a:r>
            <a:r>
              <a:rPr lang="nl-NL" sz="4400" dirty="0" err="1" smtClean="0"/>
              <a:t>educator</a:t>
            </a:r>
            <a:r>
              <a:rPr lang="nl-NL" sz="4400" dirty="0" smtClean="0"/>
              <a:t> </a:t>
            </a:r>
            <a:r>
              <a:rPr lang="nl-NL" sz="4400" dirty="0" err="1" smtClean="0"/>
              <a:t>and</a:t>
            </a:r>
            <a:r>
              <a:rPr lang="nl-NL" sz="4400" dirty="0" smtClean="0"/>
              <a:t> school </a:t>
            </a:r>
            <a:r>
              <a:rPr lang="nl-NL" sz="4400" dirty="0" err="1" smtClean="0"/>
              <a:t>teachers</a:t>
            </a:r>
            <a:r>
              <a:rPr lang="nl-NL" sz="4400" dirty="0" smtClean="0"/>
              <a:t> </a:t>
            </a:r>
            <a:r>
              <a:rPr lang="nl-NL" sz="4400" dirty="0" err="1" smtClean="0"/>
              <a:t>who</a:t>
            </a:r>
            <a:r>
              <a:rPr lang="nl-NL" sz="4400" dirty="0" smtClean="0"/>
              <a:t> </a:t>
            </a:r>
            <a:r>
              <a:rPr lang="nl-NL" sz="4400" dirty="0" err="1" smtClean="0"/>
              <a:t>together</a:t>
            </a:r>
            <a:r>
              <a:rPr lang="nl-NL" sz="4400" dirty="0" smtClean="0"/>
              <a:t> design </a:t>
            </a:r>
            <a:r>
              <a:rPr lang="nl-NL" sz="4400" dirty="0" err="1" smtClean="0"/>
              <a:t>and</a:t>
            </a:r>
            <a:r>
              <a:rPr lang="nl-NL" sz="4400" dirty="0" smtClean="0"/>
              <a:t> </a:t>
            </a:r>
            <a:br>
              <a:rPr lang="nl-NL" sz="4400" dirty="0" smtClean="0"/>
            </a:br>
            <a:r>
              <a:rPr lang="nl-NL" sz="4400" dirty="0" smtClean="0"/>
              <a:t>    </a:t>
            </a:r>
            <a:r>
              <a:rPr lang="nl-NL" sz="4400" dirty="0" err="1" smtClean="0"/>
              <a:t>develop</a:t>
            </a:r>
            <a:r>
              <a:rPr lang="nl-NL" sz="4400" dirty="0" smtClean="0"/>
              <a:t> a school project.</a:t>
            </a:r>
          </a:p>
          <a:p>
            <a:pPr marL="0" indent="0">
              <a:buNone/>
            </a:pPr>
            <a:r>
              <a:rPr lang="nl-NL" sz="4400" dirty="0" smtClean="0"/>
              <a:t>2. Teacher </a:t>
            </a:r>
            <a:r>
              <a:rPr lang="nl-NL" sz="4400" dirty="0" err="1" smtClean="0"/>
              <a:t>educators</a:t>
            </a:r>
            <a:r>
              <a:rPr lang="nl-NL" sz="4400" dirty="0" smtClean="0"/>
              <a:t> </a:t>
            </a:r>
            <a:r>
              <a:rPr lang="nl-NL" sz="4400" dirty="0" err="1" smtClean="0"/>
              <a:t>and</a:t>
            </a:r>
            <a:r>
              <a:rPr lang="nl-NL" sz="4400" dirty="0" smtClean="0"/>
              <a:t> school </a:t>
            </a:r>
            <a:r>
              <a:rPr lang="nl-NL" sz="4400" dirty="0" err="1" smtClean="0"/>
              <a:t>teachers</a:t>
            </a:r>
            <a:r>
              <a:rPr lang="nl-NL" sz="4400" dirty="0" smtClean="0"/>
              <a:t> </a:t>
            </a:r>
            <a:r>
              <a:rPr lang="nl-NL" sz="4400" dirty="0" err="1" smtClean="0"/>
              <a:t>together</a:t>
            </a:r>
            <a:r>
              <a:rPr lang="nl-NL" sz="4400" dirty="0" smtClean="0"/>
              <a:t> </a:t>
            </a:r>
            <a:r>
              <a:rPr lang="nl-NL" sz="4400" dirty="0" err="1" smtClean="0"/>
              <a:t>develop</a:t>
            </a:r>
            <a:r>
              <a:rPr lang="nl-NL" sz="4400" dirty="0" smtClean="0"/>
              <a:t> </a:t>
            </a:r>
            <a:br>
              <a:rPr lang="nl-NL" sz="4400" dirty="0" smtClean="0"/>
            </a:br>
            <a:r>
              <a:rPr lang="nl-NL" sz="4400" dirty="0" smtClean="0"/>
              <a:t>     a </a:t>
            </a:r>
            <a:r>
              <a:rPr lang="nl-NL" sz="4400" dirty="0" err="1" smtClean="0"/>
              <a:t>programme</a:t>
            </a:r>
            <a:r>
              <a:rPr lang="nl-NL" sz="4400" dirty="0" smtClean="0"/>
              <a:t> unit; school </a:t>
            </a:r>
            <a:r>
              <a:rPr lang="nl-NL" sz="4400" dirty="0" err="1" smtClean="0"/>
              <a:t>teachers</a:t>
            </a:r>
            <a:r>
              <a:rPr lang="nl-NL" sz="4400" dirty="0" smtClean="0"/>
              <a:t> </a:t>
            </a:r>
            <a:r>
              <a:rPr lang="nl-NL" sz="4400" dirty="0" err="1" smtClean="0"/>
              <a:t>become</a:t>
            </a:r>
            <a:r>
              <a:rPr lang="nl-NL" sz="4400" dirty="0" smtClean="0"/>
              <a:t> ‘</a:t>
            </a:r>
            <a:r>
              <a:rPr lang="nl-NL" sz="4400" dirty="0" err="1" smtClean="0"/>
              <a:t>guest</a:t>
            </a:r>
            <a:r>
              <a:rPr lang="nl-NL" sz="4400" dirty="0" smtClean="0"/>
              <a:t> </a:t>
            </a:r>
            <a:r>
              <a:rPr lang="nl-NL" sz="4400" dirty="0" err="1" smtClean="0"/>
              <a:t>lecturers</a:t>
            </a:r>
            <a:r>
              <a:rPr lang="nl-NL" sz="4400" dirty="0" smtClean="0"/>
              <a:t> or </a:t>
            </a:r>
            <a:br>
              <a:rPr lang="nl-NL" sz="4400" dirty="0" smtClean="0"/>
            </a:br>
            <a:r>
              <a:rPr lang="nl-NL" sz="4400" dirty="0" smtClean="0"/>
              <a:t>     coaches’.</a:t>
            </a:r>
          </a:p>
          <a:p>
            <a:pPr marL="0" indent="0">
              <a:buNone/>
            </a:pPr>
            <a:r>
              <a:rPr lang="nl-NL" sz="4400" dirty="0" smtClean="0"/>
              <a:t>1.  School </a:t>
            </a:r>
            <a:r>
              <a:rPr lang="nl-NL" sz="4400" dirty="0" err="1" smtClean="0"/>
              <a:t>teachers</a:t>
            </a:r>
            <a:r>
              <a:rPr lang="nl-NL" sz="4400" dirty="0" smtClean="0"/>
              <a:t> </a:t>
            </a:r>
            <a:r>
              <a:rPr lang="nl-NL" sz="4400" dirty="0" err="1" smtClean="0"/>
              <a:t>and</a:t>
            </a:r>
            <a:r>
              <a:rPr lang="nl-NL" sz="4400" dirty="0" smtClean="0"/>
              <a:t> leaders </a:t>
            </a:r>
            <a:r>
              <a:rPr lang="nl-NL" sz="4400" dirty="0" err="1" smtClean="0"/>
              <a:t>give</a:t>
            </a:r>
            <a:r>
              <a:rPr lang="nl-NL" sz="4400" dirty="0" smtClean="0"/>
              <a:t> feedback on </a:t>
            </a:r>
            <a:r>
              <a:rPr lang="nl-NL" sz="4400" dirty="0" err="1" smtClean="0"/>
              <a:t>programme</a:t>
            </a:r>
            <a:r>
              <a:rPr lang="nl-NL" sz="4400" dirty="0" smtClean="0"/>
              <a:t/>
            </a:r>
            <a:br>
              <a:rPr lang="nl-NL" sz="4400" dirty="0" smtClean="0"/>
            </a:br>
            <a:r>
              <a:rPr lang="nl-NL" sz="4400" dirty="0" smtClean="0"/>
              <a:t>     </a:t>
            </a:r>
            <a:r>
              <a:rPr lang="nl-NL" sz="4400" dirty="0" err="1" smtClean="0"/>
              <a:t>learning</a:t>
            </a:r>
            <a:r>
              <a:rPr lang="nl-NL" sz="4400" dirty="0" smtClean="0"/>
              <a:t> </a:t>
            </a:r>
            <a:r>
              <a:rPr lang="nl-NL" sz="4400" dirty="0" err="1" smtClean="0"/>
              <a:t>outcomes</a:t>
            </a:r>
            <a:r>
              <a:rPr lang="nl-NL" sz="4400" dirty="0" smtClean="0"/>
              <a:t>, </a:t>
            </a:r>
            <a:r>
              <a:rPr lang="nl-NL" sz="4400" dirty="0" err="1" smtClean="0"/>
              <a:t>structure</a:t>
            </a:r>
            <a:r>
              <a:rPr lang="nl-NL" sz="4400" dirty="0" smtClean="0"/>
              <a:t> </a:t>
            </a:r>
            <a:r>
              <a:rPr lang="nl-NL" sz="4400" dirty="0" err="1" smtClean="0"/>
              <a:t>and</a:t>
            </a:r>
            <a:r>
              <a:rPr lang="nl-NL" sz="4400" dirty="0" smtClean="0"/>
              <a:t> </a:t>
            </a:r>
            <a:r>
              <a:rPr lang="nl-NL" sz="4400" dirty="0" err="1" smtClean="0"/>
              <a:t>didactic</a:t>
            </a:r>
            <a:r>
              <a:rPr lang="nl-NL" sz="4400" dirty="0" smtClean="0"/>
              <a:t> approach (</a:t>
            </a:r>
            <a:r>
              <a:rPr lang="nl-NL" sz="4400" dirty="0" err="1" smtClean="0"/>
              <a:t>advisory</a:t>
            </a:r>
            <a:r>
              <a:rPr lang="nl-NL" sz="4400" dirty="0" smtClean="0"/>
              <a:t> </a:t>
            </a:r>
            <a:br>
              <a:rPr lang="nl-NL" sz="4400" dirty="0" smtClean="0"/>
            </a:br>
            <a:r>
              <a:rPr lang="nl-NL" sz="4400" dirty="0" smtClean="0"/>
              <a:t>     </a:t>
            </a:r>
            <a:r>
              <a:rPr lang="nl-NL" sz="4400" dirty="0" err="1" smtClean="0"/>
              <a:t>committee</a:t>
            </a:r>
            <a:r>
              <a:rPr lang="nl-NL" sz="4400" dirty="0" smtClean="0"/>
              <a:t>, feedback </a:t>
            </a:r>
            <a:r>
              <a:rPr lang="nl-NL" sz="4400" dirty="0" err="1" smtClean="0"/>
              <a:t>sessions</a:t>
            </a:r>
            <a:r>
              <a:rPr lang="nl-NL" sz="4400" dirty="0" smtClean="0"/>
              <a:t>)</a:t>
            </a:r>
            <a:endParaRPr lang="nl-NL" sz="3800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</a:t>
            </a:r>
          </a:p>
          <a:p>
            <a:pPr marL="0" indent="0">
              <a:buNone/>
            </a:pPr>
            <a:r>
              <a:rPr lang="nl-NL" dirty="0" smtClean="0"/>
              <a:t>                                                                                                       </a:t>
            </a:r>
            <a:endParaRPr lang="en-GB" dirty="0"/>
          </a:p>
        </p:txBody>
      </p:sp>
      <p:pic>
        <p:nvPicPr>
          <p:cNvPr id="4" name="Picture 2" descr="Afbeeldingsresultaat voor la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60" y="1836262"/>
            <a:ext cx="1394460" cy="35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 smtClean="0"/>
              <a:t> 1. </a:t>
            </a:r>
            <a:r>
              <a:rPr lang="nl-NL" dirty="0" err="1" smtClean="0"/>
              <a:t>Advice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professional field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nl-NL" dirty="0" err="1" smtClean="0"/>
              <a:t>Advisory</a:t>
            </a:r>
            <a:r>
              <a:rPr lang="nl-NL" dirty="0" smtClean="0"/>
              <a:t> </a:t>
            </a:r>
            <a:r>
              <a:rPr lang="nl-NL" dirty="0" err="1" smtClean="0"/>
              <a:t>committee</a:t>
            </a:r>
            <a:r>
              <a:rPr lang="nl-NL" dirty="0" smtClean="0"/>
              <a:t>: school leaders, mentor-</a:t>
            </a:r>
            <a:r>
              <a:rPr lang="nl-NL" dirty="0" err="1" smtClean="0"/>
              <a:t>teachers</a:t>
            </a:r>
            <a:r>
              <a:rPr lang="nl-NL" dirty="0" smtClean="0"/>
              <a:t>, </a:t>
            </a:r>
            <a:r>
              <a:rPr lang="nl-NL" dirty="0" err="1" smtClean="0"/>
              <a:t>international</a:t>
            </a:r>
            <a:r>
              <a:rPr lang="nl-NL" dirty="0" smtClean="0"/>
              <a:t> </a:t>
            </a:r>
            <a:r>
              <a:rPr lang="nl-NL" dirty="0" err="1" smtClean="0"/>
              <a:t>organisations</a:t>
            </a:r>
            <a:r>
              <a:rPr lang="nl-NL" dirty="0" smtClean="0"/>
              <a:t> in </a:t>
            </a:r>
            <a:r>
              <a:rPr lang="nl-NL" dirty="0" err="1" smtClean="0"/>
              <a:t>education</a:t>
            </a:r>
            <a:r>
              <a:rPr lang="nl-NL" dirty="0" smtClean="0"/>
              <a:t>.</a:t>
            </a:r>
          </a:p>
          <a:p>
            <a:r>
              <a:rPr lang="nl-NL" dirty="0" smtClean="0"/>
              <a:t>Feedback on curriculum </a:t>
            </a:r>
            <a:r>
              <a:rPr lang="nl-NL" dirty="0" err="1" smtClean="0"/>
              <a:t>by</a:t>
            </a:r>
            <a:r>
              <a:rPr lang="nl-NL" dirty="0" smtClean="0"/>
              <a:t> school mentor-</a:t>
            </a:r>
            <a:r>
              <a:rPr lang="nl-NL" dirty="0" err="1" smtClean="0"/>
              <a:t>teachers</a:t>
            </a:r>
            <a:r>
              <a:rPr lang="nl-NL" dirty="0" smtClean="0"/>
              <a:t> (questionnaire or skype interview).</a:t>
            </a:r>
          </a:p>
          <a:p>
            <a:r>
              <a:rPr lang="nl-NL" dirty="0" smtClean="0"/>
              <a:t>Network of </a:t>
            </a:r>
            <a:r>
              <a:rPr lang="nl-NL" dirty="0" err="1" smtClean="0"/>
              <a:t>international</a:t>
            </a:r>
            <a:r>
              <a:rPr lang="nl-NL" dirty="0" smtClean="0"/>
              <a:t> school </a:t>
            </a:r>
            <a:r>
              <a:rPr lang="nl-NL" dirty="0" err="1" smtClean="0"/>
              <a:t>teachers</a:t>
            </a:r>
            <a:r>
              <a:rPr lang="nl-NL" dirty="0" smtClean="0"/>
              <a:t> </a:t>
            </a:r>
            <a:r>
              <a:rPr lang="nl-NL" dirty="0" err="1" smtClean="0"/>
              <a:t>comments</a:t>
            </a:r>
            <a:r>
              <a:rPr lang="nl-NL" dirty="0" smtClean="0"/>
              <a:t> on new </a:t>
            </a:r>
            <a:r>
              <a:rPr lang="nl-NL" dirty="0" err="1" smtClean="0"/>
              <a:t>developments</a:t>
            </a:r>
            <a:r>
              <a:rPr lang="nl-NL" dirty="0" smtClean="0"/>
              <a:t> in teacher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suggests</a:t>
            </a:r>
            <a:r>
              <a:rPr lang="nl-NL" dirty="0" smtClean="0"/>
              <a:t> curriculum </a:t>
            </a:r>
            <a:r>
              <a:rPr lang="nl-NL" dirty="0" err="1" smtClean="0"/>
              <a:t>improvements</a:t>
            </a:r>
            <a:r>
              <a:rPr lang="nl-NL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9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2647</TotalTime>
  <Words>698</Words>
  <Application>Microsoft Office PowerPoint</Application>
  <PresentationFormat>Breedbeeld</PresentationFormat>
  <Paragraphs>136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Kantoorthema</vt:lpstr>
      <vt:lpstr>Co-creation</vt:lpstr>
      <vt:lpstr>Definition of co-creation</vt:lpstr>
      <vt:lpstr>The Peace of Utrecht The French negotiator to his Dutch hosts: “Nous traiterons sur vous, chez vous, sans vous.”</vt:lpstr>
      <vt:lpstr> Co-creation to make new products useful  </vt:lpstr>
      <vt:lpstr> Co-creation     ITELS                 International schools</vt:lpstr>
      <vt:lpstr> Co-creation     ITELS                 International schools</vt:lpstr>
      <vt:lpstr>PowerPoint-presentatie</vt:lpstr>
      <vt:lpstr>   Scale of co-creation</vt:lpstr>
      <vt:lpstr> 1. Advice by professional field</vt:lpstr>
      <vt:lpstr> 2. Co-creating a curriculum unit  </vt:lpstr>
      <vt:lpstr>3. Unit organised as a community that designs and develops a school project or learning cycle </vt:lpstr>
      <vt:lpstr>  4. Co-creation of a specialisation </vt:lpstr>
      <vt:lpstr>  Co-creation of full teacher education programme</vt:lpstr>
      <vt:lpstr>                                  Some characteristics</vt:lpstr>
      <vt:lpstr> Curriculum</vt:lpstr>
      <vt:lpstr> Two minutes for some first ideas</vt:lpstr>
      <vt:lpstr>   Develop an example of co-creation</vt:lpstr>
      <vt:lpstr>  </vt:lpstr>
      <vt:lpstr>Extra information about My Schools Network</vt:lpstr>
    </vt:vector>
  </TitlesOfParts>
  <Company>NHL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Co-creation</dc:title>
  <dc:creator>Stouwe, A.W. van der</dc:creator>
  <cp:lastModifiedBy>Stouwe, A.W. van der</cp:lastModifiedBy>
  <cp:revision>69</cp:revision>
  <dcterms:created xsi:type="dcterms:W3CDTF">2017-09-14T13:58:12Z</dcterms:created>
  <dcterms:modified xsi:type="dcterms:W3CDTF">2017-10-06T19:47:38Z</dcterms:modified>
</cp:coreProperties>
</file>