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85" r:id="rId2"/>
    <p:sldId id="260" r:id="rId3"/>
    <p:sldId id="265" r:id="rId4"/>
    <p:sldId id="289" r:id="rId5"/>
    <p:sldId id="290" r:id="rId6"/>
    <p:sldId id="297" r:id="rId7"/>
    <p:sldId id="309" r:id="rId8"/>
    <p:sldId id="310" r:id="rId9"/>
    <p:sldId id="311" r:id="rId10"/>
    <p:sldId id="312" r:id="rId11"/>
    <p:sldId id="313" r:id="rId12"/>
    <p:sldId id="318" r:id="rId13"/>
    <p:sldId id="306" r:id="rId14"/>
    <p:sldId id="320" r:id="rId15"/>
  </p:sldIdLst>
  <p:sldSz cx="10801350" cy="8101013"/>
  <p:notesSz cx="6797675" cy="9926638"/>
  <p:defaultTextStyle>
    <a:defPPr>
      <a:defRPr lang="en-US"/>
    </a:defPPr>
    <a:lvl1pPr marL="0" algn="l" defTabSz="781629" rtl="0" eaLnBrk="1" latinLnBrk="0" hangingPunct="1">
      <a:defRPr sz="1500" kern="1200">
        <a:solidFill>
          <a:schemeClr val="tx1"/>
        </a:solidFill>
        <a:latin typeface="+mn-lt"/>
        <a:ea typeface="+mn-ea"/>
        <a:cs typeface="+mn-cs"/>
      </a:defRPr>
    </a:lvl1pPr>
    <a:lvl2pPr marL="390815" algn="l" defTabSz="781629" rtl="0" eaLnBrk="1" latinLnBrk="0" hangingPunct="1">
      <a:defRPr sz="1500" kern="1200">
        <a:solidFill>
          <a:schemeClr val="tx1"/>
        </a:solidFill>
        <a:latin typeface="+mn-lt"/>
        <a:ea typeface="+mn-ea"/>
        <a:cs typeface="+mn-cs"/>
      </a:defRPr>
    </a:lvl2pPr>
    <a:lvl3pPr marL="781629" algn="l" defTabSz="781629" rtl="0" eaLnBrk="1" latinLnBrk="0" hangingPunct="1">
      <a:defRPr sz="1500" kern="1200">
        <a:solidFill>
          <a:schemeClr val="tx1"/>
        </a:solidFill>
        <a:latin typeface="+mn-lt"/>
        <a:ea typeface="+mn-ea"/>
        <a:cs typeface="+mn-cs"/>
      </a:defRPr>
    </a:lvl3pPr>
    <a:lvl4pPr marL="1172444" algn="l" defTabSz="781629" rtl="0" eaLnBrk="1" latinLnBrk="0" hangingPunct="1">
      <a:defRPr sz="1500" kern="1200">
        <a:solidFill>
          <a:schemeClr val="tx1"/>
        </a:solidFill>
        <a:latin typeface="+mn-lt"/>
        <a:ea typeface="+mn-ea"/>
        <a:cs typeface="+mn-cs"/>
      </a:defRPr>
    </a:lvl4pPr>
    <a:lvl5pPr marL="1563258" algn="l" defTabSz="781629" rtl="0" eaLnBrk="1" latinLnBrk="0" hangingPunct="1">
      <a:defRPr sz="1500" kern="1200">
        <a:solidFill>
          <a:schemeClr val="tx1"/>
        </a:solidFill>
        <a:latin typeface="+mn-lt"/>
        <a:ea typeface="+mn-ea"/>
        <a:cs typeface="+mn-cs"/>
      </a:defRPr>
    </a:lvl5pPr>
    <a:lvl6pPr marL="1954073" algn="l" defTabSz="781629" rtl="0" eaLnBrk="1" latinLnBrk="0" hangingPunct="1">
      <a:defRPr sz="1500" kern="1200">
        <a:solidFill>
          <a:schemeClr val="tx1"/>
        </a:solidFill>
        <a:latin typeface="+mn-lt"/>
        <a:ea typeface="+mn-ea"/>
        <a:cs typeface="+mn-cs"/>
      </a:defRPr>
    </a:lvl6pPr>
    <a:lvl7pPr marL="2344887" algn="l" defTabSz="781629" rtl="0" eaLnBrk="1" latinLnBrk="0" hangingPunct="1">
      <a:defRPr sz="1500" kern="1200">
        <a:solidFill>
          <a:schemeClr val="tx1"/>
        </a:solidFill>
        <a:latin typeface="+mn-lt"/>
        <a:ea typeface="+mn-ea"/>
        <a:cs typeface="+mn-cs"/>
      </a:defRPr>
    </a:lvl7pPr>
    <a:lvl8pPr marL="2735702" algn="l" defTabSz="781629" rtl="0" eaLnBrk="1" latinLnBrk="0" hangingPunct="1">
      <a:defRPr sz="1500" kern="1200">
        <a:solidFill>
          <a:schemeClr val="tx1"/>
        </a:solidFill>
        <a:latin typeface="+mn-lt"/>
        <a:ea typeface="+mn-ea"/>
        <a:cs typeface="+mn-cs"/>
      </a:defRPr>
    </a:lvl8pPr>
    <a:lvl9pPr marL="3126516" algn="l" defTabSz="781629"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2">
          <p15:clr>
            <a:srgbClr val="A4A3A4"/>
          </p15:clr>
        </p15:guide>
        <p15:guide id="2" orient="horz">
          <p15:clr>
            <a:srgbClr val="A4A3A4"/>
          </p15:clr>
        </p15:guide>
        <p15:guide id="3" orient="horz" pos="3803">
          <p15:clr>
            <a:srgbClr val="A4A3A4"/>
          </p15:clr>
        </p15:guide>
        <p15:guide id="4" orient="horz" pos="2844">
          <p15:clr>
            <a:srgbClr val="A4A3A4"/>
          </p15:clr>
        </p15:guide>
        <p15:guide id="5" orient="horz" pos="5102">
          <p15:clr>
            <a:srgbClr val="A4A3A4"/>
          </p15:clr>
        </p15:guide>
        <p15:guide id="6" orient="horz" pos="4662">
          <p15:clr>
            <a:srgbClr val="A4A3A4"/>
          </p15:clr>
        </p15:guide>
        <p15:guide id="7" orient="horz" pos="2736">
          <p15:clr>
            <a:srgbClr val="A4A3A4"/>
          </p15:clr>
        </p15:guide>
        <p15:guide id="8" orient="horz" pos="4876">
          <p15:clr>
            <a:srgbClr val="A4A3A4"/>
          </p15:clr>
        </p15:guide>
        <p15:guide id="9" orient="horz" pos="1099">
          <p15:clr>
            <a:srgbClr val="A4A3A4"/>
          </p15:clr>
        </p15:guide>
        <p15:guide id="10" orient="horz" pos="3009">
          <p15:clr>
            <a:srgbClr val="A4A3A4"/>
          </p15:clr>
        </p15:guide>
        <p15:guide id="11" orient="horz" pos="1885">
          <p15:clr>
            <a:srgbClr val="A4A3A4"/>
          </p15:clr>
        </p15:guide>
        <p15:guide id="12" pos="3403">
          <p15:clr>
            <a:srgbClr val="A4A3A4"/>
          </p15:clr>
        </p15:guide>
        <p15:guide id="13">
          <p15:clr>
            <a:srgbClr val="A4A3A4"/>
          </p15:clr>
        </p15:guide>
        <p15:guide id="14" pos="4611">
          <p15:clr>
            <a:srgbClr val="A4A3A4"/>
          </p15:clr>
        </p15:guide>
        <p15:guide id="15" pos="2325">
          <p15:clr>
            <a:srgbClr val="A4A3A4"/>
          </p15:clr>
        </p15:guide>
        <p15:guide id="16" pos="285">
          <p15:clr>
            <a:srgbClr val="A4A3A4"/>
          </p15:clr>
        </p15:guide>
        <p15:guide id="17" pos="1166">
          <p15:clr>
            <a:srgbClr val="A4A3A4"/>
          </p15:clr>
        </p15:guide>
        <p15:guide id="18" pos="5516">
          <p15:clr>
            <a:srgbClr val="A4A3A4"/>
          </p15:clr>
        </p15:guide>
        <p15:guide id="19" pos="4456">
          <p15:clr>
            <a:srgbClr val="A4A3A4"/>
          </p15:clr>
        </p15:guide>
        <p15:guide id="20" pos="6503">
          <p15:clr>
            <a:srgbClr val="A4A3A4"/>
          </p15:clr>
        </p15:guide>
        <p15:guide id="21" pos="1404">
          <p15:clr>
            <a:srgbClr val="A4A3A4"/>
          </p15:clr>
        </p15:guide>
        <p15:guide id="22" pos="5314">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648"/>
    <a:srgbClr val="BE5320"/>
    <a:srgbClr val="C4CF5A"/>
    <a:srgbClr val="59C3B9"/>
    <a:srgbClr val="ECA531"/>
    <a:srgbClr val="00CCFF"/>
    <a:srgbClr val="91D3CE"/>
    <a:srgbClr val="B9009C"/>
    <a:srgbClr val="C4CFD5"/>
    <a:srgbClr val="C4C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41" autoAdjust="0"/>
    <p:restoredTop sz="67343" autoAdjust="0"/>
  </p:normalViewPr>
  <p:slideViewPr>
    <p:cSldViewPr snapToGrid="0">
      <p:cViewPr varScale="1">
        <p:scale>
          <a:sx n="38" d="100"/>
          <a:sy n="38" d="100"/>
        </p:scale>
        <p:origin x="1974" y="60"/>
      </p:cViewPr>
      <p:guideLst>
        <p:guide orient="horz" pos="3712"/>
        <p:guide orient="horz"/>
        <p:guide orient="horz" pos="3803"/>
        <p:guide orient="horz" pos="2844"/>
        <p:guide orient="horz" pos="5102"/>
        <p:guide orient="horz" pos="4662"/>
        <p:guide orient="horz" pos="2736"/>
        <p:guide orient="horz" pos="4876"/>
        <p:guide orient="horz" pos="1099"/>
        <p:guide orient="horz" pos="3009"/>
        <p:guide orient="horz" pos="1885"/>
        <p:guide pos="3403"/>
        <p:guide/>
        <p:guide pos="4611"/>
        <p:guide pos="2325"/>
        <p:guide pos="285"/>
        <p:guide pos="1166"/>
        <p:guide pos="5516"/>
        <p:guide pos="4456"/>
        <p:guide pos="6503"/>
        <p:guide pos="1404"/>
        <p:guide pos="531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12"/>
    </p:cViewPr>
  </p:sorterViewPr>
  <p:notesViewPr>
    <p:cSldViewPr snapToGrid="0">
      <p:cViewPr>
        <p:scale>
          <a:sx n="100" d="100"/>
          <a:sy n="100" d="100"/>
        </p:scale>
        <p:origin x="2342" y="-120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EF825D0-9105-486A-932A-D88D061F63A3}" type="datetimeFigureOut">
              <a:rPr lang="en-GB" smtClean="0"/>
              <a:t>27/09/2017</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4B1B380-0B3D-44A3-92AA-6FF9D63F3BB2}" type="slidenum">
              <a:rPr lang="en-GB" smtClean="0"/>
              <a:t>‹#›</a:t>
            </a:fld>
            <a:endParaRPr lang="en-GB" dirty="0"/>
          </a:p>
        </p:txBody>
      </p:sp>
    </p:spTree>
    <p:extLst>
      <p:ext uri="{BB962C8B-B14F-4D97-AF65-F5344CB8AC3E}">
        <p14:creationId xmlns:p14="http://schemas.microsoft.com/office/powerpoint/2010/main" val="3175005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7F6F669-6028-4340-AE80-C1CD270DC7CD}" type="datetimeFigureOut">
              <a:rPr lang="en-US" smtClean="0"/>
              <a:t>9/27/2017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5233181-A0E6-AC4B-87E2-91D1B62619D9}" type="slidenum">
              <a:rPr lang="en-GB" smtClean="0"/>
              <a:t>‹#›</a:t>
            </a:fld>
            <a:endParaRPr lang="en-GB" dirty="0"/>
          </a:p>
        </p:txBody>
      </p:sp>
    </p:spTree>
    <p:extLst>
      <p:ext uri="{BB962C8B-B14F-4D97-AF65-F5344CB8AC3E}">
        <p14:creationId xmlns:p14="http://schemas.microsoft.com/office/powerpoint/2010/main" val="3687930207"/>
      </p:ext>
    </p:extLst>
  </p:cSld>
  <p:clrMap bg1="lt1" tx1="dk1" bg2="lt2" tx2="dk2" accent1="accent1" accent2="accent2" accent3="accent3" accent4="accent4" accent5="accent5" accent6="accent6" hlink="hlink" folHlink="folHlink"/>
  <p:notesStyle>
    <a:lvl1pPr marL="0" algn="l" defTabSz="390815" rtl="0" eaLnBrk="1" latinLnBrk="0" hangingPunct="1">
      <a:defRPr sz="1000" kern="1200">
        <a:solidFill>
          <a:schemeClr val="tx1"/>
        </a:solidFill>
        <a:latin typeface="+mn-lt"/>
        <a:ea typeface="+mn-ea"/>
        <a:cs typeface="+mn-cs"/>
      </a:defRPr>
    </a:lvl1pPr>
    <a:lvl2pPr marL="390815" algn="l" defTabSz="390815" rtl="0" eaLnBrk="1" latinLnBrk="0" hangingPunct="1">
      <a:defRPr sz="1000" kern="1200">
        <a:solidFill>
          <a:schemeClr val="tx1"/>
        </a:solidFill>
        <a:latin typeface="+mn-lt"/>
        <a:ea typeface="+mn-ea"/>
        <a:cs typeface="+mn-cs"/>
      </a:defRPr>
    </a:lvl2pPr>
    <a:lvl3pPr marL="781629" algn="l" defTabSz="390815" rtl="0" eaLnBrk="1" latinLnBrk="0" hangingPunct="1">
      <a:defRPr sz="1000" kern="1200">
        <a:solidFill>
          <a:schemeClr val="tx1"/>
        </a:solidFill>
        <a:latin typeface="+mn-lt"/>
        <a:ea typeface="+mn-ea"/>
        <a:cs typeface="+mn-cs"/>
      </a:defRPr>
    </a:lvl3pPr>
    <a:lvl4pPr marL="1172444" algn="l" defTabSz="390815" rtl="0" eaLnBrk="1" latinLnBrk="0" hangingPunct="1">
      <a:defRPr sz="1000" kern="1200">
        <a:solidFill>
          <a:schemeClr val="tx1"/>
        </a:solidFill>
        <a:latin typeface="+mn-lt"/>
        <a:ea typeface="+mn-ea"/>
        <a:cs typeface="+mn-cs"/>
      </a:defRPr>
    </a:lvl4pPr>
    <a:lvl5pPr marL="1563258" algn="l" defTabSz="390815" rtl="0" eaLnBrk="1" latinLnBrk="0" hangingPunct="1">
      <a:defRPr sz="1000" kern="1200">
        <a:solidFill>
          <a:schemeClr val="tx1"/>
        </a:solidFill>
        <a:latin typeface="+mn-lt"/>
        <a:ea typeface="+mn-ea"/>
        <a:cs typeface="+mn-cs"/>
      </a:defRPr>
    </a:lvl5pPr>
    <a:lvl6pPr marL="1954073" algn="l" defTabSz="390815" rtl="0" eaLnBrk="1" latinLnBrk="0" hangingPunct="1">
      <a:defRPr sz="1000" kern="1200">
        <a:solidFill>
          <a:schemeClr val="tx1"/>
        </a:solidFill>
        <a:latin typeface="+mn-lt"/>
        <a:ea typeface="+mn-ea"/>
        <a:cs typeface="+mn-cs"/>
      </a:defRPr>
    </a:lvl6pPr>
    <a:lvl7pPr marL="2344887" algn="l" defTabSz="390815" rtl="0" eaLnBrk="1" latinLnBrk="0" hangingPunct="1">
      <a:defRPr sz="1000" kern="1200">
        <a:solidFill>
          <a:schemeClr val="tx1"/>
        </a:solidFill>
        <a:latin typeface="+mn-lt"/>
        <a:ea typeface="+mn-ea"/>
        <a:cs typeface="+mn-cs"/>
      </a:defRPr>
    </a:lvl7pPr>
    <a:lvl8pPr marL="2735702" algn="l" defTabSz="390815" rtl="0" eaLnBrk="1" latinLnBrk="0" hangingPunct="1">
      <a:defRPr sz="1000" kern="1200">
        <a:solidFill>
          <a:schemeClr val="tx1"/>
        </a:solidFill>
        <a:latin typeface="+mn-lt"/>
        <a:ea typeface="+mn-ea"/>
        <a:cs typeface="+mn-cs"/>
      </a:defRPr>
    </a:lvl8pPr>
    <a:lvl9pPr marL="3126516" algn="l" defTabSz="39081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there anyone here who contributed to our research – who completed our questionnaire?</a:t>
            </a:r>
          </a:p>
          <a:p>
            <a:endParaRPr lang="en-GB" dirty="0"/>
          </a:p>
          <a:p>
            <a:r>
              <a:rPr lang="en-GB" dirty="0"/>
              <a:t>Has anyone here actually had a chance to read our report?</a:t>
            </a:r>
          </a:p>
          <a:p>
            <a:endParaRPr lang="en-GB" dirty="0"/>
          </a:p>
          <a:p>
            <a:r>
              <a:rPr lang="en-GB" dirty="0"/>
              <a:t>We have a few copies here, and it is also available for download as a PDF on our website RSAcademics.com</a:t>
            </a:r>
          </a:p>
        </p:txBody>
      </p:sp>
      <p:sp>
        <p:nvSpPr>
          <p:cNvPr id="4" name="Slide Number Placeholder 3"/>
          <p:cNvSpPr>
            <a:spLocks noGrp="1"/>
          </p:cNvSpPr>
          <p:nvPr>
            <p:ph type="sldNum" sz="quarter" idx="10"/>
          </p:nvPr>
        </p:nvSpPr>
        <p:spPr/>
        <p:txBody>
          <a:bodyPr/>
          <a:lstStyle/>
          <a:p>
            <a:fld id="{F5233181-A0E6-AC4B-87E2-91D1B62619D9}" type="slidenum">
              <a:rPr lang="en-GB" smtClean="0"/>
              <a:t>1</a:t>
            </a:fld>
            <a:endParaRPr lang="en-GB" dirty="0"/>
          </a:p>
        </p:txBody>
      </p:sp>
    </p:spTree>
    <p:extLst>
      <p:ext uri="{BB962C8B-B14F-4D97-AF65-F5344CB8AC3E}">
        <p14:creationId xmlns:p14="http://schemas.microsoft.com/office/powerpoint/2010/main" val="23213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 and family – this could ultimately be the deal-breaker.</a:t>
            </a:r>
          </a:p>
          <a:p>
            <a:endParaRPr lang="en-GB" dirty="0"/>
          </a:p>
          <a:p>
            <a:r>
              <a:rPr lang="en-GB" dirty="0"/>
              <a:t>In many international schools there is very limited support:</a:t>
            </a:r>
          </a:p>
          <a:p>
            <a:endParaRPr lang="en-GB" dirty="0"/>
          </a:p>
          <a:p>
            <a:pPr marL="171450" indent="-171450">
              <a:buFont typeface="Arial" panose="020B0604020202020204" pitchFamily="34" charset="0"/>
              <a:buChar char="•"/>
            </a:pPr>
            <a:r>
              <a:rPr lang="en-GB" b="1" dirty="0"/>
              <a:t>Professional</a:t>
            </a:r>
            <a:r>
              <a:rPr lang="en-GB" dirty="0"/>
              <a:t> – e.g. professional codes, external frameworks, e.g. around safeguarding or other compliance matters</a:t>
            </a:r>
            <a:br>
              <a:rPr lang="en-GB" dirty="0"/>
            </a:br>
            <a:endParaRPr lang="en-GB" dirty="0"/>
          </a:p>
          <a:p>
            <a:pPr marL="171450" indent="-171450">
              <a:buFont typeface="Arial" panose="020B0604020202020204" pitchFamily="34" charset="0"/>
              <a:buChar char="•"/>
            </a:pPr>
            <a:r>
              <a:rPr lang="en-GB" b="1" dirty="0"/>
              <a:t>Personal</a:t>
            </a:r>
            <a:r>
              <a:rPr lang="en-GB" dirty="0"/>
              <a:t> – often the only people you know are in the school community so you can’t have any real friends! </a:t>
            </a:r>
          </a:p>
          <a:p>
            <a:pPr marL="171450" indent="-171450">
              <a:buFont typeface="Arial" panose="020B0604020202020204" pitchFamily="34" charset="0"/>
              <a:buChar char="•"/>
            </a:pPr>
            <a:endParaRPr lang="en-GB" dirty="0"/>
          </a:p>
          <a:p>
            <a:r>
              <a:rPr lang="en-GB" b="1" dirty="0"/>
              <a:t>Family</a:t>
            </a:r>
            <a:r>
              <a:rPr lang="en-GB" dirty="0"/>
              <a:t> – pressures on children, spouse, relocations, doing all the basics (e.g. visas, importing goods, getting a bank account, insurance, driving, car etc.  </a:t>
            </a:r>
          </a:p>
          <a:p>
            <a:endParaRPr lang="en-GB" dirty="0"/>
          </a:p>
          <a:p>
            <a:r>
              <a:rPr lang="en-GB" dirty="0"/>
              <a:t>The Head is busy and timetabled – what does the spouse do? Could be a recipe for a broken marriage? Or living apart during term time can take its toll.</a:t>
            </a:r>
          </a:p>
          <a:p>
            <a:endParaRPr lang="en-GB" dirty="0"/>
          </a:p>
        </p:txBody>
      </p:sp>
      <p:sp>
        <p:nvSpPr>
          <p:cNvPr id="4" name="Slide Number Placeholder 3"/>
          <p:cNvSpPr>
            <a:spLocks noGrp="1"/>
          </p:cNvSpPr>
          <p:nvPr>
            <p:ph type="sldNum" sz="quarter" idx="10"/>
          </p:nvPr>
        </p:nvSpPr>
        <p:spPr/>
        <p:txBody>
          <a:bodyPr/>
          <a:lstStyle/>
          <a:p>
            <a:fld id="{F5233181-A0E6-AC4B-87E2-91D1B62619D9}" type="slidenum">
              <a:rPr lang="en-GB" smtClean="0"/>
              <a:t>10</a:t>
            </a:fld>
            <a:endParaRPr lang="en-GB" dirty="0"/>
          </a:p>
        </p:txBody>
      </p:sp>
    </p:spTree>
    <p:extLst>
      <p:ext uri="{BB962C8B-B14F-4D97-AF65-F5344CB8AC3E}">
        <p14:creationId xmlns:p14="http://schemas.microsoft.com/office/powerpoint/2010/main" val="2781677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01675"/>
            <a:ext cx="4962525" cy="3722688"/>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5233181-A0E6-AC4B-87E2-91D1B62619D9}" type="slidenum">
              <a:rPr lang="en-GB" smtClean="0"/>
              <a:t>11</a:t>
            </a:fld>
            <a:endParaRPr lang="en-GB" dirty="0"/>
          </a:p>
        </p:txBody>
      </p:sp>
    </p:spTree>
    <p:extLst>
      <p:ext uri="{BB962C8B-B14F-4D97-AF65-F5344CB8AC3E}">
        <p14:creationId xmlns:p14="http://schemas.microsoft.com/office/powerpoint/2010/main" val="58948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233181-A0E6-AC4B-87E2-91D1B62619D9}" type="slidenum">
              <a:rPr lang="en-GB" smtClean="0"/>
              <a:t>12</a:t>
            </a:fld>
            <a:endParaRPr lang="en-GB" dirty="0"/>
          </a:p>
        </p:txBody>
      </p:sp>
    </p:spTree>
    <p:extLst>
      <p:ext uri="{BB962C8B-B14F-4D97-AF65-F5344CB8AC3E}">
        <p14:creationId xmlns:p14="http://schemas.microsoft.com/office/powerpoint/2010/main" val="10317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852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233181-A0E6-AC4B-87E2-91D1B62619D9}" type="slidenum">
              <a:rPr lang="en-GB" smtClean="0"/>
              <a:t>13</a:t>
            </a:fld>
            <a:endParaRPr lang="en-GB" dirty="0"/>
          </a:p>
        </p:txBody>
      </p:sp>
    </p:spTree>
    <p:extLst>
      <p:ext uri="{BB962C8B-B14F-4D97-AF65-F5344CB8AC3E}">
        <p14:creationId xmlns:p14="http://schemas.microsoft.com/office/powerpoint/2010/main" val="103352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there anyone here who contributed to our research – who completed our questionnaire?</a:t>
            </a:r>
          </a:p>
          <a:p>
            <a:endParaRPr lang="en-GB" dirty="0"/>
          </a:p>
          <a:p>
            <a:r>
              <a:rPr lang="en-GB" dirty="0"/>
              <a:t>Has anyone here actually had a chance to read our report?</a:t>
            </a:r>
          </a:p>
          <a:p>
            <a:endParaRPr lang="en-GB" dirty="0"/>
          </a:p>
          <a:p>
            <a:r>
              <a:rPr lang="en-GB" dirty="0"/>
              <a:t>We have a few copies here, and it is also available for download as a PDF on our website RSAcademics.com</a:t>
            </a:r>
          </a:p>
        </p:txBody>
      </p:sp>
      <p:sp>
        <p:nvSpPr>
          <p:cNvPr id="4" name="Slide Number Placeholder 3"/>
          <p:cNvSpPr>
            <a:spLocks noGrp="1"/>
          </p:cNvSpPr>
          <p:nvPr>
            <p:ph type="sldNum" sz="quarter" idx="10"/>
          </p:nvPr>
        </p:nvSpPr>
        <p:spPr/>
        <p:txBody>
          <a:bodyPr/>
          <a:lstStyle/>
          <a:p>
            <a:fld id="{F5233181-A0E6-AC4B-87E2-91D1B62619D9}" type="slidenum">
              <a:rPr lang="en-GB" smtClean="0"/>
              <a:t>14</a:t>
            </a:fld>
            <a:endParaRPr lang="en-GB" dirty="0"/>
          </a:p>
        </p:txBody>
      </p:sp>
    </p:spTree>
    <p:extLst>
      <p:ext uri="{BB962C8B-B14F-4D97-AF65-F5344CB8AC3E}">
        <p14:creationId xmlns:p14="http://schemas.microsoft.com/office/powerpoint/2010/main" val="232609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research is based on the views of current international school leaders, and we were interested in the view on two particular aspects:</a:t>
            </a:r>
          </a:p>
          <a:p>
            <a:endParaRPr lang="en-GB" dirty="0"/>
          </a:p>
          <a:p>
            <a:r>
              <a:rPr lang="en-GB" dirty="0"/>
              <a:t>What are the particular challenges of leading an international school – over and above those of a domestic school</a:t>
            </a:r>
          </a:p>
          <a:p>
            <a:endParaRPr lang="en-GB" dirty="0"/>
          </a:p>
          <a:p>
            <a:r>
              <a:rPr lang="en-GB" dirty="0"/>
              <a:t>What do international school leaders need to be particularly good at.</a:t>
            </a:r>
          </a:p>
          <a:p>
            <a:endParaRPr lang="en-GB" dirty="0"/>
          </a:p>
          <a:p>
            <a:r>
              <a:rPr lang="en-GB" dirty="0"/>
              <a:t>So we were trying to focus on the particular and additional challenges of international schools rather than taking about leadership more generally.</a:t>
            </a:r>
          </a:p>
          <a:p>
            <a:endParaRPr lang="en-GB" dirty="0"/>
          </a:p>
          <a:p>
            <a:r>
              <a:rPr lang="en-GB" dirty="0"/>
              <a:t>Our session today . We are going to give a short presentation highlighting some of the key challenges that people talked about most. Then we thought you may value an opportunity to discuss your approach and share insights in how you successfully deal with these. </a:t>
            </a:r>
          </a:p>
          <a:p>
            <a:endParaRPr lang="en-GB" dirty="0"/>
          </a:p>
          <a:p>
            <a:r>
              <a:rPr lang="en-GB" dirty="0"/>
              <a:t>We have identified the 4 most mentioned challenges and then you could choose which of these might be of most interest to you. We have some questions to help facilitate your discussion. </a:t>
            </a:r>
          </a:p>
          <a:p>
            <a:endParaRPr lang="en-GB" dirty="0"/>
          </a:p>
          <a:p>
            <a:r>
              <a:rPr lang="en-GB" dirty="0"/>
              <a:t>We thought that leaders you may value the opportunity to share knowledge and experience in this way.</a:t>
            </a:r>
          </a:p>
        </p:txBody>
      </p:sp>
      <p:sp>
        <p:nvSpPr>
          <p:cNvPr id="4" name="Slide Number Placeholder 3"/>
          <p:cNvSpPr>
            <a:spLocks noGrp="1"/>
          </p:cNvSpPr>
          <p:nvPr>
            <p:ph type="sldNum" sz="quarter" idx="10"/>
          </p:nvPr>
        </p:nvSpPr>
        <p:spPr/>
        <p:txBody>
          <a:bodyPr/>
          <a:lstStyle/>
          <a:p>
            <a:fld id="{F5233181-A0E6-AC4B-87E2-91D1B62619D9}" type="slidenum">
              <a:rPr lang="en-GB" smtClean="0"/>
              <a:t>2</a:t>
            </a:fld>
            <a:endParaRPr lang="en-GB" dirty="0"/>
          </a:p>
        </p:txBody>
      </p:sp>
    </p:spTree>
    <p:extLst>
      <p:ext uri="{BB962C8B-B14F-4D97-AF65-F5344CB8AC3E}">
        <p14:creationId xmlns:p14="http://schemas.microsoft.com/office/powerpoint/2010/main" val="265412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had over 100 participants.</a:t>
            </a:r>
            <a:r>
              <a:rPr lang="en-GB" baseline="0" dirty="0"/>
              <a:t> Mainly heads at 76 schools, and all based at schools in Asia and gulf regions (which we chose because they are particular areas of growth.</a:t>
            </a:r>
          </a:p>
          <a:p>
            <a:endParaRPr lang="en-GB" dirty="0"/>
          </a:p>
          <a:p>
            <a:r>
              <a:rPr lang="en-GB" dirty="0"/>
              <a:t>Perhaps one point to emphasise is that these are very different institutions with their own unique histories, contexts etc. We are not trying to pretend that there is one set of challenges for all schools, and indeed in our report we get into the importance of fit of any leader to the type of school. </a:t>
            </a:r>
          </a:p>
          <a:p>
            <a:endParaRPr lang="en-GB" dirty="0"/>
          </a:p>
          <a:p>
            <a:r>
              <a:rPr lang="en-GB" dirty="0"/>
              <a:t>However we were struck by a lot of commonality and in our report we focus on this but using a lot of quotes to illustrate the context.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5233181-A0E6-AC4B-87E2-91D1B62619D9}" type="slidenum">
              <a:rPr lang="en-GB" smtClean="0"/>
              <a:t>3</a:t>
            </a:fld>
            <a:endParaRPr lang="en-GB" dirty="0"/>
          </a:p>
        </p:txBody>
      </p:sp>
    </p:spTree>
    <p:extLst>
      <p:ext uri="{BB962C8B-B14F-4D97-AF65-F5344CB8AC3E}">
        <p14:creationId xmlns:p14="http://schemas.microsoft.com/office/powerpoint/2010/main" val="207014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themes of complexity and diversity ran through a lot of the challenges.</a:t>
            </a:r>
          </a:p>
          <a:p>
            <a:endParaRPr lang="en-GB" dirty="0"/>
          </a:p>
          <a:p>
            <a:r>
              <a:rPr lang="en-GB" dirty="0"/>
              <a:t>This could be diversity of parents and their expectations, or managing a diverse staff.</a:t>
            </a:r>
          </a:p>
          <a:p>
            <a:endParaRPr lang="en-GB" dirty="0"/>
          </a:p>
          <a:p>
            <a:r>
              <a:rPr lang="en-GB" dirty="0"/>
              <a:t>If leadership is about bringing people together to make progress towards a common goal, then this is particularly challenging given the diverse and changing school community.</a:t>
            </a:r>
          </a:p>
          <a:p>
            <a:endParaRPr lang="en-GB" dirty="0"/>
          </a:p>
          <a:p>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F5233181-A0E6-AC4B-87E2-91D1B62619D9}" type="slidenum">
              <a:rPr lang="en-GB" smtClean="0"/>
              <a:t>4</a:t>
            </a:fld>
            <a:endParaRPr lang="en-GB" dirty="0"/>
          </a:p>
        </p:txBody>
      </p:sp>
    </p:spTree>
    <p:extLst>
      <p:ext uri="{BB962C8B-B14F-4D97-AF65-F5344CB8AC3E}">
        <p14:creationId xmlns:p14="http://schemas.microsoft.com/office/powerpoint/2010/main" val="212072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challenges – we collected these together from all our replies and cateogorised them under these 7 main headings.</a:t>
            </a:r>
          </a:p>
          <a:p>
            <a:endParaRPr lang="en-GB" dirty="0"/>
          </a:p>
          <a:p>
            <a:r>
              <a:rPr lang="en-GB" dirty="0"/>
              <a:t>For today, I thought I would just highlight the 4 most often mentioned ones</a:t>
            </a:r>
          </a:p>
          <a:p>
            <a:endParaRPr lang="en-GB" dirty="0"/>
          </a:p>
          <a:p>
            <a:r>
              <a:rPr lang="en-GB" dirty="0"/>
              <a:t>School is short for school community – e.g. the amount of change in personnel</a:t>
            </a:r>
          </a:p>
          <a:p>
            <a:endParaRPr lang="en-GB" dirty="0"/>
          </a:p>
          <a:p>
            <a:endParaRPr lang="en-GB" dirty="0"/>
          </a:p>
        </p:txBody>
      </p:sp>
      <p:sp>
        <p:nvSpPr>
          <p:cNvPr id="4" name="Slide Number Placeholder 3"/>
          <p:cNvSpPr>
            <a:spLocks noGrp="1"/>
          </p:cNvSpPr>
          <p:nvPr>
            <p:ph type="sldNum" sz="quarter" idx="10"/>
          </p:nvPr>
        </p:nvSpPr>
        <p:spPr/>
        <p:txBody>
          <a:bodyPr/>
          <a:lstStyle/>
          <a:p>
            <a:fld id="{F5233181-A0E6-AC4B-87E2-91D1B62619D9}" type="slidenum">
              <a:rPr lang="en-GB" smtClean="0"/>
              <a:t>5</a:t>
            </a:fld>
            <a:endParaRPr lang="en-GB" dirty="0"/>
          </a:p>
        </p:txBody>
      </p:sp>
    </p:spTree>
    <p:extLst>
      <p:ext uri="{BB962C8B-B14F-4D97-AF65-F5344CB8AC3E}">
        <p14:creationId xmlns:p14="http://schemas.microsoft.com/office/powerpoint/2010/main" val="70784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01675"/>
            <a:ext cx="4962525" cy="3722688"/>
          </a:xfrm>
        </p:spPr>
      </p:sp>
      <p:sp>
        <p:nvSpPr>
          <p:cNvPr id="3" name="Notes Placeholder 2"/>
          <p:cNvSpPr>
            <a:spLocks noGrp="1"/>
          </p:cNvSpPr>
          <p:nvPr>
            <p:ph type="body" idx="1"/>
          </p:nvPr>
        </p:nvSpPr>
        <p:spPr/>
        <p:txBody>
          <a:bodyPr/>
          <a:lstStyle/>
          <a:p>
            <a:r>
              <a:rPr lang="en-GB" dirty="0"/>
              <a:t>This is an attempt to summarise all the key challenges that emerged from our research, A copy of which you have as a hand-out.</a:t>
            </a:r>
          </a:p>
          <a:p>
            <a:endParaRPr lang="en-GB" dirty="0"/>
          </a:p>
          <a:p>
            <a:r>
              <a:rPr lang="en-GB" dirty="0"/>
              <a:t>I’ll highlight a few of these……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5233181-A0E6-AC4B-87E2-91D1B62619D9}" type="slidenum">
              <a:rPr lang="en-GB" smtClean="0"/>
              <a:t>6</a:t>
            </a:fld>
            <a:endParaRPr lang="en-GB" dirty="0"/>
          </a:p>
        </p:txBody>
      </p:sp>
    </p:spTree>
    <p:extLst>
      <p:ext uri="{BB962C8B-B14F-4D97-AF65-F5344CB8AC3E}">
        <p14:creationId xmlns:p14="http://schemas.microsoft.com/office/powerpoint/2010/main" val="187666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Parents:</a:t>
            </a:r>
          </a:p>
          <a:p>
            <a:r>
              <a:rPr lang="en-GB" b="1" dirty="0"/>
              <a:t>Expat</a:t>
            </a:r>
            <a:r>
              <a:rPr lang="en-GB" dirty="0"/>
              <a:t> parents often have an intense and close relationship with the school. They may even live in  the vicinity. Trailing spouse main focus of their social life may be through the school.</a:t>
            </a:r>
          </a:p>
          <a:p>
            <a:endParaRPr lang="en-GB" dirty="0"/>
          </a:p>
          <a:p>
            <a:r>
              <a:rPr lang="en-GB" dirty="0"/>
              <a:t>There may be guilt and anxiety. Guilt from uprooting the child and the anxiety of living abroad.</a:t>
            </a:r>
          </a:p>
          <a:p>
            <a:endParaRPr lang="en-GB" dirty="0"/>
          </a:p>
          <a:p>
            <a:r>
              <a:rPr lang="en-GB" dirty="0"/>
              <a:t>One head told of his regret of having a coffee shop on site, where all the parents meet. Any problems or issues escalate and become exaggerated. </a:t>
            </a:r>
          </a:p>
          <a:p>
            <a:endParaRPr lang="en-GB" dirty="0"/>
          </a:p>
          <a:p>
            <a:r>
              <a:rPr lang="en-GB" dirty="0"/>
              <a:t>First time buyers – treat it like any other transaction – may not choose to establish the partnership relationship.</a:t>
            </a:r>
          </a:p>
          <a:p>
            <a:endParaRPr lang="en-GB" dirty="0"/>
          </a:p>
          <a:p>
            <a:r>
              <a:rPr lang="en-GB" dirty="0"/>
              <a:t>Diverse parent </a:t>
            </a:r>
            <a:r>
              <a:rPr lang="en-GB" b="1" dirty="0"/>
              <a:t>expectations</a:t>
            </a:r>
            <a:r>
              <a:rPr lang="en-GB" dirty="0"/>
              <a:t> – the Head may have to spend much more time going back to basics “what is a good education”</a:t>
            </a:r>
          </a:p>
          <a:p>
            <a:endParaRPr lang="en-GB" dirty="0"/>
          </a:p>
          <a:p>
            <a:r>
              <a:rPr lang="en-GB" dirty="0"/>
              <a:t>The problems of communicating – both language and culture. This is a book by itself. Cultural iceberg. Opportunities for conflict, misunderstandings.</a:t>
            </a:r>
          </a:p>
          <a:p>
            <a:r>
              <a:rPr lang="en-GB" dirty="0"/>
              <a:t>;</a:t>
            </a:r>
          </a:p>
          <a:p>
            <a:r>
              <a:rPr lang="en-GB" b="1" dirty="0"/>
              <a:t>Local</a:t>
            </a:r>
            <a:r>
              <a:rPr lang="en-GB" dirty="0"/>
              <a:t> parents. Of course varies, but a common theme is unrealistic expectations. They want their children to learn English and go to international university, may not really buy into / understand other aspects of the school.</a:t>
            </a:r>
          </a:p>
          <a:p>
            <a:endParaRPr lang="en-GB" dirty="0"/>
          </a:p>
          <a:p>
            <a:endParaRPr lang="en-GB" dirty="0"/>
          </a:p>
          <a:p>
            <a:r>
              <a:rPr lang="en-GB" dirty="0"/>
              <a:t>Also consider the </a:t>
            </a:r>
            <a:r>
              <a:rPr lang="en-GB" b="1" dirty="0"/>
              <a:t>“implementation dip” </a:t>
            </a:r>
            <a:r>
              <a:rPr lang="en-GB" dirty="0"/>
              <a:t>– the temporary drop in standards when you try to change something. There may be much less tolerance for this with international school parents who are watching so closely. It may encourage risk aversion which may be the opposite of what you are trying to teach children!</a:t>
            </a:r>
          </a:p>
          <a:p>
            <a:endParaRPr lang="en-GB" dirty="0"/>
          </a:p>
          <a:p>
            <a:endParaRPr lang="en-GB" dirty="0"/>
          </a:p>
        </p:txBody>
      </p:sp>
      <p:sp>
        <p:nvSpPr>
          <p:cNvPr id="4" name="Slide Number Placeholder 3"/>
          <p:cNvSpPr>
            <a:spLocks noGrp="1"/>
          </p:cNvSpPr>
          <p:nvPr>
            <p:ph type="sldNum" sz="quarter" idx="10"/>
          </p:nvPr>
        </p:nvSpPr>
        <p:spPr/>
        <p:txBody>
          <a:bodyPr/>
          <a:lstStyle/>
          <a:p>
            <a:fld id="{F5233181-A0E6-AC4B-87E2-91D1B62619D9}" type="slidenum">
              <a:rPr lang="en-GB" smtClean="0"/>
              <a:t>7</a:t>
            </a:fld>
            <a:endParaRPr lang="en-GB" dirty="0"/>
          </a:p>
        </p:txBody>
      </p:sp>
    </p:spTree>
    <p:extLst>
      <p:ext uri="{BB962C8B-B14F-4D97-AF65-F5344CB8AC3E}">
        <p14:creationId xmlns:p14="http://schemas.microsoft.com/office/powerpoint/2010/main" val="367035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Much more time required. </a:t>
            </a:r>
          </a:p>
          <a:p>
            <a:endParaRPr lang="en-GB" dirty="0"/>
          </a:p>
          <a:p>
            <a:r>
              <a:rPr lang="en-GB" dirty="0"/>
              <a:t>The “teaching tribe” – 2 to 3 years in each country. One teacher moved 17 times in 30 year career.</a:t>
            </a:r>
          </a:p>
          <a:p>
            <a:endParaRPr lang="en-GB" dirty="0"/>
          </a:p>
          <a:p>
            <a:r>
              <a:rPr lang="en-GB" dirty="0"/>
              <a:t>Many Heads describe recruitment as the most important part of their job.</a:t>
            </a:r>
          </a:p>
          <a:p>
            <a:endParaRPr lang="en-GB" dirty="0"/>
          </a:p>
          <a:p>
            <a:r>
              <a:rPr lang="en-GB" dirty="0"/>
              <a:t>Growth = shortages, maybe especially in IB. Typical 2 year contracts = churn.</a:t>
            </a:r>
          </a:p>
          <a:p>
            <a:endParaRPr lang="en-GB" dirty="0"/>
          </a:p>
          <a:p>
            <a:r>
              <a:rPr lang="en-GB" dirty="0"/>
              <a:t>Huge focus on recruitment. Difficulties associated with remote recruitment. Recruitment fairs expensive and limited contact time. No opportunity to observe lesson. Skype is often best way. Maybe video of lesson. References essential – but a lot of bad recruitment practice exists.</a:t>
            </a:r>
          </a:p>
          <a:p>
            <a:endParaRPr lang="en-GB" dirty="0"/>
          </a:p>
          <a:p>
            <a:r>
              <a:rPr lang="en-GB" dirty="0"/>
              <a:t>Diversity of nationalities and cultures. Imagine how any activity is more complex – e.g. appraisals, change management, communication.</a:t>
            </a:r>
          </a:p>
          <a:p>
            <a:endParaRPr lang="en-GB" dirty="0"/>
          </a:p>
          <a:p>
            <a:r>
              <a:rPr lang="en-GB" dirty="0"/>
              <a:t>Example of staff meeting dominated by western expats. Switched to online comments which people were more comfortable giving.</a:t>
            </a:r>
          </a:p>
          <a:p>
            <a:endParaRPr lang="en-GB" dirty="0"/>
          </a:p>
          <a:p>
            <a:r>
              <a:rPr lang="en-GB" dirty="0"/>
              <a:t>All the issues with expats! Mobilisation, policies, visas, family, close knit staff (blessing and curse),  </a:t>
            </a:r>
          </a:p>
          <a:p>
            <a:endParaRPr lang="en-GB" dirty="0"/>
          </a:p>
          <a:p>
            <a:endParaRPr lang="en-GB" dirty="0"/>
          </a:p>
        </p:txBody>
      </p:sp>
      <p:sp>
        <p:nvSpPr>
          <p:cNvPr id="4" name="Slide Number Placeholder 3"/>
          <p:cNvSpPr>
            <a:spLocks noGrp="1"/>
          </p:cNvSpPr>
          <p:nvPr>
            <p:ph type="sldNum" sz="quarter" idx="10"/>
          </p:nvPr>
        </p:nvSpPr>
        <p:spPr/>
        <p:txBody>
          <a:bodyPr/>
          <a:lstStyle/>
          <a:p>
            <a:fld id="{F5233181-A0E6-AC4B-87E2-91D1B62619D9}" type="slidenum">
              <a:rPr lang="en-GB" smtClean="0"/>
              <a:t>8</a:t>
            </a:fld>
            <a:endParaRPr lang="en-GB" dirty="0"/>
          </a:p>
        </p:txBody>
      </p:sp>
    </p:spTree>
    <p:extLst>
      <p:ext uri="{BB962C8B-B14F-4D97-AF65-F5344CB8AC3E}">
        <p14:creationId xmlns:p14="http://schemas.microsoft.com/office/powerpoint/2010/main" val="159805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Governance – this was the #1 challenge for the many of the Heads surveyed. People talking about a crisis in international schools etc.</a:t>
            </a:r>
          </a:p>
          <a:p>
            <a:endParaRPr lang="en-GB" dirty="0"/>
          </a:p>
          <a:p>
            <a:r>
              <a:rPr lang="en-GB" dirty="0"/>
              <a:t>One important point – it’s not just a question of “For Profit” vs “Charity / Not for</a:t>
            </a:r>
            <a:r>
              <a:rPr lang="en-GB" baseline="0" dirty="0"/>
              <a:t> Profit”</a:t>
            </a:r>
            <a:r>
              <a:rPr lang="en-GB" dirty="0"/>
              <a:t> – it’s more about the usual things: </a:t>
            </a:r>
            <a:r>
              <a:rPr lang="en-GB" b="1" dirty="0"/>
              <a:t>clarity of purpose and processes, Board make-up and conduct of the individuals concerned. </a:t>
            </a:r>
          </a:p>
          <a:p>
            <a:endParaRPr lang="en-GB" b="1" dirty="0"/>
          </a:p>
          <a:p>
            <a:r>
              <a:rPr lang="en-GB" dirty="0"/>
              <a:t>There are concerns about multi-level boards, remote boards, owners who are non-educationalists with unrealistic expectations for profit and pace of change. We heard of some schools with incredibly high turnover of Heads – 6 in 11 years!</a:t>
            </a:r>
          </a:p>
          <a:p>
            <a:endParaRPr lang="en-GB" dirty="0"/>
          </a:p>
          <a:p>
            <a:r>
              <a:rPr lang="en-GB" dirty="0"/>
              <a:t>Adding to the challenge of getting alignment – </a:t>
            </a:r>
            <a:r>
              <a:rPr lang="en-GB" b="1" dirty="0"/>
              <a:t>cultural dissonance</a:t>
            </a:r>
            <a:r>
              <a:rPr lang="en-GB" dirty="0"/>
              <a:t>. You may have an expat Head and faculty, and parent body, but a local national board. Many Heads talk about this as a real learning curve when moving locations.</a:t>
            </a:r>
          </a:p>
          <a:p>
            <a:endParaRPr lang="en-GB" dirty="0"/>
          </a:p>
          <a:p>
            <a:r>
              <a:rPr lang="en-GB" dirty="0"/>
              <a:t>What is Executive vs Non-executive role. Common issue in many schools domestic and international – but seemed to be mentioned even more</a:t>
            </a:r>
            <a:r>
              <a:rPr lang="en-GB" baseline="0" dirty="0"/>
              <a:t> in our research.</a:t>
            </a:r>
            <a:endParaRPr lang="en-GB" dirty="0"/>
          </a:p>
          <a:p>
            <a:endParaRPr lang="en-GB" b="1" dirty="0"/>
          </a:p>
          <a:p>
            <a:r>
              <a:rPr lang="en-GB" b="1" dirty="0"/>
              <a:t>Parent Boards – </a:t>
            </a:r>
            <a:r>
              <a:rPr lang="en-GB" dirty="0"/>
              <a:t>big issues with turnover of members. One Head told us between being appointed and starting the job only 25% of the board remained!</a:t>
            </a:r>
            <a:endParaRPr lang="en-GB" b="1" dirty="0"/>
          </a:p>
          <a:p>
            <a:endParaRPr lang="en-GB" dirty="0"/>
          </a:p>
        </p:txBody>
      </p:sp>
      <p:sp>
        <p:nvSpPr>
          <p:cNvPr id="4" name="Slide Number Placeholder 3"/>
          <p:cNvSpPr>
            <a:spLocks noGrp="1"/>
          </p:cNvSpPr>
          <p:nvPr>
            <p:ph type="sldNum" sz="quarter" idx="10"/>
          </p:nvPr>
        </p:nvSpPr>
        <p:spPr/>
        <p:txBody>
          <a:bodyPr/>
          <a:lstStyle/>
          <a:p>
            <a:fld id="{F5233181-A0E6-AC4B-87E2-91D1B62619D9}" type="slidenum">
              <a:rPr lang="en-GB" smtClean="0"/>
              <a:t>9</a:t>
            </a:fld>
            <a:endParaRPr lang="en-GB" dirty="0"/>
          </a:p>
        </p:txBody>
      </p:sp>
    </p:spTree>
    <p:extLst>
      <p:ext uri="{BB962C8B-B14F-4D97-AF65-F5344CB8AC3E}">
        <p14:creationId xmlns:p14="http://schemas.microsoft.com/office/powerpoint/2010/main" val="2694734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94080" y="6937827"/>
            <a:ext cx="3625883" cy="521154"/>
          </a:xfrm>
        </p:spPr>
        <p:txBody>
          <a:bodyPr anchor="b" anchorCtr="0">
            <a:noAutofit/>
          </a:bodyPr>
          <a:lstStyle>
            <a:lvl1pPr marL="0" indent="0" algn="l">
              <a:lnSpc>
                <a:spcPct val="100000"/>
              </a:lnSpc>
              <a:spcBef>
                <a:spcPts val="0"/>
              </a:spcBef>
              <a:buNone/>
              <a:defRPr sz="1300" baseline="0">
                <a:latin typeface="Open Sans" panose="020B0606030504020204" pitchFamily="34" charset="0"/>
                <a:ea typeface="Open Sans" panose="020B0606030504020204" pitchFamily="34" charset="0"/>
                <a:cs typeface="Open Sans" panose="020B0606030504020204" pitchFamily="34" charset="0"/>
              </a:defRPr>
            </a:lvl1pPr>
            <a:lvl2pPr marL="451351" indent="0" algn="ctr">
              <a:buNone/>
              <a:defRPr sz="2000"/>
            </a:lvl2pPr>
            <a:lvl3pPr marL="902704" indent="0" algn="ctr">
              <a:buNone/>
              <a:defRPr sz="1800"/>
            </a:lvl3pPr>
            <a:lvl4pPr marL="1354055" indent="0" algn="ctr">
              <a:buNone/>
              <a:defRPr sz="1600"/>
            </a:lvl4pPr>
            <a:lvl5pPr marL="1805407" indent="0" algn="ctr">
              <a:buNone/>
              <a:defRPr sz="1600"/>
            </a:lvl5pPr>
            <a:lvl6pPr marL="2256758" indent="0" algn="ctr">
              <a:buNone/>
              <a:defRPr sz="1600"/>
            </a:lvl6pPr>
            <a:lvl7pPr marL="2708111" indent="0" algn="ctr">
              <a:buNone/>
              <a:defRPr sz="1600"/>
            </a:lvl7pPr>
            <a:lvl8pPr marL="3159462" indent="0" algn="ctr">
              <a:buNone/>
              <a:defRPr sz="1600"/>
            </a:lvl8pPr>
            <a:lvl9pPr marL="3610814" indent="0" algn="ctr">
              <a:buNone/>
              <a:defRPr sz="1600"/>
            </a:lvl9pPr>
          </a:lstStyle>
          <a:p>
            <a:r>
              <a:rPr lang="en-US" dirty="0"/>
              <a:t>Enter Consultant’s Title, </a:t>
            </a:r>
            <a:r>
              <a:rPr lang="en-US" dirty="0" err="1"/>
              <a:t>RSAcademics</a:t>
            </a:r>
            <a:r>
              <a:rPr lang="en-US" dirty="0"/>
              <a:t> &amp; 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216001"/>
            <a:ext cx="2340000" cy="660303"/>
          </a:xfrm>
          <a:prstGeom prst="rect">
            <a:avLst/>
          </a:prstGeom>
        </p:spPr>
      </p:pic>
      <p:cxnSp>
        <p:nvCxnSpPr>
          <p:cNvPr id="9" name="Straight Connector 8"/>
          <p:cNvCxnSpPr/>
          <p:nvPr userDrawn="1"/>
        </p:nvCxnSpPr>
        <p:spPr>
          <a:xfrm>
            <a:off x="432000" y="7740650"/>
            <a:ext cx="9935963" cy="0"/>
          </a:xfrm>
          <a:prstGeom prst="line">
            <a:avLst/>
          </a:prstGeom>
          <a:ln w="6350"/>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432000" y="900000"/>
            <a:ext cx="9935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3701579" y="4239769"/>
            <a:ext cx="3600000" cy="1029816"/>
          </a:xfrm>
        </p:spPr>
        <p:txBody>
          <a:bodyPr anchor="t" anchorCtr="0">
            <a:noAutofit/>
          </a:bodyPr>
          <a:lstStyle>
            <a:lvl1pPr>
              <a:defRPr sz="3600" cap="all" baseline="0">
                <a:solidFill>
                  <a:schemeClr val="accent2"/>
                </a:solidFill>
                <a:latin typeface="NewsGoth Cn BT" panose="020B0606020202030204" pitchFamily="34" charset="0"/>
              </a:defRPr>
            </a:lvl1pPr>
          </a:lstStyle>
          <a:p>
            <a:r>
              <a:rPr lang="en-US" dirty="0"/>
              <a:t>ENTER SCHOOL NAME</a:t>
            </a:r>
            <a:endParaRPr lang="en-GB" dirty="0"/>
          </a:p>
        </p:txBody>
      </p:sp>
      <p:sp>
        <p:nvSpPr>
          <p:cNvPr id="15" name="Picture Placeholder 14"/>
          <p:cNvSpPr>
            <a:spLocks noGrp="1"/>
          </p:cNvSpPr>
          <p:nvPr>
            <p:ph type="pic" sz="quarter" idx="10" hasCustomPrompt="1"/>
          </p:nvPr>
        </p:nvSpPr>
        <p:spPr>
          <a:xfrm>
            <a:off x="3780675" y="914627"/>
            <a:ext cx="3240000" cy="3240000"/>
          </a:xfrm>
        </p:spPr>
        <p:txBody>
          <a:bodyPr/>
          <a:lstStyle>
            <a:lvl1pPr marL="0" indent="0">
              <a:buNone/>
              <a:defRPr/>
            </a:lvl1pPr>
          </a:lstStyle>
          <a:p>
            <a:r>
              <a:rPr lang="en-GB" dirty="0"/>
              <a:t>Click to insert picture</a:t>
            </a:r>
          </a:p>
        </p:txBody>
      </p:sp>
      <p:sp>
        <p:nvSpPr>
          <p:cNvPr id="21" name="Text Placeholder 20"/>
          <p:cNvSpPr>
            <a:spLocks noGrp="1"/>
          </p:cNvSpPr>
          <p:nvPr>
            <p:ph type="body" sz="quarter" idx="12" hasCustomPrompt="1"/>
          </p:nvPr>
        </p:nvSpPr>
        <p:spPr>
          <a:xfrm>
            <a:off x="3691390" y="5283085"/>
            <a:ext cx="3623809" cy="1306513"/>
          </a:xfrm>
        </p:spPr>
        <p:txBody>
          <a:bodyPr/>
          <a:lstStyle>
            <a:lvl1pPr marL="0" indent="0">
              <a:buNone/>
              <a:defRPr sz="3600" baseline="0">
                <a:latin typeface="NewsGoth Cn BT" panose="020B0606020202030204" pitchFamily="34" charset="0"/>
              </a:defRPr>
            </a:lvl1pPr>
          </a:lstStyle>
          <a:p>
            <a:pPr lvl="0"/>
            <a:r>
              <a:rPr lang="en-US" dirty="0"/>
              <a:t>ENTER PROJECT TITLE</a:t>
            </a:r>
          </a:p>
        </p:txBody>
      </p:sp>
      <p:sp>
        <p:nvSpPr>
          <p:cNvPr id="23" name="Text Placeholder 22"/>
          <p:cNvSpPr>
            <a:spLocks noGrp="1"/>
          </p:cNvSpPr>
          <p:nvPr>
            <p:ph type="body" sz="quarter" idx="13" hasCustomPrompt="1"/>
          </p:nvPr>
        </p:nvSpPr>
        <p:spPr>
          <a:xfrm>
            <a:off x="3690940" y="6617154"/>
            <a:ext cx="3629023" cy="262617"/>
          </a:xfrm>
        </p:spPr>
        <p:txBody>
          <a:bodyPr/>
          <a:lstStyle>
            <a:lvl1pPr marL="0" indent="0">
              <a:buNone/>
              <a:defRPr sz="1300" b="1"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Enter Consultant’s Name</a:t>
            </a:r>
            <a:endParaRPr lang="en-GB" dirty="0"/>
          </a:p>
        </p:txBody>
      </p:sp>
    </p:spTree>
    <p:extLst>
      <p:ext uri="{BB962C8B-B14F-4D97-AF65-F5344CB8AC3E}">
        <p14:creationId xmlns:p14="http://schemas.microsoft.com/office/powerpoint/2010/main" val="52934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79829" y="1585464"/>
            <a:ext cx="6840000" cy="1346421"/>
          </a:xfrm>
        </p:spPr>
        <p:txBody>
          <a:bodyPr anchor="t" anchorCtr="0">
            <a:noAutofit/>
          </a:bodyPr>
          <a:lstStyle>
            <a:lvl1pPr>
              <a:lnSpc>
                <a:spcPct val="100000"/>
              </a:lnSpc>
              <a:spcAft>
                <a:spcPts val="4000"/>
              </a:spcAft>
              <a:defRPr sz="4000" cap="all" baseline="0">
                <a:solidFill>
                  <a:schemeClr val="accent2"/>
                </a:solidFill>
                <a:latin typeface="NewsGoth Cn BT" panose="020B0606020202030204" pitchFamily="34" charset="0"/>
              </a:defRPr>
            </a:lvl1pPr>
          </a:lstStyle>
          <a:p>
            <a:r>
              <a:rPr lang="en-US" dirty="0"/>
              <a:t>CLICK TO EDIT AGENDA 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24" y="331881"/>
            <a:ext cx="2659263" cy="750390"/>
          </a:xfrm>
          <a:prstGeom prst="rect">
            <a:avLst/>
          </a:prstGeom>
        </p:spPr>
      </p:pic>
      <p:cxnSp>
        <p:nvCxnSpPr>
          <p:cNvPr id="8" name="Straight Connector 7"/>
          <p:cNvCxnSpPr/>
          <p:nvPr userDrawn="1"/>
        </p:nvCxnSpPr>
        <p:spPr>
          <a:xfrm flipV="1">
            <a:off x="515425" y="1188655"/>
            <a:ext cx="9775863" cy="13868"/>
          </a:xfrm>
          <a:prstGeom prst="line">
            <a:avLst/>
          </a:prstGeom>
          <a:ln w="25400"/>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470420" y="7679339"/>
            <a:ext cx="9820869" cy="0"/>
          </a:xfrm>
          <a:prstGeom prst="line">
            <a:avLst/>
          </a:prstGeom>
          <a:ln w="6350"/>
        </p:spPr>
        <p:style>
          <a:lnRef idx="1">
            <a:schemeClr val="dk1"/>
          </a:lnRef>
          <a:fillRef idx="0">
            <a:schemeClr val="dk1"/>
          </a:fillRef>
          <a:effectRef idx="0">
            <a:schemeClr val="dk1"/>
          </a:effectRef>
          <a:fontRef idx="minor">
            <a:schemeClr val="tx1"/>
          </a:fontRef>
        </p:style>
      </p:cxnSp>
      <p:sp>
        <p:nvSpPr>
          <p:cNvPr id="13" name="Text Placeholder 12"/>
          <p:cNvSpPr>
            <a:spLocks noGrp="1"/>
          </p:cNvSpPr>
          <p:nvPr>
            <p:ph type="body" sz="quarter" idx="10"/>
          </p:nvPr>
        </p:nvSpPr>
        <p:spPr>
          <a:xfrm>
            <a:off x="1888217" y="2975429"/>
            <a:ext cx="6840000" cy="4425495"/>
          </a:xfrm>
        </p:spPr>
        <p:txBody>
          <a:bodyPr>
            <a:noAutofit/>
          </a:bodyPr>
          <a:lstStyle>
            <a:lvl1pPr>
              <a:lnSpc>
                <a:spcPct val="100000"/>
              </a:lnSpc>
              <a:spcBef>
                <a:spcPts val="300"/>
              </a:spcBef>
              <a:spcAft>
                <a:spcPts val="800"/>
              </a:spcAft>
              <a:buClr>
                <a:schemeClr val="accent2"/>
              </a:buClr>
              <a:buSzPct val="150000"/>
              <a:defRPr>
                <a:latin typeface="Open Sans" panose="020B0606030504020204" pitchFamily="34" charset="0"/>
                <a:ea typeface="Open Sans" panose="020B0606030504020204" pitchFamily="34" charset="0"/>
                <a:cs typeface="Open Sans" panose="020B0606030504020204" pitchFamily="34" charset="0"/>
              </a:defRPr>
            </a:lvl1pPr>
            <a:lvl2pPr marL="451351" indent="0">
              <a:lnSpc>
                <a:spcPct val="100000"/>
              </a:lnSpc>
              <a:spcBef>
                <a:spcPts val="300"/>
              </a:spcBef>
              <a:spcAft>
                <a:spcPts val="800"/>
              </a:spcAft>
              <a:buNone/>
              <a:defRPr sz="2000">
                <a:latin typeface="Open Sans" panose="020B0606030504020204" pitchFamily="34" charset="0"/>
                <a:ea typeface="Open Sans" panose="020B0606030504020204" pitchFamily="34" charset="0"/>
                <a:cs typeface="Open Sans" panose="020B0606030504020204" pitchFamily="34" charset="0"/>
              </a:defRPr>
            </a:lvl2pPr>
            <a:lvl3pPr marL="902704" indent="0">
              <a:lnSpc>
                <a:spcPct val="100000"/>
              </a:lnSpc>
              <a:spcBef>
                <a:spcPts val="300"/>
              </a:spcBef>
              <a:spcAft>
                <a:spcPts val="800"/>
              </a:spcAft>
              <a:buNone/>
              <a:defRPr sz="2000">
                <a:latin typeface="Open Sans" panose="020B0606030504020204" pitchFamily="34" charset="0"/>
                <a:ea typeface="Open Sans" panose="020B0606030504020204" pitchFamily="34" charset="0"/>
                <a:cs typeface="Open Sans" panose="020B0606030504020204" pitchFamily="34" charset="0"/>
              </a:defRPr>
            </a:lvl3pPr>
            <a:lvl4pPr marL="1354055" indent="0">
              <a:lnSpc>
                <a:spcPct val="100000"/>
              </a:lnSpc>
              <a:spcBef>
                <a:spcPts val="300"/>
              </a:spcBef>
              <a:spcAft>
                <a:spcPts val="800"/>
              </a:spcAft>
              <a:buNone/>
              <a:defRPr sz="2000">
                <a:latin typeface="Open Sans" panose="020B0606030504020204" pitchFamily="34" charset="0"/>
                <a:ea typeface="Open Sans" panose="020B0606030504020204" pitchFamily="34" charset="0"/>
                <a:cs typeface="Open Sans" panose="020B0606030504020204" pitchFamily="34" charset="0"/>
              </a:defRPr>
            </a:lvl4pPr>
            <a:lvl5pPr marL="1805407" indent="0">
              <a:lnSpc>
                <a:spcPct val="100000"/>
              </a:lnSpc>
              <a:spcBef>
                <a:spcPts val="300"/>
              </a:spcBef>
              <a:spcAft>
                <a:spcPts val="800"/>
              </a:spcAft>
              <a:buNone/>
              <a:defRPr sz="20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7537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9569" y="1657579"/>
            <a:ext cx="6897081" cy="635215"/>
          </a:xfrm>
        </p:spPr>
        <p:txBody>
          <a:bodyPr anchor="t" anchorCtr="0">
            <a:noAutofit/>
          </a:bodyPr>
          <a:lstStyle>
            <a:lvl1pPr>
              <a:lnSpc>
                <a:spcPct val="100000"/>
              </a:lnSpc>
              <a:spcAft>
                <a:spcPts val="1000"/>
              </a:spcAft>
              <a:defRPr sz="2000" b="1" cap="all" baseline="0">
                <a:solidFill>
                  <a:srgbClr val="59C3B9"/>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24" y="331881"/>
            <a:ext cx="2659263" cy="750390"/>
          </a:xfrm>
          <a:prstGeom prst="rect">
            <a:avLst/>
          </a:prstGeom>
        </p:spPr>
      </p:pic>
      <p:cxnSp>
        <p:nvCxnSpPr>
          <p:cNvPr id="8" name="Straight Connector 7"/>
          <p:cNvCxnSpPr/>
          <p:nvPr userDrawn="1"/>
        </p:nvCxnSpPr>
        <p:spPr>
          <a:xfrm flipV="1">
            <a:off x="515425" y="1188655"/>
            <a:ext cx="9775863" cy="13868"/>
          </a:xfrm>
          <a:prstGeom prst="line">
            <a:avLst/>
          </a:prstGeom>
          <a:ln w="25400"/>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470420" y="7679339"/>
            <a:ext cx="9820869" cy="0"/>
          </a:xfrm>
          <a:prstGeom prst="line">
            <a:avLst/>
          </a:prstGeom>
          <a:ln w="6350"/>
        </p:spPr>
        <p:style>
          <a:lnRef idx="1">
            <a:schemeClr val="dk1"/>
          </a:lnRef>
          <a:fillRef idx="0">
            <a:schemeClr val="dk1"/>
          </a:fillRef>
          <a:effectRef idx="0">
            <a:schemeClr val="dk1"/>
          </a:effectRef>
          <a:fontRef idx="minor">
            <a:schemeClr val="tx1"/>
          </a:fontRef>
        </p:style>
      </p:cxnSp>
      <p:sp>
        <p:nvSpPr>
          <p:cNvPr id="11" name="Text Placeholder 10"/>
          <p:cNvSpPr>
            <a:spLocks noGrp="1"/>
          </p:cNvSpPr>
          <p:nvPr>
            <p:ph type="body" sz="quarter" idx="10"/>
          </p:nvPr>
        </p:nvSpPr>
        <p:spPr>
          <a:xfrm>
            <a:off x="1888217" y="2336800"/>
            <a:ext cx="6840000" cy="5064125"/>
          </a:xfrm>
        </p:spPr>
        <p:txBody>
          <a:bodyPr>
            <a:noAutofit/>
          </a:bodyPr>
          <a:lstStyle>
            <a:lvl1pPr>
              <a:lnSpc>
                <a:spcPct val="100000"/>
              </a:lnSpc>
              <a:spcAft>
                <a:spcPts val="1000"/>
              </a:spcAft>
              <a:buClr>
                <a:schemeClr val="accent2"/>
              </a:buClr>
              <a:buSzPct val="150000"/>
              <a:defRPr lang="en-US" sz="15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1351" indent="0">
              <a:lnSpc>
                <a:spcPct val="100000"/>
              </a:lnSpc>
              <a:spcAft>
                <a:spcPts val="1000"/>
              </a:spcAft>
              <a:buNone/>
              <a:defRPr sz="1500">
                <a:latin typeface="Open Sans" panose="020B0606030504020204" pitchFamily="34" charset="0"/>
                <a:ea typeface="Open Sans" panose="020B0606030504020204" pitchFamily="34" charset="0"/>
                <a:cs typeface="Open Sans" panose="020B0606030504020204" pitchFamily="34" charset="0"/>
              </a:defRPr>
            </a:lvl2pPr>
            <a:lvl3pPr marL="902704" indent="0">
              <a:lnSpc>
                <a:spcPct val="100000"/>
              </a:lnSpc>
              <a:spcAft>
                <a:spcPts val="1000"/>
              </a:spcAft>
              <a:buNone/>
              <a:defRPr sz="1500">
                <a:latin typeface="Open Sans" panose="020B0606030504020204" pitchFamily="34" charset="0"/>
                <a:ea typeface="Open Sans" panose="020B0606030504020204" pitchFamily="34" charset="0"/>
                <a:cs typeface="Open Sans" panose="020B0606030504020204" pitchFamily="34" charset="0"/>
              </a:defRPr>
            </a:lvl3pPr>
            <a:lvl4pPr marL="1354055" indent="0">
              <a:lnSpc>
                <a:spcPct val="100000"/>
              </a:lnSpc>
              <a:spcAft>
                <a:spcPts val="1000"/>
              </a:spcAft>
              <a:buNone/>
              <a:defRPr sz="1500">
                <a:latin typeface="Open Sans" panose="020B0606030504020204" pitchFamily="34" charset="0"/>
                <a:ea typeface="Open Sans" panose="020B0606030504020204" pitchFamily="34" charset="0"/>
                <a:cs typeface="Open Sans" panose="020B0606030504020204" pitchFamily="34" charset="0"/>
              </a:defRPr>
            </a:lvl4pPr>
            <a:lvl5pPr marL="1805407" indent="0">
              <a:lnSpc>
                <a:spcPct val="100000"/>
              </a:lnSpc>
              <a:spcAft>
                <a:spcPts val="1000"/>
              </a:spcAft>
              <a:buNone/>
              <a:defRPr sz="15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915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_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9569" y="1657579"/>
            <a:ext cx="6897081" cy="635215"/>
          </a:xfrm>
        </p:spPr>
        <p:txBody>
          <a:bodyPr anchor="t" anchorCtr="0">
            <a:noAutofit/>
          </a:bodyPr>
          <a:lstStyle>
            <a:lvl1pPr>
              <a:lnSpc>
                <a:spcPct val="100000"/>
              </a:lnSpc>
              <a:spcAft>
                <a:spcPts val="1000"/>
              </a:spcAft>
              <a:defRPr sz="2000" b="1" cap="all" baseline="0">
                <a:solidFill>
                  <a:srgbClr val="59C3B9"/>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24" y="331881"/>
            <a:ext cx="2659263" cy="750390"/>
          </a:xfrm>
          <a:prstGeom prst="rect">
            <a:avLst/>
          </a:prstGeom>
        </p:spPr>
      </p:pic>
      <p:cxnSp>
        <p:nvCxnSpPr>
          <p:cNvPr id="8" name="Straight Connector 7"/>
          <p:cNvCxnSpPr/>
          <p:nvPr userDrawn="1"/>
        </p:nvCxnSpPr>
        <p:spPr>
          <a:xfrm flipV="1">
            <a:off x="515425" y="1188655"/>
            <a:ext cx="9775863" cy="13868"/>
          </a:xfrm>
          <a:prstGeom prst="line">
            <a:avLst/>
          </a:prstGeom>
          <a:ln w="25400"/>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470420" y="7679339"/>
            <a:ext cx="9820869" cy="0"/>
          </a:xfrm>
          <a:prstGeom prst="line">
            <a:avLst/>
          </a:prstGeom>
          <a:ln w="6350"/>
        </p:spPr>
        <p:style>
          <a:lnRef idx="1">
            <a:schemeClr val="dk1"/>
          </a:lnRef>
          <a:fillRef idx="0">
            <a:schemeClr val="dk1"/>
          </a:fillRef>
          <a:effectRef idx="0">
            <a:schemeClr val="dk1"/>
          </a:effectRef>
          <a:fontRef idx="minor">
            <a:schemeClr val="tx1"/>
          </a:fontRef>
        </p:style>
      </p:cxnSp>
      <p:sp>
        <p:nvSpPr>
          <p:cNvPr id="4" name="Chart Placeholder 3"/>
          <p:cNvSpPr>
            <a:spLocks noGrp="1"/>
          </p:cNvSpPr>
          <p:nvPr>
            <p:ph type="chart" sz="quarter" idx="11"/>
          </p:nvPr>
        </p:nvSpPr>
        <p:spPr>
          <a:xfrm>
            <a:off x="1857374" y="2308225"/>
            <a:ext cx="6894739" cy="5108575"/>
          </a:xfrm>
        </p:spPr>
        <p:txBody>
          <a:bodyPr/>
          <a:lstStyle/>
          <a:p>
            <a:r>
              <a:rPr lang="en-US" dirty="0"/>
              <a:t>Click icon to add chart</a:t>
            </a:r>
            <a:endParaRPr lang="en-GB" dirty="0"/>
          </a:p>
        </p:txBody>
      </p:sp>
    </p:spTree>
    <p:extLst>
      <p:ext uri="{BB962C8B-B14F-4D97-AF65-F5344CB8AC3E}">
        <p14:creationId xmlns:p14="http://schemas.microsoft.com/office/powerpoint/2010/main" val="35270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9569" y="1657579"/>
            <a:ext cx="6897081" cy="635215"/>
          </a:xfrm>
        </p:spPr>
        <p:txBody>
          <a:bodyPr anchor="t" anchorCtr="0">
            <a:noAutofit/>
          </a:bodyPr>
          <a:lstStyle>
            <a:lvl1pPr>
              <a:lnSpc>
                <a:spcPct val="100000"/>
              </a:lnSpc>
              <a:spcAft>
                <a:spcPts val="1000"/>
              </a:spcAft>
              <a:defRPr sz="2000" b="1" cap="all" baseline="0">
                <a:solidFill>
                  <a:srgbClr val="59C3B9"/>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24" y="331881"/>
            <a:ext cx="2659263" cy="750390"/>
          </a:xfrm>
          <a:prstGeom prst="rect">
            <a:avLst/>
          </a:prstGeom>
        </p:spPr>
      </p:pic>
      <p:cxnSp>
        <p:nvCxnSpPr>
          <p:cNvPr id="8" name="Straight Connector 7"/>
          <p:cNvCxnSpPr/>
          <p:nvPr userDrawn="1"/>
        </p:nvCxnSpPr>
        <p:spPr>
          <a:xfrm flipV="1">
            <a:off x="515425" y="1188655"/>
            <a:ext cx="9775863" cy="13868"/>
          </a:xfrm>
          <a:prstGeom prst="line">
            <a:avLst/>
          </a:prstGeom>
          <a:ln w="25400"/>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470420" y="7679339"/>
            <a:ext cx="9820869" cy="0"/>
          </a:xfrm>
          <a:prstGeom prst="line">
            <a:avLst/>
          </a:prstGeom>
          <a:ln w="6350"/>
        </p:spPr>
        <p:style>
          <a:lnRef idx="1">
            <a:schemeClr val="dk1"/>
          </a:lnRef>
          <a:fillRef idx="0">
            <a:schemeClr val="dk1"/>
          </a:fillRef>
          <a:effectRef idx="0">
            <a:schemeClr val="dk1"/>
          </a:effectRef>
          <a:fontRef idx="minor">
            <a:schemeClr val="tx1"/>
          </a:fontRef>
        </p:style>
      </p:cxnSp>
      <p:sp>
        <p:nvSpPr>
          <p:cNvPr id="5" name="Picture Placeholder 4"/>
          <p:cNvSpPr>
            <a:spLocks noGrp="1"/>
          </p:cNvSpPr>
          <p:nvPr>
            <p:ph type="pic" sz="quarter" idx="12"/>
          </p:nvPr>
        </p:nvSpPr>
        <p:spPr>
          <a:xfrm>
            <a:off x="1871663" y="2293938"/>
            <a:ext cx="6880451" cy="5137150"/>
          </a:xfrm>
        </p:spPr>
        <p:txBody>
          <a:bodyPr/>
          <a:lstStyle/>
          <a:p>
            <a:r>
              <a:rPr lang="en-US" dirty="0"/>
              <a:t>Click icon to add picture</a:t>
            </a:r>
            <a:endParaRPr lang="en-GB" dirty="0"/>
          </a:p>
        </p:txBody>
      </p:sp>
    </p:spTree>
    <p:extLst>
      <p:ext uri="{BB962C8B-B14F-4D97-AF65-F5344CB8AC3E}">
        <p14:creationId xmlns:p14="http://schemas.microsoft.com/office/powerpoint/2010/main" val="166488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9569" y="1657579"/>
            <a:ext cx="6897081" cy="635215"/>
          </a:xfrm>
        </p:spPr>
        <p:txBody>
          <a:bodyPr anchor="t" anchorCtr="0">
            <a:noAutofit/>
          </a:bodyPr>
          <a:lstStyle>
            <a:lvl1pPr>
              <a:lnSpc>
                <a:spcPct val="100000"/>
              </a:lnSpc>
              <a:spcAft>
                <a:spcPts val="1000"/>
              </a:spcAft>
              <a:defRPr sz="2000" b="1" cap="all" baseline="0">
                <a:solidFill>
                  <a:srgbClr val="59C3B9"/>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24" y="331881"/>
            <a:ext cx="2659263" cy="750390"/>
          </a:xfrm>
          <a:prstGeom prst="rect">
            <a:avLst/>
          </a:prstGeom>
        </p:spPr>
      </p:pic>
      <p:cxnSp>
        <p:nvCxnSpPr>
          <p:cNvPr id="8" name="Straight Connector 7"/>
          <p:cNvCxnSpPr/>
          <p:nvPr userDrawn="1"/>
        </p:nvCxnSpPr>
        <p:spPr>
          <a:xfrm flipV="1">
            <a:off x="515425" y="1188655"/>
            <a:ext cx="9775863" cy="13868"/>
          </a:xfrm>
          <a:prstGeom prst="line">
            <a:avLst/>
          </a:prstGeom>
          <a:ln w="25400"/>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470420" y="7679339"/>
            <a:ext cx="9820869" cy="0"/>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891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9569" y="1657579"/>
            <a:ext cx="6897081" cy="635215"/>
          </a:xfrm>
        </p:spPr>
        <p:txBody>
          <a:bodyPr anchor="t" anchorCtr="0">
            <a:noAutofit/>
          </a:bodyPr>
          <a:lstStyle>
            <a:lvl1pPr>
              <a:lnSpc>
                <a:spcPct val="100000"/>
              </a:lnSpc>
              <a:spcAft>
                <a:spcPts val="1000"/>
              </a:spcAft>
              <a:defRPr sz="2000" b="1" cap="all" baseline="0">
                <a:solidFill>
                  <a:srgbClr val="59C3B9"/>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24" y="331881"/>
            <a:ext cx="2659263" cy="750390"/>
          </a:xfrm>
          <a:prstGeom prst="rect">
            <a:avLst/>
          </a:prstGeom>
        </p:spPr>
      </p:pic>
      <p:cxnSp>
        <p:nvCxnSpPr>
          <p:cNvPr id="8" name="Straight Connector 7"/>
          <p:cNvCxnSpPr/>
          <p:nvPr userDrawn="1"/>
        </p:nvCxnSpPr>
        <p:spPr>
          <a:xfrm flipV="1">
            <a:off x="515425" y="1188655"/>
            <a:ext cx="9775863" cy="13868"/>
          </a:xfrm>
          <a:prstGeom prst="line">
            <a:avLst/>
          </a:prstGeom>
          <a:ln w="25400"/>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470420" y="7679339"/>
            <a:ext cx="9820869" cy="0"/>
          </a:xfrm>
          <a:prstGeom prst="line">
            <a:avLst/>
          </a:prstGeom>
          <a:ln w="6350"/>
        </p:spPr>
        <p:style>
          <a:lnRef idx="1">
            <a:schemeClr val="dk1"/>
          </a:lnRef>
          <a:fillRef idx="0">
            <a:schemeClr val="dk1"/>
          </a:fillRef>
          <a:effectRef idx="0">
            <a:schemeClr val="dk1"/>
          </a:effectRef>
          <a:fontRef idx="minor">
            <a:schemeClr val="tx1"/>
          </a:fontRef>
        </p:style>
      </p:cxnSp>
      <p:sp>
        <p:nvSpPr>
          <p:cNvPr id="10" name="Text Placeholder 10"/>
          <p:cNvSpPr>
            <a:spLocks noGrp="1"/>
          </p:cNvSpPr>
          <p:nvPr>
            <p:ph type="body" sz="quarter" idx="10"/>
          </p:nvPr>
        </p:nvSpPr>
        <p:spPr>
          <a:xfrm>
            <a:off x="1859189" y="2322286"/>
            <a:ext cx="3336926" cy="5064125"/>
          </a:xfrm>
        </p:spPr>
        <p:txBody>
          <a:bodyPr>
            <a:noAutofit/>
          </a:bodyPr>
          <a:lstStyle>
            <a:lvl1pPr>
              <a:lnSpc>
                <a:spcPct val="100000"/>
              </a:lnSpc>
              <a:spcAft>
                <a:spcPts val="1000"/>
              </a:spcAft>
              <a:buClr>
                <a:schemeClr val="accent2"/>
              </a:buClr>
              <a:buSzPct val="150000"/>
              <a:defRPr lang="en-US" sz="15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1351" indent="0">
              <a:lnSpc>
                <a:spcPct val="100000"/>
              </a:lnSpc>
              <a:spcAft>
                <a:spcPts val="1000"/>
              </a:spcAft>
              <a:buNone/>
              <a:defRPr sz="1500">
                <a:latin typeface="Open Sans" panose="020B0606030504020204" pitchFamily="34" charset="0"/>
                <a:ea typeface="Open Sans" panose="020B0606030504020204" pitchFamily="34" charset="0"/>
                <a:cs typeface="Open Sans" panose="020B0606030504020204" pitchFamily="34" charset="0"/>
              </a:defRPr>
            </a:lvl2pPr>
            <a:lvl3pPr marL="902704" indent="0">
              <a:lnSpc>
                <a:spcPct val="100000"/>
              </a:lnSpc>
              <a:spcAft>
                <a:spcPts val="1000"/>
              </a:spcAft>
              <a:buNone/>
              <a:defRPr sz="1500">
                <a:latin typeface="Open Sans" panose="020B0606030504020204" pitchFamily="34" charset="0"/>
                <a:ea typeface="Open Sans" panose="020B0606030504020204" pitchFamily="34" charset="0"/>
                <a:cs typeface="Open Sans" panose="020B0606030504020204" pitchFamily="34" charset="0"/>
              </a:defRPr>
            </a:lvl3pPr>
            <a:lvl4pPr marL="1354055" indent="0">
              <a:lnSpc>
                <a:spcPct val="100000"/>
              </a:lnSpc>
              <a:spcAft>
                <a:spcPts val="1000"/>
              </a:spcAft>
              <a:buNone/>
              <a:defRPr sz="1500">
                <a:latin typeface="Open Sans" panose="020B0606030504020204" pitchFamily="34" charset="0"/>
                <a:ea typeface="Open Sans" panose="020B0606030504020204" pitchFamily="34" charset="0"/>
                <a:cs typeface="Open Sans" panose="020B0606030504020204" pitchFamily="34" charset="0"/>
              </a:defRPr>
            </a:lvl4pPr>
            <a:lvl5pPr marL="1805407" indent="0">
              <a:lnSpc>
                <a:spcPct val="100000"/>
              </a:lnSpc>
              <a:spcAft>
                <a:spcPts val="1000"/>
              </a:spcAft>
              <a:buNone/>
              <a:defRPr sz="15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1"/>
          </p:nvPr>
        </p:nvSpPr>
        <p:spPr>
          <a:xfrm>
            <a:off x="5416777" y="2307772"/>
            <a:ext cx="3336926" cy="5064125"/>
          </a:xfrm>
        </p:spPr>
        <p:txBody>
          <a:bodyPr>
            <a:noAutofit/>
          </a:bodyPr>
          <a:lstStyle>
            <a:lvl1pPr>
              <a:lnSpc>
                <a:spcPct val="100000"/>
              </a:lnSpc>
              <a:spcAft>
                <a:spcPts val="1000"/>
              </a:spcAft>
              <a:buClr>
                <a:schemeClr val="accent2"/>
              </a:buClr>
              <a:buSzPct val="150000"/>
              <a:defRPr lang="en-US" sz="15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1351" indent="0">
              <a:lnSpc>
                <a:spcPct val="100000"/>
              </a:lnSpc>
              <a:spcAft>
                <a:spcPts val="1000"/>
              </a:spcAft>
              <a:buNone/>
              <a:defRPr sz="1500">
                <a:latin typeface="Open Sans" panose="020B0606030504020204" pitchFamily="34" charset="0"/>
                <a:ea typeface="Open Sans" panose="020B0606030504020204" pitchFamily="34" charset="0"/>
                <a:cs typeface="Open Sans" panose="020B0606030504020204" pitchFamily="34" charset="0"/>
              </a:defRPr>
            </a:lvl2pPr>
            <a:lvl3pPr marL="902704" indent="0">
              <a:lnSpc>
                <a:spcPct val="100000"/>
              </a:lnSpc>
              <a:spcAft>
                <a:spcPts val="1000"/>
              </a:spcAft>
              <a:buNone/>
              <a:defRPr sz="1500">
                <a:latin typeface="Open Sans" panose="020B0606030504020204" pitchFamily="34" charset="0"/>
                <a:ea typeface="Open Sans" panose="020B0606030504020204" pitchFamily="34" charset="0"/>
                <a:cs typeface="Open Sans" panose="020B0606030504020204" pitchFamily="34" charset="0"/>
              </a:defRPr>
            </a:lvl3pPr>
            <a:lvl4pPr marL="1354055" indent="0">
              <a:lnSpc>
                <a:spcPct val="100000"/>
              </a:lnSpc>
              <a:spcAft>
                <a:spcPts val="1000"/>
              </a:spcAft>
              <a:buNone/>
              <a:defRPr sz="1500">
                <a:latin typeface="Open Sans" panose="020B0606030504020204" pitchFamily="34" charset="0"/>
                <a:ea typeface="Open Sans" panose="020B0606030504020204" pitchFamily="34" charset="0"/>
                <a:cs typeface="Open Sans" panose="020B0606030504020204" pitchFamily="34" charset="0"/>
              </a:defRPr>
            </a:lvl4pPr>
            <a:lvl5pPr marL="1805407" indent="0">
              <a:lnSpc>
                <a:spcPct val="100000"/>
              </a:lnSpc>
              <a:spcAft>
                <a:spcPts val="1000"/>
              </a:spcAft>
              <a:buNone/>
              <a:defRPr sz="15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6808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8D7FE-1509-4B13-B2C6-10E462692CFD}" type="datetimeFigureOut">
              <a:rPr lang="en-GB" smtClean="0"/>
              <a:t>27/09/2017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D35F74A-D48E-482E-9400-4890BB5EEB04}" type="slidenum">
              <a:rPr lang="en-GB" smtClean="0"/>
              <a:t>‹#›</a:t>
            </a:fld>
            <a:endParaRPr lang="en-GB" dirty="0"/>
          </a:p>
        </p:txBody>
      </p:sp>
    </p:spTree>
    <p:extLst>
      <p:ext uri="{BB962C8B-B14F-4D97-AF65-F5344CB8AC3E}">
        <p14:creationId xmlns:p14="http://schemas.microsoft.com/office/powerpoint/2010/main" val="140945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593" y="431308"/>
            <a:ext cx="9316165" cy="1565822"/>
          </a:xfrm>
          <a:prstGeom prst="rect">
            <a:avLst/>
          </a:prstGeom>
        </p:spPr>
        <p:txBody>
          <a:bodyPr vert="horz" lIns="78163" tIns="39081" rIns="78163" bIns="3908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42593" y="2156520"/>
            <a:ext cx="9316165" cy="5140020"/>
          </a:xfrm>
          <a:prstGeom prst="rect">
            <a:avLst/>
          </a:prstGeom>
        </p:spPr>
        <p:txBody>
          <a:bodyPr vert="horz" lIns="78163" tIns="39081" rIns="78163" bIns="390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593" y="7508442"/>
            <a:ext cx="2430304" cy="431304"/>
          </a:xfrm>
          <a:prstGeom prst="rect">
            <a:avLst/>
          </a:prstGeom>
        </p:spPr>
        <p:txBody>
          <a:bodyPr vert="horz" lIns="78163" tIns="39081" rIns="78163" bIns="39081" rtlCol="0" anchor="ctr"/>
          <a:lstStyle>
            <a:lvl1pPr algn="l">
              <a:defRPr sz="1200">
                <a:solidFill>
                  <a:schemeClr val="tx1">
                    <a:tint val="75000"/>
                  </a:schemeClr>
                </a:solidFill>
              </a:defRPr>
            </a:lvl1pPr>
          </a:lstStyle>
          <a:p>
            <a:fld id="{AB8153E4-BCEF-417B-AAAF-C6B14900E9E5}" type="datetimeFigureOut">
              <a:rPr lang="en-GB" smtClean="0"/>
              <a:t>27/09/2017</a:t>
            </a:fld>
            <a:endParaRPr lang="en-GB" dirty="0"/>
          </a:p>
        </p:txBody>
      </p:sp>
      <p:sp>
        <p:nvSpPr>
          <p:cNvPr id="5" name="Footer Placeholder 4"/>
          <p:cNvSpPr>
            <a:spLocks noGrp="1"/>
          </p:cNvSpPr>
          <p:nvPr>
            <p:ph type="ftr" sz="quarter" idx="3"/>
          </p:nvPr>
        </p:nvSpPr>
        <p:spPr>
          <a:xfrm>
            <a:off x="3577948" y="7508442"/>
            <a:ext cx="3645456" cy="431304"/>
          </a:xfrm>
          <a:prstGeom prst="rect">
            <a:avLst/>
          </a:prstGeom>
        </p:spPr>
        <p:txBody>
          <a:bodyPr vert="horz" lIns="78163" tIns="39081" rIns="78163" bIns="39081"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628453" y="7508442"/>
            <a:ext cx="2430304" cy="431304"/>
          </a:xfrm>
          <a:prstGeom prst="rect">
            <a:avLst/>
          </a:prstGeom>
        </p:spPr>
        <p:txBody>
          <a:bodyPr vert="horz" lIns="78163" tIns="39081" rIns="78163" bIns="39081" rtlCol="0" anchor="ctr"/>
          <a:lstStyle>
            <a:lvl1pPr algn="r">
              <a:defRPr sz="1200">
                <a:solidFill>
                  <a:schemeClr val="tx1">
                    <a:tint val="75000"/>
                  </a:schemeClr>
                </a:solidFill>
              </a:defRPr>
            </a:lvl1pPr>
          </a:lstStyle>
          <a:p>
            <a:fld id="{42266406-982F-4C19-9D43-FC78F32963B6}" type="slidenum">
              <a:rPr lang="en-GB" smtClean="0"/>
              <a:t>‹#›</a:t>
            </a:fld>
            <a:endParaRPr lang="en-GB" dirty="0"/>
          </a:p>
        </p:txBody>
      </p:sp>
    </p:spTree>
    <p:extLst>
      <p:ext uri="{BB962C8B-B14F-4D97-AF65-F5344CB8AC3E}">
        <p14:creationId xmlns:p14="http://schemas.microsoft.com/office/powerpoint/2010/main" val="1747427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4" r:id="rId4"/>
    <p:sldLayoutId id="2147483675" r:id="rId5"/>
    <p:sldLayoutId id="2147483677" r:id="rId6"/>
    <p:sldLayoutId id="2147483676" r:id="rId7"/>
    <p:sldLayoutId id="2147483678" r:id="rId8"/>
  </p:sldLayoutIdLst>
  <p:txStyles>
    <p:titleStyle>
      <a:lvl1pPr algn="l" defTabSz="902704"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25676" indent="-225676" algn="l" defTabSz="902704" rtl="0" eaLnBrk="1" latinLnBrk="0" hangingPunct="1">
        <a:lnSpc>
          <a:spcPct val="90000"/>
        </a:lnSpc>
        <a:spcBef>
          <a:spcPts val="987"/>
        </a:spcBef>
        <a:buFont typeface="Arial" panose="020B0604020202020204" pitchFamily="34" charset="0"/>
        <a:buChar char="•"/>
        <a:defRPr sz="2800" kern="1200">
          <a:solidFill>
            <a:schemeClr val="tx1"/>
          </a:solidFill>
          <a:latin typeface="+mn-lt"/>
          <a:ea typeface="+mn-ea"/>
          <a:cs typeface="+mn-cs"/>
        </a:defRPr>
      </a:lvl1pPr>
      <a:lvl2pPr marL="677027" indent="-225676" algn="l" defTabSz="902704" rtl="0" eaLnBrk="1" latinLnBrk="0" hangingPunct="1">
        <a:lnSpc>
          <a:spcPct val="90000"/>
        </a:lnSpc>
        <a:spcBef>
          <a:spcPts val="493"/>
        </a:spcBef>
        <a:buFont typeface="Arial" panose="020B0604020202020204" pitchFamily="34" charset="0"/>
        <a:buChar char="•"/>
        <a:defRPr sz="2400" kern="1200">
          <a:solidFill>
            <a:schemeClr val="tx1"/>
          </a:solidFill>
          <a:latin typeface="+mn-lt"/>
          <a:ea typeface="+mn-ea"/>
          <a:cs typeface="+mn-cs"/>
        </a:defRPr>
      </a:lvl2pPr>
      <a:lvl3pPr marL="1128380" indent="-225676" algn="l" defTabSz="902704" rtl="0" eaLnBrk="1" latinLnBrk="0" hangingPunct="1">
        <a:lnSpc>
          <a:spcPct val="90000"/>
        </a:lnSpc>
        <a:spcBef>
          <a:spcPts val="493"/>
        </a:spcBef>
        <a:buFont typeface="Arial" panose="020B0604020202020204" pitchFamily="34" charset="0"/>
        <a:buChar char="•"/>
        <a:defRPr sz="2000" kern="1200">
          <a:solidFill>
            <a:schemeClr val="tx1"/>
          </a:solidFill>
          <a:latin typeface="+mn-lt"/>
          <a:ea typeface="+mn-ea"/>
          <a:cs typeface="+mn-cs"/>
        </a:defRPr>
      </a:lvl3pPr>
      <a:lvl4pPr marL="1579731" indent="-225676" algn="l" defTabSz="902704" rtl="0" eaLnBrk="1" latinLnBrk="0" hangingPunct="1">
        <a:lnSpc>
          <a:spcPct val="90000"/>
        </a:lnSpc>
        <a:spcBef>
          <a:spcPts val="493"/>
        </a:spcBef>
        <a:buFont typeface="Arial" panose="020B0604020202020204" pitchFamily="34" charset="0"/>
        <a:buChar char="•"/>
        <a:defRPr sz="1800" kern="1200">
          <a:solidFill>
            <a:schemeClr val="tx1"/>
          </a:solidFill>
          <a:latin typeface="+mn-lt"/>
          <a:ea typeface="+mn-ea"/>
          <a:cs typeface="+mn-cs"/>
        </a:defRPr>
      </a:lvl4pPr>
      <a:lvl5pPr marL="2031083" indent="-225676" algn="l" defTabSz="902704" rtl="0" eaLnBrk="1" latinLnBrk="0" hangingPunct="1">
        <a:lnSpc>
          <a:spcPct val="90000"/>
        </a:lnSpc>
        <a:spcBef>
          <a:spcPts val="493"/>
        </a:spcBef>
        <a:buFont typeface="Arial" panose="020B0604020202020204" pitchFamily="34" charset="0"/>
        <a:buChar char="•"/>
        <a:defRPr sz="1800" kern="1200">
          <a:solidFill>
            <a:schemeClr val="tx1"/>
          </a:solidFill>
          <a:latin typeface="+mn-lt"/>
          <a:ea typeface="+mn-ea"/>
          <a:cs typeface="+mn-cs"/>
        </a:defRPr>
      </a:lvl5pPr>
      <a:lvl6pPr marL="2482435" indent="-225676" algn="l" defTabSz="902704" rtl="0" eaLnBrk="1" latinLnBrk="0" hangingPunct="1">
        <a:lnSpc>
          <a:spcPct val="90000"/>
        </a:lnSpc>
        <a:spcBef>
          <a:spcPts val="493"/>
        </a:spcBef>
        <a:buFont typeface="Arial" panose="020B0604020202020204" pitchFamily="34" charset="0"/>
        <a:buChar char="•"/>
        <a:defRPr sz="1800" kern="1200">
          <a:solidFill>
            <a:schemeClr val="tx1"/>
          </a:solidFill>
          <a:latin typeface="+mn-lt"/>
          <a:ea typeface="+mn-ea"/>
          <a:cs typeface="+mn-cs"/>
        </a:defRPr>
      </a:lvl6pPr>
      <a:lvl7pPr marL="2933786" indent="-225676" algn="l" defTabSz="902704" rtl="0" eaLnBrk="1" latinLnBrk="0" hangingPunct="1">
        <a:lnSpc>
          <a:spcPct val="90000"/>
        </a:lnSpc>
        <a:spcBef>
          <a:spcPts val="493"/>
        </a:spcBef>
        <a:buFont typeface="Arial" panose="020B0604020202020204" pitchFamily="34" charset="0"/>
        <a:buChar char="•"/>
        <a:defRPr sz="1800" kern="1200">
          <a:solidFill>
            <a:schemeClr val="tx1"/>
          </a:solidFill>
          <a:latin typeface="+mn-lt"/>
          <a:ea typeface="+mn-ea"/>
          <a:cs typeface="+mn-cs"/>
        </a:defRPr>
      </a:lvl7pPr>
      <a:lvl8pPr marL="3385138" indent="-225676" algn="l" defTabSz="902704" rtl="0" eaLnBrk="1" latinLnBrk="0" hangingPunct="1">
        <a:lnSpc>
          <a:spcPct val="90000"/>
        </a:lnSpc>
        <a:spcBef>
          <a:spcPts val="493"/>
        </a:spcBef>
        <a:buFont typeface="Arial" panose="020B0604020202020204" pitchFamily="34" charset="0"/>
        <a:buChar char="•"/>
        <a:defRPr sz="1800" kern="1200">
          <a:solidFill>
            <a:schemeClr val="tx1"/>
          </a:solidFill>
          <a:latin typeface="+mn-lt"/>
          <a:ea typeface="+mn-ea"/>
          <a:cs typeface="+mn-cs"/>
        </a:defRPr>
      </a:lvl8pPr>
      <a:lvl9pPr marL="3836489" indent="-225676" algn="l" defTabSz="902704" rtl="0" eaLnBrk="1" latinLnBrk="0" hangingPunct="1">
        <a:lnSpc>
          <a:spcPct val="90000"/>
        </a:lnSpc>
        <a:spcBef>
          <a:spcPts val="493"/>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2704" rtl="0" eaLnBrk="1" latinLnBrk="0" hangingPunct="1">
        <a:defRPr sz="1800" kern="1200">
          <a:solidFill>
            <a:schemeClr val="tx1"/>
          </a:solidFill>
          <a:latin typeface="+mn-lt"/>
          <a:ea typeface="+mn-ea"/>
          <a:cs typeface="+mn-cs"/>
        </a:defRPr>
      </a:lvl1pPr>
      <a:lvl2pPr marL="451351" algn="l" defTabSz="902704" rtl="0" eaLnBrk="1" latinLnBrk="0" hangingPunct="1">
        <a:defRPr sz="1800" kern="1200">
          <a:solidFill>
            <a:schemeClr val="tx1"/>
          </a:solidFill>
          <a:latin typeface="+mn-lt"/>
          <a:ea typeface="+mn-ea"/>
          <a:cs typeface="+mn-cs"/>
        </a:defRPr>
      </a:lvl2pPr>
      <a:lvl3pPr marL="902704" algn="l" defTabSz="902704" rtl="0" eaLnBrk="1" latinLnBrk="0" hangingPunct="1">
        <a:defRPr sz="1800" kern="1200">
          <a:solidFill>
            <a:schemeClr val="tx1"/>
          </a:solidFill>
          <a:latin typeface="+mn-lt"/>
          <a:ea typeface="+mn-ea"/>
          <a:cs typeface="+mn-cs"/>
        </a:defRPr>
      </a:lvl3pPr>
      <a:lvl4pPr marL="1354055" algn="l" defTabSz="902704" rtl="0" eaLnBrk="1" latinLnBrk="0" hangingPunct="1">
        <a:defRPr sz="1800" kern="1200">
          <a:solidFill>
            <a:schemeClr val="tx1"/>
          </a:solidFill>
          <a:latin typeface="+mn-lt"/>
          <a:ea typeface="+mn-ea"/>
          <a:cs typeface="+mn-cs"/>
        </a:defRPr>
      </a:lvl4pPr>
      <a:lvl5pPr marL="1805407" algn="l" defTabSz="902704" rtl="0" eaLnBrk="1" latinLnBrk="0" hangingPunct="1">
        <a:defRPr sz="1800" kern="1200">
          <a:solidFill>
            <a:schemeClr val="tx1"/>
          </a:solidFill>
          <a:latin typeface="+mn-lt"/>
          <a:ea typeface="+mn-ea"/>
          <a:cs typeface="+mn-cs"/>
        </a:defRPr>
      </a:lvl5pPr>
      <a:lvl6pPr marL="2256758" algn="l" defTabSz="902704" rtl="0" eaLnBrk="1" latinLnBrk="0" hangingPunct="1">
        <a:defRPr sz="1800" kern="1200">
          <a:solidFill>
            <a:schemeClr val="tx1"/>
          </a:solidFill>
          <a:latin typeface="+mn-lt"/>
          <a:ea typeface="+mn-ea"/>
          <a:cs typeface="+mn-cs"/>
        </a:defRPr>
      </a:lvl6pPr>
      <a:lvl7pPr marL="2708111" algn="l" defTabSz="902704" rtl="0" eaLnBrk="1" latinLnBrk="0" hangingPunct="1">
        <a:defRPr sz="1800" kern="1200">
          <a:solidFill>
            <a:schemeClr val="tx1"/>
          </a:solidFill>
          <a:latin typeface="+mn-lt"/>
          <a:ea typeface="+mn-ea"/>
          <a:cs typeface="+mn-cs"/>
        </a:defRPr>
      </a:lvl7pPr>
      <a:lvl8pPr marL="3159462" algn="l" defTabSz="902704" rtl="0" eaLnBrk="1" latinLnBrk="0" hangingPunct="1">
        <a:defRPr sz="1800" kern="1200">
          <a:solidFill>
            <a:schemeClr val="tx1"/>
          </a:solidFill>
          <a:latin typeface="+mn-lt"/>
          <a:ea typeface="+mn-ea"/>
          <a:cs typeface="+mn-cs"/>
        </a:defRPr>
      </a:lvl8pPr>
      <a:lvl9pPr marL="3610814" algn="l" defTabSz="90270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google.co.uk/url?sa=i&amp;rct=j&amp;q=&amp;esrc=s&amp;source=images&amp;cd=&amp;cad=rja&amp;uact=8&amp;ved=0ahUKEwiXr_7ZzJHQAhXKuI8KHaOjBBgQjRwIBw&amp;url=https://mytandljourney.wordpress.com/&amp;psig=AFQjCNH2z6BDYPP2QzywbSeC0S2Qp-g-DA&amp;ust=147843468840440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690940" y="5222632"/>
            <a:ext cx="5884134" cy="1306513"/>
          </a:xfrm>
        </p:spPr>
        <p:txBody>
          <a:bodyPr>
            <a:normAutofit fontScale="92500" lnSpcReduction="10000"/>
          </a:bodyPr>
          <a:lstStyle/>
          <a:p>
            <a:r>
              <a:rPr lang="en-GB" dirty="0"/>
              <a:t>THE ART OF INTERNATIONAL SCHOOL LEADERSHIP &amp; GOVERNANCE</a:t>
            </a:r>
          </a:p>
          <a:p>
            <a:endParaRPr lang="en-GB" dirty="0"/>
          </a:p>
        </p:txBody>
      </p:sp>
      <p:sp>
        <p:nvSpPr>
          <p:cNvPr id="9" name="Text Placeholder 8"/>
          <p:cNvSpPr>
            <a:spLocks noGrp="1"/>
          </p:cNvSpPr>
          <p:nvPr>
            <p:ph type="body" sz="quarter" idx="13"/>
          </p:nvPr>
        </p:nvSpPr>
        <p:spPr>
          <a:xfrm>
            <a:off x="3690940" y="6692306"/>
            <a:ext cx="6014763" cy="920115"/>
          </a:xfrm>
        </p:spPr>
        <p:txBody>
          <a:bodyPr>
            <a:normAutofit/>
          </a:bodyPr>
          <a:lstStyle/>
          <a:p>
            <a:r>
              <a:rPr lang="en-GB" sz="1600" dirty="0"/>
              <a:t>Russell Speirs, </a:t>
            </a:r>
            <a:r>
              <a:rPr lang="en-GB" sz="1600" b="0" dirty="0"/>
              <a:t>CEO and Founder, </a:t>
            </a:r>
            <a:r>
              <a:rPr lang="en-GB" sz="1600" b="0" dirty="0" err="1"/>
              <a:t>RSAcademics</a:t>
            </a:r>
            <a:r>
              <a:rPr lang="en-GB" sz="1600" b="0" dirty="0"/>
              <a:t> Ltd</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11" y="966946"/>
            <a:ext cx="9176004" cy="4092525"/>
          </a:xfrm>
          <a:prstGeom prst="rect">
            <a:avLst/>
          </a:prstGeom>
        </p:spPr>
      </p:pic>
    </p:spTree>
    <p:extLst>
      <p:ext uri="{BB962C8B-B14F-4D97-AF65-F5344CB8AC3E}">
        <p14:creationId xmlns:p14="http://schemas.microsoft.com/office/powerpoint/2010/main" val="149992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83486" y="7532914"/>
            <a:ext cx="1088571"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rot="874065">
            <a:off x="5677673" y="1794104"/>
            <a:ext cx="3455362" cy="2836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5312371" y="1331496"/>
            <a:ext cx="860957" cy="274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5868539" y="3230582"/>
            <a:ext cx="3914068" cy="4314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itle 4"/>
          <p:cNvSpPr>
            <a:spLocks noGrp="1"/>
          </p:cNvSpPr>
          <p:nvPr>
            <p:ph type="title"/>
          </p:nvPr>
        </p:nvSpPr>
        <p:spPr>
          <a:xfrm>
            <a:off x="3390923" y="520758"/>
            <a:ext cx="6897081" cy="430713"/>
          </a:xfrm>
        </p:spPr>
        <p:txBody>
          <a:bodyPr/>
          <a:lstStyle/>
          <a:p>
            <a:r>
              <a:rPr lang="en-GB" dirty="0"/>
              <a:t>LEADERSHIP Challenges – PERSONAL &amp; FAMILY</a:t>
            </a:r>
          </a:p>
        </p:txBody>
      </p:sp>
      <p:sp>
        <p:nvSpPr>
          <p:cNvPr id="14" name="Rectangle 13"/>
          <p:cNvSpPr/>
          <p:nvPr/>
        </p:nvSpPr>
        <p:spPr>
          <a:xfrm rot="20411254">
            <a:off x="880401" y="4516116"/>
            <a:ext cx="3914068" cy="169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rot="3571420">
            <a:off x="845217" y="1951194"/>
            <a:ext cx="3452068" cy="3515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3818025" y="43474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67" y="1337605"/>
            <a:ext cx="3938685" cy="6232547"/>
          </a:xfrm>
          <a:prstGeom prst="rect">
            <a:avLst/>
          </a:prstGeom>
        </p:spPr>
      </p:pic>
      <p:sp>
        <p:nvSpPr>
          <p:cNvPr id="17" name="TextBox 16"/>
          <p:cNvSpPr txBox="1"/>
          <p:nvPr/>
        </p:nvSpPr>
        <p:spPr>
          <a:xfrm>
            <a:off x="4459709" y="1941095"/>
            <a:ext cx="6112043" cy="3693319"/>
          </a:xfrm>
          <a:prstGeom prst="rect">
            <a:avLst/>
          </a:prstGeom>
          <a:noFill/>
        </p:spPr>
        <p:txBody>
          <a:bodyPr wrap="square" rtlCol="0">
            <a:spAutoFit/>
          </a:bodyPr>
          <a:lstStyle/>
          <a:p>
            <a:r>
              <a:rPr lang="en-GB" sz="1800" dirty="0"/>
              <a:t>“it can be very lonely - it’s difficult to find real friends when everyone you know is inside the school community.”</a:t>
            </a:r>
          </a:p>
          <a:p>
            <a:endParaRPr lang="en-GB" sz="1800" dirty="0"/>
          </a:p>
          <a:p>
            <a:r>
              <a:rPr lang="en-GB" sz="1800" dirty="0"/>
              <a:t>“I wish I had known where to reach out for support”</a:t>
            </a:r>
          </a:p>
          <a:p>
            <a:endParaRPr lang="en-GB" sz="1800" dirty="0"/>
          </a:p>
          <a:p>
            <a:r>
              <a:rPr lang="en-GB" sz="1800" dirty="0"/>
              <a:t>“several heads leave due to personal and family reasons”</a:t>
            </a:r>
            <a:br>
              <a:rPr lang="en-GB" sz="1800" dirty="0"/>
            </a:br>
            <a:endParaRPr lang="en-GB" sz="1800" dirty="0"/>
          </a:p>
          <a:p>
            <a:r>
              <a:rPr lang="en-GB" sz="1800" dirty="0"/>
              <a:t>“the Head is looked after, but the family has a much harder job to cope”</a:t>
            </a:r>
          </a:p>
          <a:p>
            <a:endParaRPr lang="en-GB" sz="1800" dirty="0"/>
          </a:p>
          <a:p>
            <a:r>
              <a:rPr lang="en-GB" sz="1800" dirty="0"/>
              <a:t>“its crucially important to look after yourself physically, emotionally and spiritually”. </a:t>
            </a:r>
            <a:br>
              <a:rPr lang="en-GB" sz="1800" dirty="0"/>
            </a:br>
            <a:endParaRPr lang="en-GB" sz="1800" dirty="0"/>
          </a:p>
        </p:txBody>
      </p:sp>
    </p:spTree>
    <p:extLst>
      <p:ext uri="{BB962C8B-B14F-4D97-AF65-F5344CB8AC3E}">
        <p14:creationId xmlns:p14="http://schemas.microsoft.com/office/powerpoint/2010/main" val="82173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1779" y="540197"/>
            <a:ext cx="8019393" cy="430713"/>
          </a:xfrm>
        </p:spPr>
        <p:txBody>
          <a:bodyPr/>
          <a:lstStyle/>
          <a:p>
            <a:r>
              <a:rPr lang="en-GB" sz="2200" dirty="0">
                <a:solidFill>
                  <a:srgbClr val="525648"/>
                </a:solidFill>
                <a:latin typeface="NewsGoth Cn BT" panose="020B0606020202030204" pitchFamily="34" charset="0"/>
              </a:rPr>
              <a:t>Some CHALLENGES OF international school headship</a:t>
            </a:r>
          </a:p>
        </p:txBody>
      </p:sp>
      <p:sp>
        <p:nvSpPr>
          <p:cNvPr id="4" name="Rectangle 3"/>
          <p:cNvSpPr/>
          <p:nvPr/>
        </p:nvSpPr>
        <p:spPr>
          <a:xfrm>
            <a:off x="9383486" y="7532914"/>
            <a:ext cx="1088571"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424547" y="7554682"/>
            <a:ext cx="1382482" cy="23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10" y="1245196"/>
            <a:ext cx="8775731" cy="6931845"/>
          </a:xfrm>
          <a:prstGeom prst="rect">
            <a:avLst/>
          </a:prstGeom>
        </p:spPr>
      </p:pic>
    </p:spTree>
    <p:extLst>
      <p:ext uri="{BB962C8B-B14F-4D97-AF65-F5344CB8AC3E}">
        <p14:creationId xmlns:p14="http://schemas.microsoft.com/office/powerpoint/2010/main" val="214765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569" y="2918820"/>
            <a:ext cx="6897081" cy="635215"/>
          </a:xfrm>
        </p:spPr>
        <p:txBody>
          <a:bodyPr/>
          <a:lstStyle/>
          <a:p>
            <a:pPr algn="ctr"/>
            <a:r>
              <a:rPr lang="en-GB" sz="3600" dirty="0"/>
              <a:t>DISCUSSION</a:t>
            </a:r>
          </a:p>
        </p:txBody>
      </p:sp>
    </p:spTree>
    <p:extLst>
      <p:ext uri="{BB962C8B-B14F-4D97-AF65-F5344CB8AC3E}">
        <p14:creationId xmlns:p14="http://schemas.microsoft.com/office/powerpoint/2010/main" val="142918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373" y="354297"/>
            <a:ext cx="7264182" cy="635215"/>
          </a:xfrm>
        </p:spPr>
        <p:txBody>
          <a:bodyPr/>
          <a:lstStyle/>
          <a:p>
            <a:r>
              <a:rPr lang="en-GB" dirty="0"/>
              <a:t>Discussions</a:t>
            </a:r>
            <a:br>
              <a:rPr lang="en-GB" dirty="0"/>
            </a:br>
            <a:r>
              <a:rPr lang="en-GB" dirty="0"/>
              <a:t>which challenges are of most interest to you?</a:t>
            </a:r>
          </a:p>
        </p:txBody>
      </p:sp>
      <p:sp>
        <p:nvSpPr>
          <p:cNvPr id="3" name="Text Placeholder 2"/>
          <p:cNvSpPr>
            <a:spLocks noGrp="1"/>
          </p:cNvSpPr>
          <p:nvPr>
            <p:ph type="body" sz="quarter" idx="10"/>
          </p:nvPr>
        </p:nvSpPr>
        <p:spPr>
          <a:xfrm>
            <a:off x="557049" y="1380358"/>
            <a:ext cx="9753600" cy="5064125"/>
          </a:xfrm>
        </p:spPr>
        <p:txBody>
          <a:bodyPr/>
          <a:lstStyle/>
          <a:p>
            <a:pPr marL="450850" lvl="1">
              <a:spcAft>
                <a:spcPts val="0"/>
              </a:spcAft>
            </a:pPr>
            <a:r>
              <a:rPr lang="en-GB" sz="2000" b="1" dirty="0"/>
              <a:t>Governance</a:t>
            </a:r>
          </a:p>
          <a:p>
            <a:pPr marL="793750" lvl="1" indent="-342900">
              <a:spcBef>
                <a:spcPts val="0"/>
              </a:spcBef>
              <a:spcAft>
                <a:spcPts val="600"/>
              </a:spcAft>
              <a:buClr>
                <a:srgbClr val="59C3B9"/>
              </a:buClr>
              <a:buSzPct val="150000"/>
              <a:buFont typeface="Arial" panose="020B0604020202020204" pitchFamily="34" charset="0"/>
              <a:buChar char="•"/>
            </a:pPr>
            <a:r>
              <a:rPr lang="en-GB" sz="2000" dirty="0"/>
              <a:t>When you were appointed to your current role, is there anything you wish you had asked or been told about in relation to working with the Board?</a:t>
            </a:r>
          </a:p>
          <a:p>
            <a:pPr marL="793750" lvl="1" indent="-342900">
              <a:buClr>
                <a:srgbClr val="59C3B9"/>
              </a:buClr>
              <a:buSzPct val="150000"/>
              <a:buFont typeface="Arial" panose="020B0604020202020204" pitchFamily="34" charset="0"/>
              <a:buChar char="•"/>
            </a:pPr>
            <a:r>
              <a:rPr lang="en-GB" sz="2000" dirty="0"/>
              <a:t>What have you learnt about managing upwards through your own experience – success and failures?</a:t>
            </a:r>
          </a:p>
          <a:p>
            <a:pPr marL="450850" lvl="0" indent="0">
              <a:spcAft>
                <a:spcPts val="0"/>
              </a:spcAft>
              <a:buNone/>
            </a:pPr>
            <a:r>
              <a:rPr lang="en-GB" sz="2000" b="1" dirty="0"/>
              <a:t>Parents</a:t>
            </a:r>
          </a:p>
          <a:p>
            <a:pPr marL="793750" indent="-342900">
              <a:spcBef>
                <a:spcPts val="0"/>
              </a:spcBef>
              <a:spcAft>
                <a:spcPts val="600"/>
              </a:spcAft>
            </a:pPr>
            <a:r>
              <a:rPr lang="en-GB" sz="2000" dirty="0"/>
              <a:t>What works best when communicating with diverse groups, e.g. local parents and expat parents, different nationalities or occupation groups?</a:t>
            </a:r>
          </a:p>
          <a:p>
            <a:pPr marL="793750" indent="-342900"/>
            <a:r>
              <a:rPr lang="en-GB" sz="2000" dirty="0"/>
              <a:t>How do you harness the energy and interest of expat parents?</a:t>
            </a:r>
          </a:p>
          <a:p>
            <a:pPr marL="450850" lvl="0" indent="0">
              <a:spcAft>
                <a:spcPts val="0"/>
              </a:spcAft>
              <a:buNone/>
            </a:pPr>
            <a:r>
              <a:rPr lang="en-GB" sz="2000" b="1" dirty="0"/>
              <a:t>Staff</a:t>
            </a:r>
          </a:p>
          <a:p>
            <a:pPr marL="793750" indent="-342900">
              <a:spcBef>
                <a:spcPts val="0"/>
              </a:spcBef>
              <a:spcAft>
                <a:spcPts val="600"/>
              </a:spcAft>
            </a:pPr>
            <a:r>
              <a:rPr lang="en-GB" sz="2000" dirty="0"/>
              <a:t>Managing issues specific to expat staffing – what are your top tips?</a:t>
            </a:r>
          </a:p>
          <a:p>
            <a:pPr marL="793750" indent="-342900"/>
            <a:r>
              <a:rPr lang="en-GB" sz="2000" dirty="0"/>
              <a:t>How do you successfully induct new staff into your organisation?</a:t>
            </a:r>
          </a:p>
          <a:p>
            <a:pPr marL="450850" lvl="1">
              <a:spcAft>
                <a:spcPts val="0"/>
              </a:spcAft>
            </a:pPr>
            <a:r>
              <a:rPr lang="en-GB" sz="2000" b="1" dirty="0"/>
              <a:t>Personal or family </a:t>
            </a:r>
          </a:p>
          <a:p>
            <a:pPr marL="793750" lvl="1" indent="-342900">
              <a:spcBef>
                <a:spcPts val="0"/>
              </a:spcBef>
              <a:spcAft>
                <a:spcPts val="600"/>
              </a:spcAft>
              <a:buClr>
                <a:srgbClr val="59C3B9"/>
              </a:buClr>
              <a:buSzPct val="150000"/>
              <a:buFont typeface="Arial" panose="020B0604020202020204" pitchFamily="34" charset="0"/>
              <a:buChar char="•"/>
            </a:pPr>
            <a:r>
              <a:rPr lang="en-GB" sz="2000" dirty="0"/>
              <a:t>Professional – what personal support and advice helps you in your role?</a:t>
            </a:r>
          </a:p>
          <a:p>
            <a:pPr marL="793750" lvl="1" indent="-342900">
              <a:buClr>
                <a:srgbClr val="59C3B9"/>
              </a:buClr>
              <a:buSzPct val="150000"/>
              <a:buFont typeface="Arial" panose="020B0604020202020204" pitchFamily="34" charset="0"/>
              <a:buChar char="•"/>
            </a:pPr>
            <a:r>
              <a:rPr lang="en-GB" sz="2000" dirty="0"/>
              <a:t>Personal – how do you build your resilience to cope with pressures?</a:t>
            </a:r>
            <a:br>
              <a:rPr lang="en-GB" sz="2000" dirty="0"/>
            </a:br>
            <a:endParaRPr lang="en-GB" sz="2000" dirty="0"/>
          </a:p>
          <a:p>
            <a:pPr marL="342900" indent="-342900">
              <a:buClrTx/>
              <a:buSzPct val="100000"/>
              <a:buFont typeface="+mj-lt"/>
              <a:buAutoNum type="arabicPeriod"/>
            </a:pPr>
            <a:endParaRPr lang="en-GB" sz="2000" b="1" dirty="0"/>
          </a:p>
        </p:txBody>
      </p:sp>
    </p:spTree>
    <p:extLst>
      <p:ext uri="{BB962C8B-B14F-4D97-AF65-F5344CB8AC3E}">
        <p14:creationId xmlns:p14="http://schemas.microsoft.com/office/powerpoint/2010/main" val="3934724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690940" y="5222632"/>
            <a:ext cx="5884134" cy="1306513"/>
          </a:xfrm>
        </p:spPr>
        <p:txBody>
          <a:bodyPr>
            <a:normAutofit fontScale="92500" lnSpcReduction="10000"/>
          </a:bodyPr>
          <a:lstStyle/>
          <a:p>
            <a:r>
              <a:rPr lang="en-GB" dirty="0"/>
              <a:t>THE ART OF INTERNATIONAL SCHOOL LEADERSHIP &amp; GOVERNANCE</a:t>
            </a:r>
          </a:p>
          <a:p>
            <a:endParaRPr lang="en-GB" dirty="0"/>
          </a:p>
        </p:txBody>
      </p:sp>
      <p:sp>
        <p:nvSpPr>
          <p:cNvPr id="9" name="Text Placeholder 8"/>
          <p:cNvSpPr>
            <a:spLocks noGrp="1"/>
          </p:cNvSpPr>
          <p:nvPr>
            <p:ph type="body" sz="quarter" idx="13"/>
          </p:nvPr>
        </p:nvSpPr>
        <p:spPr>
          <a:xfrm>
            <a:off x="3690940" y="6692306"/>
            <a:ext cx="6014763" cy="920115"/>
          </a:xfrm>
        </p:spPr>
        <p:txBody>
          <a:bodyPr>
            <a:normAutofit/>
          </a:bodyPr>
          <a:lstStyle/>
          <a:p>
            <a:r>
              <a:rPr lang="en-GB" sz="1600" dirty="0"/>
              <a:t>Russell Speirs, </a:t>
            </a:r>
            <a:r>
              <a:rPr lang="en-GB" sz="1600" b="0" dirty="0"/>
              <a:t>CEO and Founder, </a:t>
            </a:r>
            <a:r>
              <a:rPr lang="en-GB" sz="1600" b="0" dirty="0" err="1"/>
              <a:t>RSAcademics</a:t>
            </a:r>
            <a:r>
              <a:rPr lang="en-GB" sz="1600" b="0" dirty="0"/>
              <a:t> Ltd</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11" y="966946"/>
            <a:ext cx="9176004" cy="4092525"/>
          </a:xfrm>
          <a:prstGeom prst="rect">
            <a:avLst/>
          </a:prstGeom>
        </p:spPr>
      </p:pic>
    </p:spTree>
    <p:extLst>
      <p:ext uri="{BB962C8B-B14F-4D97-AF65-F5344CB8AC3E}">
        <p14:creationId xmlns:p14="http://schemas.microsoft.com/office/powerpoint/2010/main" val="153597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2682" y="1701585"/>
            <a:ext cx="8649730" cy="635215"/>
          </a:xfrm>
        </p:spPr>
        <p:txBody>
          <a:bodyPr/>
          <a:lstStyle/>
          <a:p>
            <a:r>
              <a:rPr lang="en-GB" sz="2400" dirty="0"/>
              <a:t>Focus of our research</a:t>
            </a:r>
          </a:p>
        </p:txBody>
      </p:sp>
      <p:sp>
        <p:nvSpPr>
          <p:cNvPr id="6" name="Text Placeholder 5"/>
          <p:cNvSpPr>
            <a:spLocks noGrp="1"/>
          </p:cNvSpPr>
          <p:nvPr>
            <p:ph type="body" sz="quarter" idx="10"/>
          </p:nvPr>
        </p:nvSpPr>
        <p:spPr>
          <a:xfrm>
            <a:off x="1207874" y="2336800"/>
            <a:ext cx="8649731" cy="1765643"/>
          </a:xfrm>
        </p:spPr>
        <p:txBody>
          <a:bodyPr/>
          <a:lstStyle/>
          <a:p>
            <a:pPr marL="0" indent="0">
              <a:buNone/>
            </a:pPr>
            <a:r>
              <a:rPr lang="en-GB" sz="2000" dirty="0"/>
              <a:t>Qualitative – based on current international school leaders’ views </a:t>
            </a:r>
          </a:p>
          <a:p>
            <a:pPr marL="908551" lvl="1" indent="-457200">
              <a:buFont typeface="+mj-lt"/>
              <a:buAutoNum type="arabicPeriod"/>
            </a:pPr>
            <a:r>
              <a:rPr lang="en-GB" sz="2000" dirty="0"/>
              <a:t>Key challenges for leaders</a:t>
            </a:r>
          </a:p>
          <a:p>
            <a:pPr marL="908551" lvl="1" indent="-457200">
              <a:buFont typeface="+mj-lt"/>
              <a:buAutoNum type="arabicPeriod"/>
            </a:pPr>
            <a:r>
              <a:rPr lang="en-GB" sz="2000" dirty="0"/>
              <a:t>Qualities needed for success</a:t>
            </a:r>
          </a:p>
          <a:p>
            <a:endParaRPr lang="en-GB" sz="2000" dirty="0"/>
          </a:p>
          <a:p>
            <a:pPr marL="0" indent="0">
              <a:buNone/>
            </a:pPr>
            <a:r>
              <a:rPr lang="en-GB" sz="2000" dirty="0"/>
              <a:t>		</a:t>
            </a:r>
          </a:p>
          <a:p>
            <a:pPr marL="0" indent="0">
              <a:buNone/>
            </a:pPr>
            <a:r>
              <a:rPr lang="en-GB" sz="2000" dirty="0"/>
              <a:t>		</a:t>
            </a:r>
          </a:p>
        </p:txBody>
      </p:sp>
      <p:sp>
        <p:nvSpPr>
          <p:cNvPr id="3" name="TextBox 2"/>
          <p:cNvSpPr txBox="1"/>
          <p:nvPr/>
        </p:nvSpPr>
        <p:spPr>
          <a:xfrm>
            <a:off x="1207874" y="4737658"/>
            <a:ext cx="8983579" cy="1938992"/>
          </a:xfrm>
          <a:prstGeom prst="rect">
            <a:avLst/>
          </a:prstGeom>
          <a:solidFill>
            <a:schemeClr val="bg1">
              <a:lumMod val="85000"/>
            </a:schemeClr>
          </a:solid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Today’s session:</a:t>
            </a:r>
          </a:p>
          <a:p>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Presentation – focused on top challenges</a:t>
            </a:r>
          </a:p>
          <a:p>
            <a:pPr marL="457200" indent="-457200">
              <a:buFont typeface="+mj-lt"/>
              <a:buAutoNum type="arabicPeriod"/>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Discussions – opportunity to share insights and experience on successfully dealing with these	</a:t>
            </a: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6926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19" y="1484583"/>
            <a:ext cx="5162703" cy="635215"/>
          </a:xfrm>
        </p:spPr>
        <p:txBody>
          <a:bodyPr/>
          <a:lstStyle/>
          <a:p>
            <a:r>
              <a:rPr lang="en-GB" sz="2400" dirty="0"/>
              <a:t>Research sample</a:t>
            </a:r>
          </a:p>
        </p:txBody>
      </p:sp>
      <p:graphicFrame>
        <p:nvGraphicFramePr>
          <p:cNvPr id="4" name="Table 3"/>
          <p:cNvGraphicFramePr>
            <a:graphicFrameLocks noGrp="1"/>
          </p:cNvGraphicFramePr>
          <p:nvPr>
            <p:extLst>
              <p:ext uri="{D42A27DB-BD31-4B8C-83A1-F6EECF244321}">
                <p14:modId xmlns:p14="http://schemas.microsoft.com/office/powerpoint/2010/main" val="1541412481"/>
              </p:ext>
            </p:extLst>
          </p:nvPr>
        </p:nvGraphicFramePr>
        <p:xfrm>
          <a:off x="1460519" y="2119798"/>
          <a:ext cx="4779637" cy="3337560"/>
        </p:xfrm>
        <a:graphic>
          <a:graphicData uri="http://schemas.openxmlformats.org/drawingml/2006/table">
            <a:tbl>
              <a:tblPr firstRow="1" lastRow="1" bandRow="1">
                <a:tableStyleId>{5C22544A-7EE6-4342-B048-85BDC9FD1C3A}</a:tableStyleId>
              </a:tblPr>
              <a:tblGrid>
                <a:gridCol w="2773101">
                  <a:extLst>
                    <a:ext uri="{9D8B030D-6E8A-4147-A177-3AD203B41FA5}">
                      <a16:colId xmlns:a16="http://schemas.microsoft.com/office/drawing/2014/main" val="20000"/>
                    </a:ext>
                  </a:extLst>
                </a:gridCol>
                <a:gridCol w="2006536">
                  <a:extLst>
                    <a:ext uri="{9D8B030D-6E8A-4147-A177-3AD203B41FA5}">
                      <a16:colId xmlns:a16="http://schemas.microsoft.com/office/drawing/2014/main" val="20001"/>
                    </a:ext>
                  </a:extLst>
                </a:gridCol>
              </a:tblGrid>
              <a:tr h="370840">
                <a:tc>
                  <a:txBody>
                    <a:bodyPr/>
                    <a:lstStyle/>
                    <a:p>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Asia</a:t>
                      </a:r>
                    </a:p>
                  </a:txBody>
                  <a:tcPr>
                    <a:solidFill>
                      <a:srgbClr val="C4CF5A"/>
                    </a:solidFill>
                  </a:tcPr>
                </a:tc>
                <a:tc>
                  <a:txBody>
                    <a:bodyPr/>
                    <a:lstStyle/>
                    <a:p>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Questionnaires </a:t>
                      </a:r>
                    </a:p>
                  </a:txBody>
                  <a:tcPr>
                    <a:solidFill>
                      <a:srgbClr val="C4CF5A"/>
                    </a:solidFill>
                  </a:tcPr>
                </a:tc>
                <a:extLst>
                  <a:ext uri="{0D108BD9-81ED-4DB2-BD59-A6C34878D82A}">
                    <a16:rowId xmlns:a16="http://schemas.microsoft.com/office/drawing/2014/main" val="10000"/>
                  </a:ext>
                </a:extLst>
              </a:tr>
              <a:tr h="370840">
                <a:tc>
                  <a:txBody>
                    <a:bodyPr/>
                    <a:lstStyle/>
                    <a:p>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Heads</a:t>
                      </a:r>
                    </a:p>
                  </a:txBody>
                  <a:tcPr/>
                </a:tc>
                <a:tc>
                  <a:txBody>
                    <a:bodyPr/>
                    <a:lstStyle/>
                    <a:p>
                      <a:pPr algn="ct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52</a:t>
                      </a:r>
                    </a:p>
                  </a:txBody>
                  <a:tcPr/>
                </a:tc>
                <a:extLst>
                  <a:ext uri="{0D108BD9-81ED-4DB2-BD59-A6C34878D82A}">
                    <a16:rowId xmlns:a16="http://schemas.microsoft.com/office/drawing/2014/main" val="10001"/>
                  </a:ext>
                </a:extLst>
              </a:tr>
              <a:tr h="370840">
                <a:tc>
                  <a:txBody>
                    <a:bodyPr/>
                    <a:lstStyle/>
                    <a:p>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Senior Leaders</a:t>
                      </a:r>
                    </a:p>
                  </a:txBody>
                  <a:tcPr/>
                </a:tc>
                <a:tc>
                  <a:txBody>
                    <a:bodyPr/>
                    <a:lstStyle/>
                    <a:p>
                      <a:pPr algn="ct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20</a:t>
                      </a:r>
                    </a:p>
                  </a:txBody>
                  <a:tcPr/>
                </a:tc>
                <a:extLst>
                  <a:ext uri="{0D108BD9-81ED-4DB2-BD59-A6C34878D82A}">
                    <a16:rowId xmlns:a16="http://schemas.microsoft.com/office/drawing/2014/main" val="10002"/>
                  </a:ext>
                </a:extLst>
              </a:tr>
              <a:tr h="370840">
                <a:tc>
                  <a:txBody>
                    <a:bodyPr/>
                    <a:lstStyle/>
                    <a:p>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Board Members</a:t>
                      </a:r>
                    </a:p>
                  </a:txBody>
                  <a:tcPr/>
                </a:tc>
                <a:tc>
                  <a:txBody>
                    <a:bodyPr/>
                    <a:lstStyle/>
                    <a:p>
                      <a:pPr algn="ct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9</a:t>
                      </a:r>
                    </a:p>
                  </a:txBody>
                  <a:tcPr/>
                </a:tc>
                <a:extLst>
                  <a:ext uri="{0D108BD9-81ED-4DB2-BD59-A6C34878D82A}">
                    <a16:rowId xmlns:a16="http://schemas.microsoft.com/office/drawing/2014/main" val="10003"/>
                  </a:ext>
                </a:extLst>
              </a:tr>
              <a:tr h="370840">
                <a:tc>
                  <a:txBody>
                    <a:bodyPr/>
                    <a:lstStyle/>
                    <a:p>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Gulf</a:t>
                      </a:r>
                      <a:r>
                        <a:rPr lang="en-GB"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Region</a:t>
                      </a:r>
                      <a:endPar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C4CF5A"/>
                    </a:solidFill>
                  </a:tcPr>
                </a:tc>
                <a:tc>
                  <a:txBody>
                    <a:bodyPr/>
                    <a:lstStyle/>
                    <a:p>
                      <a:pPr algn="ct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C4CF5A"/>
                    </a:solidFill>
                  </a:tcPr>
                </a:tc>
                <a:extLst>
                  <a:ext uri="{0D108BD9-81ED-4DB2-BD59-A6C34878D82A}">
                    <a16:rowId xmlns:a16="http://schemas.microsoft.com/office/drawing/2014/main" val="10004"/>
                  </a:ext>
                </a:extLst>
              </a:tr>
              <a:tr h="370840">
                <a:tc>
                  <a:txBody>
                    <a:bodyPr/>
                    <a:lstStyle/>
                    <a:p>
                      <a:r>
                        <a:rPr lang="en-GB"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Heads</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24</a:t>
                      </a:r>
                    </a:p>
                  </a:txBody>
                  <a:tcPr/>
                </a:tc>
                <a:extLst>
                  <a:ext uri="{0D108BD9-81ED-4DB2-BD59-A6C34878D82A}">
                    <a16:rowId xmlns:a16="http://schemas.microsoft.com/office/drawing/2014/main" val="10005"/>
                  </a:ext>
                </a:extLst>
              </a:tr>
              <a:tr h="370840">
                <a:tc>
                  <a:txBody>
                    <a:bodyPr/>
                    <a:lstStyle/>
                    <a:p>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Senior Leaders</a:t>
                      </a:r>
                    </a:p>
                  </a:txBody>
                  <a:tcPr/>
                </a:tc>
                <a:tc>
                  <a:txBody>
                    <a:bodyPr/>
                    <a:lstStyle/>
                    <a:p>
                      <a:pPr algn="ct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a:tc>
                <a:extLst>
                  <a:ext uri="{0D108BD9-81ED-4DB2-BD59-A6C34878D82A}">
                    <a16:rowId xmlns:a16="http://schemas.microsoft.com/office/drawing/2014/main" val="10006"/>
                  </a:ext>
                </a:extLst>
              </a:tr>
              <a:tr h="370840">
                <a:tc>
                  <a:txBody>
                    <a:bodyPr/>
                    <a:lstStyle/>
                    <a:p>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Board Members</a:t>
                      </a:r>
                    </a:p>
                  </a:txBody>
                  <a:tcPr/>
                </a:tc>
                <a:tc>
                  <a:txBody>
                    <a:bodyPr/>
                    <a:lstStyle/>
                    <a:p>
                      <a:pPr algn="ct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p>
                  </a:txBody>
                  <a:tcPr/>
                </a:tc>
                <a:extLst>
                  <a:ext uri="{0D108BD9-81ED-4DB2-BD59-A6C34878D82A}">
                    <a16:rowId xmlns:a16="http://schemas.microsoft.com/office/drawing/2014/main" val="10007"/>
                  </a:ext>
                </a:extLst>
              </a:tr>
              <a:tr h="370840">
                <a:tc>
                  <a:txBody>
                    <a:bodyPr/>
                    <a:lstStyle/>
                    <a:p>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Total</a:t>
                      </a:r>
                    </a:p>
                  </a:txBody>
                  <a:tcPr/>
                </a:tc>
                <a:tc>
                  <a:txBody>
                    <a:bodyPr/>
                    <a:lstStyle/>
                    <a:p>
                      <a:pPr algn="ct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108</a:t>
                      </a:r>
                    </a:p>
                  </a:txBody>
                  <a:tcPr/>
                </a:tc>
                <a:extLst>
                  <a:ext uri="{0D108BD9-81ED-4DB2-BD59-A6C34878D82A}">
                    <a16:rowId xmlns:a16="http://schemas.microsoft.com/office/drawing/2014/main" val="10008"/>
                  </a:ext>
                </a:extLst>
              </a:tr>
            </a:tbl>
          </a:graphicData>
        </a:graphic>
      </p:graphicFrame>
      <p:sp>
        <p:nvSpPr>
          <p:cNvPr id="6" name="Freeform 23"/>
          <p:cNvSpPr>
            <a:spLocks noChangeArrowheads="1"/>
          </p:cNvSpPr>
          <p:nvPr/>
        </p:nvSpPr>
        <p:spPr bwMode="auto">
          <a:xfrm>
            <a:off x="7897541" y="2590410"/>
            <a:ext cx="906462" cy="989012"/>
          </a:xfrm>
          <a:custGeom>
            <a:avLst/>
            <a:gdLst>
              <a:gd name="T0" fmla="*/ 2147483646 w 553"/>
              <a:gd name="T1" fmla="*/ 2147483646 h 571"/>
              <a:gd name="T2" fmla="*/ 2147483646 w 553"/>
              <a:gd name="T3" fmla="*/ 2147483646 h 571"/>
              <a:gd name="T4" fmla="*/ 2147483646 w 553"/>
              <a:gd name="T5" fmla="*/ 2147483646 h 571"/>
              <a:gd name="T6" fmla="*/ 2147483646 w 553"/>
              <a:gd name="T7" fmla="*/ 2147483646 h 571"/>
              <a:gd name="T8" fmla="*/ 2147483646 w 553"/>
              <a:gd name="T9" fmla="*/ 2147483646 h 571"/>
              <a:gd name="T10" fmla="*/ 2147483646 w 553"/>
              <a:gd name="T11" fmla="*/ 2147483646 h 571"/>
              <a:gd name="T12" fmla="*/ 2147483646 w 553"/>
              <a:gd name="T13" fmla="*/ 2147483646 h 571"/>
              <a:gd name="T14" fmla="*/ 2147483646 w 553"/>
              <a:gd name="T15" fmla="*/ 2147483646 h 571"/>
              <a:gd name="T16" fmla="*/ 2147483646 w 553"/>
              <a:gd name="T17" fmla="*/ 2147483646 h 571"/>
              <a:gd name="T18" fmla="*/ 2147483646 w 553"/>
              <a:gd name="T19" fmla="*/ 2147483646 h 571"/>
              <a:gd name="T20" fmla="*/ 2147483646 w 553"/>
              <a:gd name="T21" fmla="*/ 2147483646 h 571"/>
              <a:gd name="T22" fmla="*/ 2147483646 w 553"/>
              <a:gd name="T23" fmla="*/ 2147483646 h 571"/>
              <a:gd name="T24" fmla="*/ 2147483646 w 553"/>
              <a:gd name="T25" fmla="*/ 0 h 571"/>
              <a:gd name="T26" fmla="*/ 2147483646 w 553"/>
              <a:gd name="T27" fmla="*/ 0 h 571"/>
              <a:gd name="T28" fmla="*/ 2147483646 w 553"/>
              <a:gd name="T29" fmla="*/ 2147483646 h 571"/>
              <a:gd name="T30" fmla="*/ 2147483646 w 553"/>
              <a:gd name="T31" fmla="*/ 2147483646 h 571"/>
              <a:gd name="T32" fmla="*/ 2147483646 w 553"/>
              <a:gd name="T33" fmla="*/ 2147483646 h 571"/>
              <a:gd name="T34" fmla="*/ 2147483646 w 553"/>
              <a:gd name="T35" fmla="*/ 2147483646 h 571"/>
              <a:gd name="T36" fmla="*/ 2147483646 w 553"/>
              <a:gd name="T37" fmla="*/ 2147483646 h 571"/>
              <a:gd name="T38" fmla="*/ 2147483646 w 553"/>
              <a:gd name="T39" fmla="*/ 2147483646 h 571"/>
              <a:gd name="T40" fmla="*/ 2147483646 w 553"/>
              <a:gd name="T41" fmla="*/ 2147483646 h 571"/>
              <a:gd name="T42" fmla="*/ 0 w 553"/>
              <a:gd name="T43" fmla="*/ 2147483646 h 571"/>
              <a:gd name="T44" fmla="*/ 2147483646 w 553"/>
              <a:gd name="T45" fmla="*/ 2147483646 h 571"/>
              <a:gd name="T46" fmla="*/ 2147483646 w 553"/>
              <a:gd name="T47" fmla="*/ 2147483646 h 571"/>
              <a:gd name="T48" fmla="*/ 2147483646 w 553"/>
              <a:gd name="T49" fmla="*/ 2147483646 h 571"/>
              <a:gd name="T50" fmla="*/ 2147483646 w 553"/>
              <a:gd name="T51" fmla="*/ 2147483646 h 571"/>
              <a:gd name="T52" fmla="*/ 2147483646 w 553"/>
              <a:gd name="T53" fmla="*/ 2147483646 h 571"/>
              <a:gd name="T54" fmla="*/ 2147483646 w 553"/>
              <a:gd name="T55" fmla="*/ 2147483646 h 571"/>
              <a:gd name="T56" fmla="*/ 2147483646 w 553"/>
              <a:gd name="T57" fmla="*/ 2147483646 h 571"/>
              <a:gd name="T58" fmla="*/ 2147483646 w 553"/>
              <a:gd name="T59" fmla="*/ 2147483646 h 571"/>
              <a:gd name="T60" fmla="*/ 2147483646 w 553"/>
              <a:gd name="T61" fmla="*/ 2147483646 h 571"/>
              <a:gd name="T62" fmla="*/ 2147483646 w 553"/>
              <a:gd name="T63" fmla="*/ 2147483646 h 571"/>
              <a:gd name="T64" fmla="*/ 2147483646 w 553"/>
              <a:gd name="T65" fmla="*/ 2147483646 h 571"/>
              <a:gd name="T66" fmla="*/ 2147483646 w 553"/>
              <a:gd name="T67" fmla="*/ 2147483646 h 571"/>
              <a:gd name="T68" fmla="*/ 2147483646 w 553"/>
              <a:gd name="T69" fmla="*/ 2147483646 h 571"/>
              <a:gd name="T70" fmla="*/ 2147483646 w 553"/>
              <a:gd name="T71" fmla="*/ 2147483646 h 571"/>
              <a:gd name="T72" fmla="*/ 2147483646 w 553"/>
              <a:gd name="T73" fmla="*/ 2147483646 h 571"/>
              <a:gd name="T74" fmla="*/ 2147483646 w 553"/>
              <a:gd name="T75" fmla="*/ 2147483646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rgbClr val="CBCBCB"/>
          </a:solidFill>
          <a:ln w="9360">
            <a:solidFill>
              <a:schemeClr val="tx1"/>
            </a:solidFill>
            <a:round/>
            <a:headEnd/>
            <a:tailEnd/>
          </a:ln>
          <a:effectLst/>
          <a:extLst/>
        </p:spPr>
        <p:txBody>
          <a:bodyPr wrap="none" anchor="ctr"/>
          <a:lstStyle/>
          <a:p>
            <a:endParaRPr lang="en-GB" dirty="0"/>
          </a:p>
        </p:txBody>
      </p:sp>
      <p:sp>
        <p:nvSpPr>
          <p:cNvPr id="7" name="Freeform 37"/>
          <p:cNvSpPr>
            <a:spLocks noChangeArrowheads="1"/>
          </p:cNvSpPr>
          <p:nvPr/>
        </p:nvSpPr>
        <p:spPr bwMode="auto">
          <a:xfrm>
            <a:off x="8086453" y="1768085"/>
            <a:ext cx="1889125" cy="1395412"/>
          </a:xfrm>
          <a:custGeom>
            <a:avLst/>
            <a:gdLst>
              <a:gd name="T0" fmla="*/ 2147483646 w 950"/>
              <a:gd name="T1" fmla="*/ 2147483646 h 660"/>
              <a:gd name="T2" fmla="*/ 2147483646 w 950"/>
              <a:gd name="T3" fmla="*/ 2147483646 h 660"/>
              <a:gd name="T4" fmla="*/ 2147483646 w 950"/>
              <a:gd name="T5" fmla="*/ 2147483646 h 660"/>
              <a:gd name="T6" fmla="*/ 2147483646 w 950"/>
              <a:gd name="T7" fmla="*/ 2147483646 h 660"/>
              <a:gd name="T8" fmla="*/ 2147483646 w 950"/>
              <a:gd name="T9" fmla="*/ 2147483646 h 660"/>
              <a:gd name="T10" fmla="*/ 2147483646 w 950"/>
              <a:gd name="T11" fmla="*/ 2147483646 h 660"/>
              <a:gd name="T12" fmla="*/ 2147483646 w 950"/>
              <a:gd name="T13" fmla="*/ 2147483646 h 660"/>
              <a:gd name="T14" fmla="*/ 2147483646 w 950"/>
              <a:gd name="T15" fmla="*/ 2147483646 h 660"/>
              <a:gd name="T16" fmla="*/ 2147483646 w 950"/>
              <a:gd name="T17" fmla="*/ 2147483646 h 660"/>
              <a:gd name="T18" fmla="*/ 2147483646 w 950"/>
              <a:gd name="T19" fmla="*/ 2147483646 h 660"/>
              <a:gd name="T20" fmla="*/ 2147483646 w 950"/>
              <a:gd name="T21" fmla="*/ 2147483646 h 660"/>
              <a:gd name="T22" fmla="*/ 2147483646 w 950"/>
              <a:gd name="T23" fmla="*/ 2147483646 h 660"/>
              <a:gd name="T24" fmla="*/ 2147483646 w 950"/>
              <a:gd name="T25" fmla="*/ 2147483646 h 660"/>
              <a:gd name="T26" fmla="*/ 2147483646 w 950"/>
              <a:gd name="T27" fmla="*/ 2147483646 h 660"/>
              <a:gd name="T28" fmla="*/ 2147483646 w 950"/>
              <a:gd name="T29" fmla="*/ 2147483646 h 660"/>
              <a:gd name="T30" fmla="*/ 2147483646 w 950"/>
              <a:gd name="T31" fmla="*/ 2147483646 h 660"/>
              <a:gd name="T32" fmla="*/ 2147483646 w 950"/>
              <a:gd name="T33" fmla="*/ 2147483646 h 660"/>
              <a:gd name="T34" fmla="*/ 2147483646 w 950"/>
              <a:gd name="T35" fmla="*/ 2147483646 h 660"/>
              <a:gd name="T36" fmla="*/ 2147483646 w 950"/>
              <a:gd name="T37" fmla="*/ 2147483646 h 660"/>
              <a:gd name="T38" fmla="*/ 2147483646 w 950"/>
              <a:gd name="T39" fmla="*/ 2147483646 h 660"/>
              <a:gd name="T40" fmla="*/ 2147483646 w 950"/>
              <a:gd name="T41" fmla="*/ 2147483646 h 660"/>
              <a:gd name="T42" fmla="*/ 2147483646 w 950"/>
              <a:gd name="T43" fmla="*/ 2147483646 h 660"/>
              <a:gd name="T44" fmla="*/ 2147483646 w 950"/>
              <a:gd name="T45" fmla="*/ 2147483646 h 660"/>
              <a:gd name="T46" fmla="*/ 2147483646 w 950"/>
              <a:gd name="T47" fmla="*/ 2147483646 h 660"/>
              <a:gd name="T48" fmla="*/ 2147483646 w 950"/>
              <a:gd name="T49" fmla="*/ 2147483646 h 660"/>
              <a:gd name="T50" fmla="*/ 2147483646 w 950"/>
              <a:gd name="T51" fmla="*/ 2147483646 h 660"/>
              <a:gd name="T52" fmla="*/ 2147483646 w 950"/>
              <a:gd name="T53" fmla="*/ 2147483646 h 660"/>
              <a:gd name="T54" fmla="*/ 2147483646 w 950"/>
              <a:gd name="T55" fmla="*/ 2147483646 h 660"/>
              <a:gd name="T56" fmla="*/ 2147483646 w 950"/>
              <a:gd name="T57" fmla="*/ 2147483646 h 660"/>
              <a:gd name="T58" fmla="*/ 2147483646 w 950"/>
              <a:gd name="T59" fmla="*/ 2147483646 h 660"/>
              <a:gd name="T60" fmla="*/ 2147483646 w 950"/>
              <a:gd name="T61" fmla="*/ 2147483646 h 660"/>
              <a:gd name="T62" fmla="*/ 2147483646 w 950"/>
              <a:gd name="T63" fmla="*/ 2147483646 h 660"/>
              <a:gd name="T64" fmla="*/ 2147483646 w 950"/>
              <a:gd name="T65" fmla="*/ 2147483646 h 660"/>
              <a:gd name="T66" fmla="*/ 2147483646 w 950"/>
              <a:gd name="T67" fmla="*/ 2147483646 h 660"/>
              <a:gd name="T68" fmla="*/ 2147483646 w 950"/>
              <a:gd name="T69" fmla="*/ 2147483646 h 660"/>
              <a:gd name="T70" fmla="*/ 2147483646 w 950"/>
              <a:gd name="T71" fmla="*/ 2147483646 h 660"/>
              <a:gd name="T72" fmla="*/ 2147483646 w 950"/>
              <a:gd name="T73" fmla="*/ 2147483646 h 660"/>
              <a:gd name="T74" fmla="*/ 2147483646 w 950"/>
              <a:gd name="T75" fmla="*/ 2147483646 h 660"/>
              <a:gd name="T76" fmla="*/ 2147483646 w 950"/>
              <a:gd name="T77" fmla="*/ 2147483646 h 660"/>
              <a:gd name="T78" fmla="*/ 2147483646 w 950"/>
              <a:gd name="T79" fmla="*/ 2147483646 h 660"/>
              <a:gd name="T80" fmla="*/ 2147483646 w 950"/>
              <a:gd name="T81" fmla="*/ 2147483646 h 660"/>
              <a:gd name="T82" fmla="*/ 2147483646 w 950"/>
              <a:gd name="T83" fmla="*/ 2147483646 h 660"/>
              <a:gd name="T84" fmla="*/ 2147483646 w 950"/>
              <a:gd name="T85" fmla="*/ 2147483646 h 660"/>
              <a:gd name="T86" fmla="*/ 2147483646 w 950"/>
              <a:gd name="T87" fmla="*/ 2147483646 h 660"/>
              <a:gd name="T88" fmla="*/ 2147483646 w 950"/>
              <a:gd name="T89" fmla="*/ 2147483646 h 660"/>
              <a:gd name="T90" fmla="*/ 2147483646 w 950"/>
              <a:gd name="T91" fmla="*/ 2147483646 h 660"/>
              <a:gd name="T92" fmla="*/ 2147483646 w 950"/>
              <a:gd name="T93" fmla="*/ 2147483646 h 660"/>
              <a:gd name="T94" fmla="*/ 2147483646 w 950"/>
              <a:gd name="T95" fmla="*/ 2147483646 h 660"/>
              <a:gd name="T96" fmla="*/ 2147483646 w 950"/>
              <a:gd name="T97" fmla="*/ 2147483646 h 660"/>
              <a:gd name="T98" fmla="*/ 2147483646 w 950"/>
              <a:gd name="T99" fmla="*/ 2147483646 h 660"/>
              <a:gd name="T100" fmla="*/ 2147483646 w 950"/>
              <a:gd name="T101" fmla="*/ 2147483646 h 660"/>
              <a:gd name="T102" fmla="*/ 2147483646 w 950"/>
              <a:gd name="T103" fmla="*/ 2147483646 h 660"/>
              <a:gd name="T104" fmla="*/ 2147483646 w 950"/>
              <a:gd name="T105" fmla="*/ 2147483646 h 660"/>
              <a:gd name="T106" fmla="*/ 2147483646 w 950"/>
              <a:gd name="T107" fmla="*/ 2147483646 h 660"/>
              <a:gd name="T108" fmla="*/ 2147483646 w 950"/>
              <a:gd name="T109" fmla="*/ 2147483646 h 660"/>
              <a:gd name="T110" fmla="*/ 2147483646 w 950"/>
              <a:gd name="T111" fmla="*/ 2147483646 h 660"/>
              <a:gd name="T112" fmla="*/ 2147483646 w 950"/>
              <a:gd name="T113" fmla="*/ 2147483646 h 660"/>
              <a:gd name="T114" fmla="*/ 2147483646 w 950"/>
              <a:gd name="T115" fmla="*/ 2147483646 h 660"/>
              <a:gd name="T116" fmla="*/ 2147483646 w 950"/>
              <a:gd name="T117" fmla="*/ 2147483646 h 660"/>
              <a:gd name="T118" fmla="*/ 2147483646 w 950"/>
              <a:gd name="T119" fmla="*/ 2147483646 h 660"/>
              <a:gd name="T120" fmla="*/ 2147483646 w 950"/>
              <a:gd name="T121" fmla="*/ 2147483646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rgbClr val="CBCBCB"/>
          </a:solidFill>
          <a:ln w="9360">
            <a:solidFill>
              <a:schemeClr val="tx1"/>
            </a:solidFill>
            <a:round/>
            <a:headEnd/>
            <a:tailEnd/>
          </a:ln>
          <a:effectLst/>
          <a:extLst/>
        </p:spPr>
        <p:txBody>
          <a:bodyPr wrap="none" anchor="ctr"/>
          <a:lstStyle/>
          <a:p>
            <a:endParaRPr lang="en-GB" dirty="0"/>
          </a:p>
        </p:txBody>
      </p:sp>
      <p:grpSp>
        <p:nvGrpSpPr>
          <p:cNvPr id="8" name="Group 1"/>
          <p:cNvGrpSpPr>
            <a:grpSpLocks/>
          </p:cNvGrpSpPr>
          <p:nvPr/>
        </p:nvGrpSpPr>
        <p:grpSpPr bwMode="auto">
          <a:xfrm>
            <a:off x="6494554" y="1653786"/>
            <a:ext cx="3940175" cy="2482850"/>
            <a:chOff x="2268538" y="3754438"/>
            <a:chExt cx="3940174" cy="2482849"/>
          </a:xfrm>
          <a:solidFill>
            <a:srgbClr val="CBCBCB"/>
          </a:solidFill>
        </p:grpSpPr>
        <p:sp>
          <p:nvSpPr>
            <p:cNvPr id="9" name="Freeform 5"/>
            <p:cNvSpPr>
              <a:spLocks noChangeArrowheads="1"/>
            </p:cNvSpPr>
            <p:nvPr/>
          </p:nvSpPr>
          <p:spPr bwMode="auto">
            <a:xfrm>
              <a:off x="4572000" y="5772149"/>
              <a:ext cx="301625" cy="352425"/>
            </a:xfrm>
            <a:custGeom>
              <a:avLst/>
              <a:gdLst>
                <a:gd name="T0" fmla="*/ 0 w 31"/>
                <a:gd name="T1" fmla="*/ 0 h 34"/>
                <a:gd name="T2" fmla="*/ 4 w 31"/>
                <a:gd name="T3" fmla="*/ 0 h 34"/>
                <a:gd name="T4" fmla="*/ 8 w 31"/>
                <a:gd name="T5" fmla="*/ 6 h 34"/>
                <a:gd name="T6" fmla="*/ 11 w 31"/>
                <a:gd name="T7" fmla="*/ 8 h 34"/>
                <a:gd name="T8" fmla="*/ 16 w 31"/>
                <a:gd name="T9" fmla="*/ 10 h 34"/>
                <a:gd name="T10" fmla="*/ 24 w 31"/>
                <a:gd name="T11" fmla="*/ 17 h 34"/>
                <a:gd name="T12" fmla="*/ 26 w 31"/>
                <a:gd name="T13" fmla="*/ 20 h 34"/>
                <a:gd name="T14" fmla="*/ 30 w 31"/>
                <a:gd name="T15" fmla="*/ 25 h 34"/>
                <a:gd name="T16" fmla="*/ 31 w 31"/>
                <a:gd name="T17" fmla="*/ 31 h 34"/>
                <a:gd name="T18" fmla="*/ 27 w 31"/>
                <a:gd name="T19" fmla="*/ 34 h 34"/>
                <a:gd name="T20" fmla="*/ 21 w 31"/>
                <a:gd name="T21" fmla="*/ 29 h 34"/>
                <a:gd name="T22" fmla="*/ 15 w 31"/>
                <a:gd name="T23" fmla="*/ 26 h 34"/>
                <a:gd name="T24" fmla="*/ 12 w 31"/>
                <a:gd name="T25" fmla="*/ 18 h 34"/>
                <a:gd name="T26" fmla="*/ 9 w 31"/>
                <a:gd name="T27" fmla="*/ 16 h 34"/>
                <a:gd name="T28" fmla="*/ 6 w 31"/>
                <a:gd name="T29" fmla="*/ 12 h 34"/>
                <a:gd name="T30" fmla="*/ 1 w 31"/>
                <a:gd name="T31" fmla="*/ 8 h 34"/>
                <a:gd name="T32" fmla="*/ 0 w 31"/>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10" name="Freeform 6"/>
            <p:cNvSpPr>
              <a:spLocks noChangeArrowheads="1"/>
            </p:cNvSpPr>
            <p:nvPr/>
          </p:nvSpPr>
          <p:spPr bwMode="auto">
            <a:xfrm>
              <a:off x="4984749" y="5708649"/>
              <a:ext cx="285750" cy="354013"/>
            </a:xfrm>
            <a:custGeom>
              <a:avLst/>
              <a:gdLst>
                <a:gd name="T0" fmla="*/ 12 w 174"/>
                <a:gd name="T1" fmla="*/ 168 h 204"/>
                <a:gd name="T2" fmla="*/ 0 w 174"/>
                <a:gd name="T3" fmla="*/ 144 h 204"/>
                <a:gd name="T4" fmla="*/ 0 w 174"/>
                <a:gd name="T5" fmla="*/ 108 h 204"/>
                <a:gd name="T6" fmla="*/ 12 w 174"/>
                <a:gd name="T7" fmla="*/ 90 h 204"/>
                <a:gd name="T8" fmla="*/ 36 w 174"/>
                <a:gd name="T9" fmla="*/ 84 h 204"/>
                <a:gd name="T10" fmla="*/ 60 w 174"/>
                <a:gd name="T11" fmla="*/ 66 h 204"/>
                <a:gd name="T12" fmla="*/ 96 w 174"/>
                <a:gd name="T13" fmla="*/ 24 h 204"/>
                <a:gd name="T14" fmla="*/ 138 w 174"/>
                <a:gd name="T15" fmla="*/ 0 h 204"/>
                <a:gd name="T16" fmla="*/ 162 w 174"/>
                <a:gd name="T17" fmla="*/ 12 h 204"/>
                <a:gd name="T18" fmla="*/ 174 w 174"/>
                <a:gd name="T19" fmla="*/ 30 h 204"/>
                <a:gd name="T20" fmla="*/ 156 w 174"/>
                <a:gd name="T21" fmla="*/ 48 h 204"/>
                <a:gd name="T22" fmla="*/ 150 w 174"/>
                <a:gd name="T23" fmla="*/ 66 h 204"/>
                <a:gd name="T24" fmla="*/ 156 w 174"/>
                <a:gd name="T25" fmla="*/ 90 h 204"/>
                <a:gd name="T26" fmla="*/ 174 w 174"/>
                <a:gd name="T27" fmla="*/ 108 h 204"/>
                <a:gd name="T28" fmla="*/ 156 w 174"/>
                <a:gd name="T29" fmla="*/ 120 h 204"/>
                <a:gd name="T30" fmla="*/ 150 w 174"/>
                <a:gd name="T31" fmla="*/ 132 h 204"/>
                <a:gd name="T32" fmla="*/ 138 w 174"/>
                <a:gd name="T33" fmla="*/ 150 h 204"/>
                <a:gd name="T34" fmla="*/ 126 w 174"/>
                <a:gd name="T35" fmla="*/ 168 h 204"/>
                <a:gd name="T36" fmla="*/ 114 w 174"/>
                <a:gd name="T37" fmla="*/ 198 h 204"/>
                <a:gd name="T38" fmla="*/ 90 w 174"/>
                <a:gd name="T39" fmla="*/ 204 h 204"/>
                <a:gd name="T40" fmla="*/ 72 w 174"/>
                <a:gd name="T41" fmla="*/ 192 h 204"/>
                <a:gd name="T42" fmla="*/ 42 w 174"/>
                <a:gd name="T43" fmla="*/ 192 h 204"/>
                <a:gd name="T44" fmla="*/ 24 w 174"/>
                <a:gd name="T45" fmla="*/ 192 h 204"/>
                <a:gd name="T46" fmla="*/ 12 w 174"/>
                <a:gd name="T47" fmla="*/ 16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11" name="Freeform 7"/>
            <p:cNvSpPr>
              <a:spLocks noChangeArrowheads="1"/>
            </p:cNvSpPr>
            <p:nvPr/>
          </p:nvSpPr>
          <p:spPr bwMode="auto">
            <a:xfrm>
              <a:off x="5270499" y="5894387"/>
              <a:ext cx="176213" cy="230187"/>
            </a:xfrm>
            <a:custGeom>
              <a:avLst/>
              <a:gdLst>
                <a:gd name="T0" fmla="*/ 12 w 108"/>
                <a:gd name="T1" fmla="*/ 126 h 132"/>
                <a:gd name="T2" fmla="*/ 12 w 108"/>
                <a:gd name="T3" fmla="*/ 108 h 132"/>
                <a:gd name="T4" fmla="*/ 0 w 108"/>
                <a:gd name="T5" fmla="*/ 84 h 132"/>
                <a:gd name="T6" fmla="*/ 6 w 108"/>
                <a:gd name="T7" fmla="*/ 66 h 132"/>
                <a:gd name="T8" fmla="*/ 24 w 108"/>
                <a:gd name="T9" fmla="*/ 24 h 132"/>
                <a:gd name="T10" fmla="*/ 36 w 108"/>
                <a:gd name="T11" fmla="*/ 12 h 132"/>
                <a:gd name="T12" fmla="*/ 66 w 108"/>
                <a:gd name="T13" fmla="*/ 6 h 132"/>
                <a:gd name="T14" fmla="*/ 108 w 108"/>
                <a:gd name="T15" fmla="*/ 0 h 132"/>
                <a:gd name="T16" fmla="*/ 108 w 108"/>
                <a:gd name="T17" fmla="*/ 12 h 132"/>
                <a:gd name="T18" fmla="*/ 90 w 108"/>
                <a:gd name="T19" fmla="*/ 12 h 132"/>
                <a:gd name="T20" fmla="*/ 54 w 108"/>
                <a:gd name="T21" fmla="*/ 24 h 132"/>
                <a:gd name="T22" fmla="*/ 42 w 108"/>
                <a:gd name="T23" fmla="*/ 42 h 132"/>
                <a:gd name="T24" fmla="*/ 84 w 108"/>
                <a:gd name="T25" fmla="*/ 42 h 132"/>
                <a:gd name="T26" fmla="*/ 90 w 108"/>
                <a:gd name="T27" fmla="*/ 60 h 132"/>
                <a:gd name="T28" fmla="*/ 78 w 108"/>
                <a:gd name="T29" fmla="*/ 66 h 132"/>
                <a:gd name="T30" fmla="*/ 66 w 108"/>
                <a:gd name="T31" fmla="*/ 78 h 132"/>
                <a:gd name="T32" fmla="*/ 90 w 108"/>
                <a:gd name="T33" fmla="*/ 102 h 132"/>
                <a:gd name="T34" fmla="*/ 96 w 108"/>
                <a:gd name="T35" fmla="*/ 126 h 132"/>
                <a:gd name="T36" fmla="*/ 72 w 108"/>
                <a:gd name="T37" fmla="*/ 126 h 132"/>
                <a:gd name="T38" fmla="*/ 54 w 108"/>
                <a:gd name="T39" fmla="*/ 108 h 132"/>
                <a:gd name="T40" fmla="*/ 36 w 108"/>
                <a:gd name="T41" fmla="*/ 84 h 132"/>
                <a:gd name="T42" fmla="*/ 36 w 108"/>
                <a:gd name="T43" fmla="*/ 114 h 132"/>
                <a:gd name="T44" fmla="*/ 36 w 108"/>
                <a:gd name="T45" fmla="*/ 132 h 132"/>
                <a:gd name="T46" fmla="*/ 12 w 108"/>
                <a:gd name="T47"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12" name="Freeform 8"/>
            <p:cNvSpPr>
              <a:spLocks noChangeArrowheads="1"/>
            </p:cNvSpPr>
            <p:nvPr/>
          </p:nvSpPr>
          <p:spPr bwMode="auto">
            <a:xfrm>
              <a:off x="4867274" y="6156324"/>
              <a:ext cx="333375" cy="80963"/>
            </a:xfrm>
            <a:custGeom>
              <a:avLst/>
              <a:gdLst>
                <a:gd name="T0" fmla="*/ 0 w 34"/>
                <a:gd name="T1" fmla="*/ 1 h 8"/>
                <a:gd name="T2" fmla="*/ 9 w 34"/>
                <a:gd name="T3" fmla="*/ 0 h 8"/>
                <a:gd name="T4" fmla="*/ 16 w 34"/>
                <a:gd name="T5" fmla="*/ 0 h 8"/>
                <a:gd name="T6" fmla="*/ 20 w 34"/>
                <a:gd name="T7" fmla="*/ 1 h 8"/>
                <a:gd name="T8" fmla="*/ 23 w 34"/>
                <a:gd name="T9" fmla="*/ 3 h 8"/>
                <a:gd name="T10" fmla="*/ 31 w 34"/>
                <a:gd name="T11" fmla="*/ 5 h 8"/>
                <a:gd name="T12" fmla="*/ 34 w 34"/>
                <a:gd name="T13" fmla="*/ 8 h 8"/>
                <a:gd name="T14" fmla="*/ 26 w 34"/>
                <a:gd name="T15" fmla="*/ 7 h 8"/>
                <a:gd name="T16" fmla="*/ 19 w 34"/>
                <a:gd name="T17" fmla="*/ 6 h 8"/>
                <a:gd name="T18" fmla="*/ 8 w 34"/>
                <a:gd name="T19" fmla="*/ 4 h 8"/>
                <a:gd name="T20" fmla="*/ 0 w 34"/>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13" name="Freeform 9"/>
            <p:cNvSpPr>
              <a:spLocks noChangeArrowheads="1"/>
            </p:cNvSpPr>
            <p:nvPr/>
          </p:nvSpPr>
          <p:spPr bwMode="auto">
            <a:xfrm>
              <a:off x="2841625" y="4629149"/>
              <a:ext cx="49213" cy="11113"/>
            </a:xfrm>
            <a:custGeom>
              <a:avLst/>
              <a:gdLst>
                <a:gd name="T0" fmla="*/ 24 w 30"/>
                <a:gd name="T1" fmla="*/ 0 h 6"/>
                <a:gd name="T2" fmla="*/ 30 w 30"/>
                <a:gd name="T3" fmla="*/ 0 h 6"/>
                <a:gd name="T4" fmla="*/ 0 w 30"/>
                <a:gd name="T5" fmla="*/ 6 h 6"/>
                <a:gd name="T6" fmla="*/ 24 w 30"/>
                <a:gd name="T7" fmla="*/ 0 h 6"/>
              </a:gdLst>
              <a:ahLst/>
              <a:cxnLst>
                <a:cxn ang="0">
                  <a:pos x="T0" y="T1"/>
                </a:cxn>
                <a:cxn ang="0">
                  <a:pos x="T2" y="T3"/>
                </a:cxn>
                <a:cxn ang="0">
                  <a:pos x="T4" y="T5"/>
                </a:cxn>
                <a:cxn ang="0">
                  <a:pos x="T6" y="T7"/>
                </a:cxn>
              </a:cxnLst>
              <a:rect l="0" t="0" r="r" b="b"/>
              <a:pathLst>
                <a:path w="30" h="6">
                  <a:moveTo>
                    <a:pt x="24" y="0"/>
                  </a:moveTo>
                  <a:lnTo>
                    <a:pt x="30" y="0"/>
                  </a:lnTo>
                  <a:lnTo>
                    <a:pt x="0" y="6"/>
                  </a:lnTo>
                  <a:lnTo>
                    <a:pt x="24" y="0"/>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14" name="Rectangle 10"/>
            <p:cNvSpPr>
              <a:spLocks noChangeArrowheads="1"/>
            </p:cNvSpPr>
            <p:nvPr/>
          </p:nvSpPr>
          <p:spPr bwMode="auto">
            <a:xfrm>
              <a:off x="2667000" y="4938712"/>
              <a:ext cx="1588" cy="3175"/>
            </a:xfrm>
            <a:prstGeom prst="rect">
              <a:avLst/>
            </a:pr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15" name="Freeform 11"/>
            <p:cNvSpPr>
              <a:spLocks noChangeArrowheads="1"/>
            </p:cNvSpPr>
            <p:nvPr/>
          </p:nvSpPr>
          <p:spPr bwMode="auto">
            <a:xfrm>
              <a:off x="2378075" y="4430712"/>
              <a:ext cx="581025" cy="239712"/>
            </a:xfrm>
            <a:custGeom>
              <a:avLst/>
              <a:gdLst>
                <a:gd name="T0" fmla="*/ 34 w 59"/>
                <a:gd name="T1" fmla="*/ 20 h 23"/>
                <a:gd name="T2" fmla="*/ 36 w 59"/>
                <a:gd name="T3" fmla="*/ 21 h 23"/>
                <a:gd name="T4" fmla="*/ 47 w 59"/>
                <a:gd name="T5" fmla="*/ 20 h 23"/>
                <a:gd name="T6" fmla="*/ 52 w 59"/>
                <a:gd name="T7" fmla="*/ 19 h 23"/>
                <a:gd name="T8" fmla="*/ 57 w 59"/>
                <a:gd name="T9" fmla="*/ 18 h 23"/>
                <a:gd name="T10" fmla="*/ 59 w 59"/>
                <a:gd name="T11" fmla="*/ 19 h 23"/>
                <a:gd name="T12" fmla="*/ 58 w 59"/>
                <a:gd name="T13" fmla="*/ 16 h 23"/>
                <a:gd name="T14" fmla="*/ 58 w 59"/>
                <a:gd name="T15" fmla="*/ 9 h 23"/>
                <a:gd name="T16" fmla="*/ 59 w 59"/>
                <a:gd name="T17" fmla="*/ 8 h 23"/>
                <a:gd name="T18" fmla="*/ 55 w 59"/>
                <a:gd name="T19" fmla="*/ 3 h 23"/>
                <a:gd name="T20" fmla="*/ 53 w 59"/>
                <a:gd name="T21" fmla="*/ 1 h 23"/>
                <a:gd name="T22" fmla="*/ 50 w 59"/>
                <a:gd name="T23" fmla="*/ 1 h 23"/>
                <a:gd name="T24" fmla="*/ 49 w 59"/>
                <a:gd name="T25" fmla="*/ 0 h 23"/>
                <a:gd name="T26" fmla="*/ 49 w 59"/>
                <a:gd name="T27" fmla="*/ 0 h 23"/>
                <a:gd name="T28" fmla="*/ 45 w 59"/>
                <a:gd name="T29" fmla="*/ 3 h 23"/>
                <a:gd name="T30" fmla="*/ 40 w 59"/>
                <a:gd name="T31" fmla="*/ 3 h 23"/>
                <a:gd name="T32" fmla="*/ 39 w 59"/>
                <a:gd name="T33" fmla="*/ 3 h 23"/>
                <a:gd name="T34" fmla="*/ 39 w 59"/>
                <a:gd name="T35" fmla="*/ 3 h 23"/>
                <a:gd name="T36" fmla="*/ 35 w 59"/>
                <a:gd name="T37" fmla="*/ 1 h 23"/>
                <a:gd name="T38" fmla="*/ 32 w 59"/>
                <a:gd name="T39" fmla="*/ 0 h 23"/>
                <a:gd name="T40" fmla="*/ 24 w 59"/>
                <a:gd name="T41" fmla="*/ 0 h 23"/>
                <a:gd name="T42" fmla="*/ 22 w 59"/>
                <a:gd name="T43" fmla="*/ 0 h 23"/>
                <a:gd name="T44" fmla="*/ 19 w 59"/>
                <a:gd name="T45" fmla="*/ 1 h 23"/>
                <a:gd name="T46" fmla="*/ 17 w 59"/>
                <a:gd name="T47" fmla="*/ 3 h 23"/>
                <a:gd name="T48" fmla="*/ 12 w 59"/>
                <a:gd name="T49" fmla="*/ 4 h 23"/>
                <a:gd name="T50" fmla="*/ 11 w 59"/>
                <a:gd name="T51" fmla="*/ 3 h 23"/>
                <a:gd name="T52" fmla="*/ 10 w 59"/>
                <a:gd name="T53" fmla="*/ 3 h 23"/>
                <a:gd name="T54" fmla="*/ 8 w 59"/>
                <a:gd name="T55" fmla="*/ 6 h 23"/>
                <a:gd name="T56" fmla="*/ 4 w 59"/>
                <a:gd name="T57" fmla="*/ 6 h 23"/>
                <a:gd name="T58" fmla="*/ 0 w 59"/>
                <a:gd name="T59" fmla="*/ 9 h 23"/>
                <a:gd name="T60" fmla="*/ 2 w 59"/>
                <a:gd name="T61" fmla="*/ 12 h 23"/>
                <a:gd name="T62" fmla="*/ 4 w 59"/>
                <a:gd name="T63" fmla="*/ 17 h 23"/>
                <a:gd name="T64" fmla="*/ 6 w 59"/>
                <a:gd name="T65" fmla="*/ 20 h 23"/>
                <a:gd name="T66" fmla="*/ 15 w 59"/>
                <a:gd name="T67" fmla="*/ 21 h 23"/>
                <a:gd name="T68" fmla="*/ 16 w 59"/>
                <a:gd name="T69" fmla="*/ 21 h 23"/>
                <a:gd name="T70" fmla="*/ 23 w 59"/>
                <a:gd name="T71" fmla="*/ 23 h 23"/>
                <a:gd name="T72" fmla="*/ 27 w 59"/>
                <a:gd name="T73" fmla="*/ 21 h 23"/>
                <a:gd name="T74" fmla="*/ 31 w 59"/>
                <a:gd name="T75" fmla="*/ 23 h 23"/>
                <a:gd name="T76" fmla="*/ 31 w 59"/>
                <a:gd name="T77" fmla="*/ 23 h 23"/>
                <a:gd name="T78" fmla="*/ 31 w 59"/>
                <a:gd name="T79" fmla="*/ 23 h 23"/>
                <a:gd name="T80" fmla="*/ 34 w 59"/>
                <a:gd name="T8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16" name="Freeform 12"/>
            <p:cNvSpPr>
              <a:spLocks noChangeArrowheads="1"/>
            </p:cNvSpPr>
            <p:nvPr/>
          </p:nvSpPr>
          <p:spPr bwMode="auto">
            <a:xfrm>
              <a:off x="2652713" y="4629149"/>
              <a:ext cx="227012" cy="195263"/>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17" name="Freeform 13"/>
            <p:cNvSpPr>
              <a:spLocks noChangeArrowheads="1"/>
            </p:cNvSpPr>
            <p:nvPr/>
          </p:nvSpPr>
          <p:spPr bwMode="auto">
            <a:xfrm>
              <a:off x="2622550" y="4783137"/>
              <a:ext cx="158750" cy="1555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18" name="Freeform 14"/>
            <p:cNvSpPr>
              <a:spLocks noChangeArrowheads="1"/>
            </p:cNvSpPr>
            <p:nvPr/>
          </p:nvSpPr>
          <p:spPr bwMode="auto">
            <a:xfrm>
              <a:off x="2622550" y="4783137"/>
              <a:ext cx="158750" cy="1555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19" name="Freeform 15"/>
            <p:cNvSpPr>
              <a:spLocks noChangeArrowheads="1"/>
            </p:cNvSpPr>
            <p:nvPr/>
          </p:nvSpPr>
          <p:spPr bwMode="auto">
            <a:xfrm>
              <a:off x="3173413" y="5075237"/>
              <a:ext cx="149225" cy="103187"/>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20" name="Freeform 16"/>
            <p:cNvSpPr>
              <a:spLocks noChangeArrowheads="1"/>
            </p:cNvSpPr>
            <p:nvPr/>
          </p:nvSpPr>
          <p:spPr bwMode="auto">
            <a:xfrm>
              <a:off x="3195638" y="5114924"/>
              <a:ext cx="234950" cy="290513"/>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21" name="Freeform 17"/>
            <p:cNvSpPr>
              <a:spLocks noChangeArrowheads="1"/>
            </p:cNvSpPr>
            <p:nvPr/>
          </p:nvSpPr>
          <p:spPr bwMode="auto">
            <a:xfrm>
              <a:off x="2900363" y="5300662"/>
              <a:ext cx="333375" cy="220662"/>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22" name="Freeform 18"/>
            <p:cNvSpPr>
              <a:spLocks noChangeArrowheads="1"/>
            </p:cNvSpPr>
            <p:nvPr/>
          </p:nvSpPr>
          <p:spPr bwMode="auto">
            <a:xfrm>
              <a:off x="2668951" y="4824049"/>
              <a:ext cx="615950" cy="561975"/>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23" name="Freeform 19"/>
            <p:cNvSpPr>
              <a:spLocks noChangeArrowheads="1"/>
            </p:cNvSpPr>
            <p:nvPr/>
          </p:nvSpPr>
          <p:spPr bwMode="auto">
            <a:xfrm>
              <a:off x="3195638" y="5178424"/>
              <a:ext cx="96837" cy="122238"/>
            </a:xfrm>
            <a:custGeom>
              <a:avLst/>
              <a:gdLst>
                <a:gd name="T0" fmla="*/ 0 w 10"/>
                <a:gd name="T1" fmla="*/ 12 h 12"/>
                <a:gd name="T2" fmla="*/ 4 w 10"/>
                <a:gd name="T3" fmla="*/ 11 h 12"/>
                <a:gd name="T4" fmla="*/ 9 w 10"/>
                <a:gd name="T5" fmla="*/ 7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24" name="Freeform 20"/>
            <p:cNvSpPr>
              <a:spLocks noChangeArrowheads="1"/>
            </p:cNvSpPr>
            <p:nvPr/>
          </p:nvSpPr>
          <p:spPr bwMode="auto">
            <a:xfrm>
              <a:off x="2771775" y="4616449"/>
              <a:ext cx="312738" cy="334963"/>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25" name="Freeform 21"/>
            <p:cNvSpPr>
              <a:spLocks noChangeArrowheads="1"/>
            </p:cNvSpPr>
            <p:nvPr/>
          </p:nvSpPr>
          <p:spPr bwMode="auto">
            <a:xfrm>
              <a:off x="2951163" y="4525962"/>
              <a:ext cx="588962" cy="568325"/>
            </a:xfrm>
            <a:custGeom>
              <a:avLst/>
              <a:gdLst>
                <a:gd name="T0" fmla="*/ 53 w 60"/>
                <a:gd name="T1" fmla="*/ 38 h 55"/>
                <a:gd name="T2" fmla="*/ 53 w 60"/>
                <a:gd name="T3" fmla="*/ 38 h 55"/>
                <a:gd name="T4" fmla="*/ 55 w 60"/>
                <a:gd name="T5" fmla="*/ 32 h 55"/>
                <a:gd name="T6" fmla="*/ 51 w 60"/>
                <a:gd name="T7" fmla="*/ 30 h 55"/>
                <a:gd name="T8" fmla="*/ 51 w 60"/>
                <a:gd name="T9" fmla="*/ 25 h 55"/>
                <a:gd name="T10" fmla="*/ 52 w 60"/>
                <a:gd name="T11" fmla="*/ 21 h 55"/>
                <a:gd name="T12" fmla="*/ 53 w 60"/>
                <a:gd name="T13" fmla="*/ 12 h 55"/>
                <a:gd name="T14" fmla="*/ 49 w 60"/>
                <a:gd name="T15" fmla="*/ 11 h 55"/>
                <a:gd name="T16" fmla="*/ 45 w 60"/>
                <a:gd name="T17" fmla="*/ 8 h 55"/>
                <a:gd name="T18" fmla="*/ 40 w 60"/>
                <a:gd name="T19" fmla="*/ 5 h 55"/>
                <a:gd name="T20" fmla="*/ 36 w 60"/>
                <a:gd name="T21" fmla="*/ 6 h 55"/>
                <a:gd name="T22" fmla="*/ 31 w 60"/>
                <a:gd name="T23" fmla="*/ 8 h 55"/>
                <a:gd name="T24" fmla="*/ 30 w 60"/>
                <a:gd name="T25" fmla="*/ 10 h 55"/>
                <a:gd name="T26" fmla="*/ 26 w 60"/>
                <a:gd name="T27" fmla="*/ 11 h 55"/>
                <a:gd name="T28" fmla="*/ 22 w 60"/>
                <a:gd name="T29" fmla="*/ 11 h 55"/>
                <a:gd name="T30" fmla="*/ 19 w 60"/>
                <a:gd name="T31" fmla="*/ 9 h 55"/>
                <a:gd name="T32" fmla="*/ 15 w 60"/>
                <a:gd name="T33" fmla="*/ 9 h 55"/>
                <a:gd name="T34" fmla="*/ 15 w 60"/>
                <a:gd name="T35" fmla="*/ 6 h 55"/>
                <a:gd name="T36" fmla="*/ 12 w 60"/>
                <a:gd name="T37" fmla="*/ 4 h 55"/>
                <a:gd name="T38" fmla="*/ 12 w 60"/>
                <a:gd name="T39" fmla="*/ 2 h 55"/>
                <a:gd name="T40" fmla="*/ 10 w 60"/>
                <a:gd name="T41" fmla="*/ 0 h 55"/>
                <a:gd name="T42" fmla="*/ 6 w 60"/>
                <a:gd name="T43" fmla="*/ 3 h 55"/>
                <a:gd name="T44" fmla="*/ 3 w 60"/>
                <a:gd name="T45" fmla="*/ 2 h 55"/>
                <a:gd name="T46" fmla="*/ 0 w 60"/>
                <a:gd name="T47" fmla="*/ 0 h 55"/>
                <a:gd name="T48" fmla="*/ 0 w 60"/>
                <a:gd name="T49" fmla="*/ 0 h 55"/>
                <a:gd name="T50" fmla="*/ 0 w 60"/>
                <a:gd name="T51" fmla="*/ 7 h 55"/>
                <a:gd name="T52" fmla="*/ 1 w 60"/>
                <a:gd name="T53" fmla="*/ 10 h 55"/>
                <a:gd name="T54" fmla="*/ 1 w 60"/>
                <a:gd name="T55" fmla="*/ 10 h 55"/>
                <a:gd name="T56" fmla="*/ 5 w 60"/>
                <a:gd name="T57" fmla="*/ 16 h 55"/>
                <a:gd name="T58" fmla="*/ 4 w 60"/>
                <a:gd name="T59" fmla="*/ 20 h 55"/>
                <a:gd name="T60" fmla="*/ 4 w 60"/>
                <a:gd name="T61" fmla="*/ 24 h 55"/>
                <a:gd name="T62" fmla="*/ 10 w 60"/>
                <a:gd name="T63" fmla="*/ 29 h 55"/>
                <a:gd name="T64" fmla="*/ 12 w 60"/>
                <a:gd name="T65" fmla="*/ 34 h 55"/>
                <a:gd name="T66" fmla="*/ 14 w 60"/>
                <a:gd name="T67" fmla="*/ 38 h 55"/>
                <a:gd name="T68" fmla="*/ 15 w 60"/>
                <a:gd name="T69" fmla="*/ 36 h 55"/>
                <a:gd name="T70" fmla="*/ 19 w 60"/>
                <a:gd name="T71" fmla="*/ 39 h 55"/>
                <a:gd name="T72" fmla="*/ 23 w 60"/>
                <a:gd name="T73" fmla="*/ 44 h 55"/>
                <a:gd name="T74" fmla="*/ 28 w 60"/>
                <a:gd name="T75" fmla="*/ 48 h 55"/>
                <a:gd name="T76" fmla="*/ 34 w 60"/>
                <a:gd name="T77" fmla="*/ 49 h 55"/>
                <a:gd name="T78" fmla="*/ 39 w 60"/>
                <a:gd name="T79" fmla="*/ 48 h 55"/>
                <a:gd name="T80" fmla="*/ 42 w 60"/>
                <a:gd name="T81" fmla="*/ 52 h 55"/>
                <a:gd name="T82" fmla="*/ 53 w 60"/>
                <a:gd name="T83" fmla="*/ 55 h 55"/>
                <a:gd name="T84" fmla="*/ 55 w 60"/>
                <a:gd name="T85" fmla="*/ 55 h 55"/>
                <a:gd name="T86" fmla="*/ 55 w 60"/>
                <a:gd name="T87" fmla="*/ 51 h 55"/>
                <a:gd name="T88" fmla="*/ 60 w 60"/>
                <a:gd name="T89" fmla="*/ 49 h 55"/>
                <a:gd name="T90" fmla="*/ 59 w 60"/>
                <a:gd name="T91" fmla="*/ 46 h 55"/>
                <a:gd name="T92" fmla="*/ 58 w 60"/>
                <a:gd name="T93" fmla="*/ 44 h 55"/>
                <a:gd name="T94" fmla="*/ 54 w 60"/>
                <a:gd name="T95" fmla="*/ 40 h 55"/>
                <a:gd name="T96" fmla="*/ 53 w 60"/>
                <a:gd name="T9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26" name="Freeform 22"/>
            <p:cNvSpPr>
              <a:spLocks noChangeArrowheads="1"/>
            </p:cNvSpPr>
            <p:nvPr/>
          </p:nvSpPr>
          <p:spPr bwMode="auto">
            <a:xfrm>
              <a:off x="3470275" y="4640262"/>
              <a:ext cx="511175" cy="506412"/>
            </a:xfrm>
            <a:custGeom>
              <a:avLst/>
              <a:gdLst>
                <a:gd name="T0" fmla="*/ 28 w 52"/>
                <a:gd name="T1" fmla="*/ 47 h 49"/>
                <a:gd name="T2" fmla="*/ 32 w 52"/>
                <a:gd name="T3" fmla="*/ 45 h 49"/>
                <a:gd name="T4" fmla="*/ 29 w 52"/>
                <a:gd name="T5" fmla="*/ 41 h 49"/>
                <a:gd name="T6" fmla="*/ 27 w 52"/>
                <a:gd name="T7" fmla="*/ 37 h 49"/>
                <a:gd name="T8" fmla="*/ 30 w 52"/>
                <a:gd name="T9" fmla="*/ 34 h 49"/>
                <a:gd name="T10" fmla="*/ 34 w 52"/>
                <a:gd name="T11" fmla="*/ 34 h 49"/>
                <a:gd name="T12" fmla="*/ 40 w 52"/>
                <a:gd name="T13" fmla="*/ 25 h 49"/>
                <a:gd name="T14" fmla="*/ 42 w 52"/>
                <a:gd name="T15" fmla="*/ 21 h 49"/>
                <a:gd name="T16" fmla="*/ 44 w 52"/>
                <a:gd name="T17" fmla="*/ 16 h 49"/>
                <a:gd name="T18" fmla="*/ 41 w 52"/>
                <a:gd name="T19" fmla="*/ 14 h 49"/>
                <a:gd name="T20" fmla="*/ 41 w 52"/>
                <a:gd name="T21" fmla="*/ 9 h 49"/>
                <a:gd name="T22" fmla="*/ 52 w 52"/>
                <a:gd name="T23" fmla="*/ 7 h 49"/>
                <a:gd name="T24" fmla="*/ 51 w 52"/>
                <a:gd name="T25" fmla="*/ 6 h 49"/>
                <a:gd name="T26" fmla="*/ 47 w 52"/>
                <a:gd name="T27" fmla="*/ 1 h 49"/>
                <a:gd name="T28" fmla="*/ 44 w 52"/>
                <a:gd name="T29" fmla="*/ 0 h 49"/>
                <a:gd name="T30" fmla="*/ 37 w 52"/>
                <a:gd name="T31" fmla="*/ 1 h 49"/>
                <a:gd name="T32" fmla="*/ 32 w 52"/>
                <a:gd name="T33" fmla="*/ 3 h 49"/>
                <a:gd name="T34" fmla="*/ 32 w 52"/>
                <a:gd name="T35" fmla="*/ 6 h 49"/>
                <a:gd name="T36" fmla="*/ 30 w 52"/>
                <a:gd name="T37" fmla="*/ 11 h 49"/>
                <a:gd name="T38" fmla="*/ 28 w 52"/>
                <a:gd name="T39" fmla="*/ 12 h 49"/>
                <a:gd name="T40" fmla="*/ 28 w 52"/>
                <a:gd name="T41" fmla="*/ 14 h 49"/>
                <a:gd name="T42" fmla="*/ 27 w 52"/>
                <a:gd name="T43" fmla="*/ 15 h 49"/>
                <a:gd name="T44" fmla="*/ 26 w 52"/>
                <a:gd name="T45" fmla="*/ 19 h 49"/>
                <a:gd name="T46" fmla="*/ 20 w 52"/>
                <a:gd name="T47" fmla="*/ 21 h 49"/>
                <a:gd name="T48" fmla="*/ 17 w 52"/>
                <a:gd name="T49" fmla="*/ 23 h 49"/>
                <a:gd name="T50" fmla="*/ 14 w 52"/>
                <a:gd name="T51" fmla="*/ 28 h 49"/>
                <a:gd name="T52" fmla="*/ 8 w 52"/>
                <a:gd name="T53" fmla="*/ 28 h 49"/>
                <a:gd name="T54" fmla="*/ 4 w 52"/>
                <a:gd name="T55" fmla="*/ 27 h 49"/>
                <a:gd name="T56" fmla="*/ 0 w 52"/>
                <a:gd name="T57" fmla="*/ 27 h 49"/>
                <a:gd name="T58" fmla="*/ 1 w 52"/>
                <a:gd name="T59" fmla="*/ 29 h 49"/>
                <a:gd name="T60" fmla="*/ 5 w 52"/>
                <a:gd name="T61" fmla="*/ 33 h 49"/>
                <a:gd name="T62" fmla="*/ 6 w 52"/>
                <a:gd name="T63" fmla="*/ 35 h 49"/>
                <a:gd name="T64" fmla="*/ 7 w 52"/>
                <a:gd name="T65" fmla="*/ 38 h 49"/>
                <a:gd name="T66" fmla="*/ 2 w 52"/>
                <a:gd name="T67" fmla="*/ 40 h 49"/>
                <a:gd name="T68" fmla="*/ 2 w 52"/>
                <a:gd name="T69" fmla="*/ 44 h 49"/>
                <a:gd name="T70" fmla="*/ 7 w 52"/>
                <a:gd name="T71" fmla="*/ 43 h 49"/>
                <a:gd name="T72" fmla="*/ 18 w 52"/>
                <a:gd name="T73" fmla="*/ 43 h 49"/>
                <a:gd name="T74" fmla="*/ 22 w 52"/>
                <a:gd name="T75" fmla="*/ 49 h 49"/>
                <a:gd name="T76" fmla="*/ 24 w 52"/>
                <a:gd name="T77" fmla="*/ 48 h 49"/>
                <a:gd name="T78" fmla="*/ 28 w 52"/>
                <a:gd name="T79"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27" name="Freeform 24"/>
            <p:cNvSpPr>
              <a:spLocks noChangeArrowheads="1"/>
            </p:cNvSpPr>
            <p:nvPr/>
          </p:nvSpPr>
          <p:spPr bwMode="auto">
            <a:xfrm>
              <a:off x="3451225" y="4578349"/>
              <a:ext cx="452438" cy="350838"/>
            </a:xfrm>
            <a:custGeom>
              <a:avLst/>
              <a:gdLst>
                <a:gd name="T0" fmla="*/ 42 w 46"/>
                <a:gd name="T1" fmla="*/ 3 h 34"/>
                <a:gd name="T2" fmla="*/ 38 w 46"/>
                <a:gd name="T3" fmla="*/ 4 h 34"/>
                <a:gd name="T4" fmla="*/ 35 w 46"/>
                <a:gd name="T5" fmla="*/ 4 h 34"/>
                <a:gd name="T6" fmla="*/ 34 w 46"/>
                <a:gd name="T7" fmla="*/ 1 h 34"/>
                <a:gd name="T8" fmla="*/ 33 w 46"/>
                <a:gd name="T9" fmla="*/ 0 h 34"/>
                <a:gd name="T10" fmla="*/ 30 w 46"/>
                <a:gd name="T11" fmla="*/ 3 h 34"/>
                <a:gd name="T12" fmla="*/ 28 w 46"/>
                <a:gd name="T13" fmla="*/ 5 h 34"/>
                <a:gd name="T14" fmla="*/ 24 w 46"/>
                <a:gd name="T15" fmla="*/ 6 h 34"/>
                <a:gd name="T16" fmla="*/ 22 w 46"/>
                <a:gd name="T17" fmla="*/ 4 h 34"/>
                <a:gd name="T18" fmla="*/ 19 w 46"/>
                <a:gd name="T19" fmla="*/ 4 h 34"/>
                <a:gd name="T20" fmla="*/ 15 w 46"/>
                <a:gd name="T21" fmla="*/ 3 h 34"/>
                <a:gd name="T22" fmla="*/ 14 w 46"/>
                <a:gd name="T23" fmla="*/ 8 h 34"/>
                <a:gd name="T24" fmla="*/ 9 w 46"/>
                <a:gd name="T25" fmla="*/ 10 h 34"/>
                <a:gd name="T26" fmla="*/ 7 w 46"/>
                <a:gd name="T27" fmla="*/ 12 h 34"/>
                <a:gd name="T28" fmla="*/ 4 w 46"/>
                <a:gd name="T29" fmla="*/ 11 h 34"/>
                <a:gd name="T30" fmla="*/ 2 w 46"/>
                <a:gd name="T31" fmla="*/ 10 h 34"/>
                <a:gd name="T32" fmla="*/ 1 w 46"/>
                <a:gd name="T33" fmla="*/ 16 h 34"/>
                <a:gd name="T34" fmla="*/ 0 w 46"/>
                <a:gd name="T35" fmla="*/ 20 h 34"/>
                <a:gd name="T36" fmla="*/ 0 w 46"/>
                <a:gd name="T37" fmla="*/ 25 h 34"/>
                <a:gd name="T38" fmla="*/ 4 w 46"/>
                <a:gd name="T39" fmla="*/ 27 h 34"/>
                <a:gd name="T40" fmla="*/ 2 w 46"/>
                <a:gd name="T41" fmla="*/ 33 h 34"/>
                <a:gd name="T42" fmla="*/ 2 w 46"/>
                <a:gd name="T43" fmla="*/ 33 h 34"/>
                <a:gd name="T44" fmla="*/ 6 w 46"/>
                <a:gd name="T45" fmla="*/ 33 h 34"/>
                <a:gd name="T46" fmla="*/ 10 w 46"/>
                <a:gd name="T47" fmla="*/ 34 h 34"/>
                <a:gd name="T48" fmla="*/ 16 w 46"/>
                <a:gd name="T49" fmla="*/ 34 h 34"/>
                <a:gd name="T50" fmla="*/ 19 w 46"/>
                <a:gd name="T51" fmla="*/ 29 h 34"/>
                <a:gd name="T52" fmla="*/ 22 w 46"/>
                <a:gd name="T53" fmla="*/ 27 h 34"/>
                <a:gd name="T54" fmla="*/ 28 w 46"/>
                <a:gd name="T55" fmla="*/ 25 h 34"/>
                <a:gd name="T56" fmla="*/ 29 w 46"/>
                <a:gd name="T57" fmla="*/ 21 h 34"/>
                <a:gd name="T58" fmla="*/ 30 w 46"/>
                <a:gd name="T59" fmla="*/ 20 h 34"/>
                <a:gd name="T60" fmla="*/ 30 w 46"/>
                <a:gd name="T61" fmla="*/ 18 h 34"/>
                <a:gd name="T62" fmla="*/ 32 w 46"/>
                <a:gd name="T63" fmla="*/ 17 h 34"/>
                <a:gd name="T64" fmla="*/ 34 w 46"/>
                <a:gd name="T65" fmla="*/ 12 h 34"/>
                <a:gd name="T66" fmla="*/ 34 w 46"/>
                <a:gd name="T67" fmla="*/ 9 h 34"/>
                <a:gd name="T68" fmla="*/ 39 w 46"/>
                <a:gd name="T69" fmla="*/ 7 h 34"/>
                <a:gd name="T70" fmla="*/ 46 w 46"/>
                <a:gd name="T71" fmla="*/ 6 h 34"/>
                <a:gd name="T72" fmla="*/ 44 w 46"/>
                <a:gd name="T73" fmla="*/ 3 h 34"/>
                <a:gd name="T74" fmla="*/ 42 w 46"/>
                <a:gd name="T7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28" name="Freeform 25"/>
            <p:cNvSpPr>
              <a:spLocks noChangeArrowheads="1"/>
            </p:cNvSpPr>
            <p:nvPr/>
          </p:nvSpPr>
          <p:spPr bwMode="auto">
            <a:xfrm>
              <a:off x="3124200" y="4616449"/>
              <a:ext cx="31750" cy="23813"/>
            </a:xfrm>
            <a:custGeom>
              <a:avLst/>
              <a:gdLst>
                <a:gd name="T0" fmla="*/ 0 w 18"/>
                <a:gd name="T1" fmla="*/ 0 h 12"/>
                <a:gd name="T2" fmla="*/ 18 w 18"/>
                <a:gd name="T3" fmla="*/ 12 h 12"/>
                <a:gd name="T4" fmla="*/ 18 w 18"/>
                <a:gd name="T5" fmla="*/ 12 h 12"/>
                <a:gd name="T6" fmla="*/ 6 w 18"/>
                <a:gd name="T7" fmla="*/ 0 h 12"/>
                <a:gd name="T8" fmla="*/ 0 w 18"/>
                <a:gd name="T9" fmla="*/ 0 h 12"/>
              </a:gdLst>
              <a:ahLst/>
              <a:cxnLst>
                <a:cxn ang="0">
                  <a:pos x="T0" y="T1"/>
                </a:cxn>
                <a:cxn ang="0">
                  <a:pos x="T2" y="T3"/>
                </a:cxn>
                <a:cxn ang="0">
                  <a:pos x="T4" y="T5"/>
                </a:cxn>
                <a:cxn ang="0">
                  <a:pos x="T6" y="T7"/>
                </a:cxn>
                <a:cxn ang="0">
                  <a:pos x="T8" y="T9"/>
                </a:cxn>
              </a:cxnLst>
              <a:rect l="0" t="0" r="r" b="b"/>
              <a:pathLst>
                <a:path w="18" h="12">
                  <a:moveTo>
                    <a:pt x="0" y="0"/>
                  </a:moveTo>
                  <a:lnTo>
                    <a:pt x="18" y="12"/>
                  </a:lnTo>
                  <a:lnTo>
                    <a:pt x="18" y="12"/>
                  </a:lnTo>
                  <a:lnTo>
                    <a:pt x="6" y="0"/>
                  </a:lnTo>
                  <a:lnTo>
                    <a:pt x="0" y="0"/>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29" name="Freeform 26"/>
            <p:cNvSpPr>
              <a:spLocks noChangeArrowheads="1"/>
            </p:cNvSpPr>
            <p:nvPr/>
          </p:nvSpPr>
          <p:spPr bwMode="auto">
            <a:xfrm>
              <a:off x="3078163" y="4565649"/>
              <a:ext cx="17462" cy="31750"/>
            </a:xfrm>
            <a:custGeom>
              <a:avLst/>
              <a:gdLst>
                <a:gd name="T0" fmla="*/ 0 w 12"/>
                <a:gd name="T1" fmla="*/ 0 h 18"/>
                <a:gd name="T2" fmla="*/ 12 w 12"/>
                <a:gd name="T3" fmla="*/ 18 h 18"/>
                <a:gd name="T4" fmla="*/ 12 w 12"/>
                <a:gd name="T5" fmla="*/ 12 h 18"/>
                <a:gd name="T6" fmla="*/ 0 w 12"/>
                <a:gd name="T7" fmla="*/ 0 h 18"/>
              </a:gdLst>
              <a:ahLst/>
              <a:cxnLst>
                <a:cxn ang="0">
                  <a:pos x="T0" y="T1"/>
                </a:cxn>
                <a:cxn ang="0">
                  <a:pos x="T2" y="T3"/>
                </a:cxn>
                <a:cxn ang="0">
                  <a:pos x="T4" y="T5"/>
                </a:cxn>
                <a:cxn ang="0">
                  <a:pos x="T6" y="T7"/>
                </a:cxn>
              </a:cxnLst>
              <a:rect l="0" t="0" r="r" b="b"/>
              <a:pathLst>
                <a:path w="12" h="18">
                  <a:moveTo>
                    <a:pt x="0" y="0"/>
                  </a:moveTo>
                  <a:lnTo>
                    <a:pt x="12" y="18"/>
                  </a:lnTo>
                  <a:lnTo>
                    <a:pt x="12" y="12"/>
                  </a:lnTo>
                  <a:lnTo>
                    <a:pt x="0" y="0"/>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31" name="Freeform 29"/>
            <p:cNvSpPr>
              <a:spLocks noChangeArrowheads="1"/>
            </p:cNvSpPr>
            <p:nvPr/>
          </p:nvSpPr>
          <p:spPr bwMode="auto">
            <a:xfrm>
              <a:off x="3155950" y="4629149"/>
              <a:ext cx="88900" cy="11113"/>
            </a:xfrm>
            <a:custGeom>
              <a:avLst/>
              <a:gdLst>
                <a:gd name="T0" fmla="*/ 6 w 54"/>
                <a:gd name="T1" fmla="*/ 6 h 6"/>
                <a:gd name="T2" fmla="*/ 30 w 54"/>
                <a:gd name="T3" fmla="*/ 6 h 6"/>
                <a:gd name="T4" fmla="*/ 54 w 54"/>
                <a:gd name="T5" fmla="*/ 0 h 6"/>
                <a:gd name="T6" fmla="*/ 0 w 54"/>
                <a:gd name="T7" fmla="*/ 6 h 6"/>
                <a:gd name="T8" fmla="*/ 6 w 54"/>
                <a:gd name="T9" fmla="*/ 6 h 6"/>
              </a:gdLst>
              <a:ahLst/>
              <a:cxnLst>
                <a:cxn ang="0">
                  <a:pos x="T0" y="T1"/>
                </a:cxn>
                <a:cxn ang="0">
                  <a:pos x="T2" y="T3"/>
                </a:cxn>
                <a:cxn ang="0">
                  <a:pos x="T4" y="T5"/>
                </a:cxn>
                <a:cxn ang="0">
                  <a:pos x="T6" y="T7"/>
                </a:cxn>
                <a:cxn ang="0">
                  <a:pos x="T8" y="T9"/>
                </a:cxn>
              </a:cxnLst>
              <a:rect l="0" t="0" r="r" b="b"/>
              <a:pathLst>
                <a:path w="54" h="6">
                  <a:moveTo>
                    <a:pt x="6" y="6"/>
                  </a:moveTo>
                  <a:lnTo>
                    <a:pt x="30" y="6"/>
                  </a:lnTo>
                  <a:lnTo>
                    <a:pt x="54" y="0"/>
                  </a:lnTo>
                  <a:lnTo>
                    <a:pt x="0" y="6"/>
                  </a:lnTo>
                  <a:lnTo>
                    <a:pt x="6" y="6"/>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32" name="Freeform 30"/>
            <p:cNvSpPr>
              <a:spLocks noChangeArrowheads="1"/>
            </p:cNvSpPr>
            <p:nvPr/>
          </p:nvSpPr>
          <p:spPr bwMode="auto">
            <a:xfrm>
              <a:off x="3017838" y="3754438"/>
              <a:ext cx="1266825" cy="944562"/>
            </a:xfrm>
            <a:custGeom>
              <a:avLst/>
              <a:gdLst>
                <a:gd name="T0" fmla="*/ 87 w 129"/>
                <a:gd name="T1" fmla="*/ 77 h 91"/>
                <a:gd name="T2" fmla="*/ 96 w 129"/>
                <a:gd name="T3" fmla="*/ 71 h 91"/>
                <a:gd name="T4" fmla="*/ 105 w 129"/>
                <a:gd name="T5" fmla="*/ 63 h 91"/>
                <a:gd name="T6" fmla="*/ 114 w 129"/>
                <a:gd name="T7" fmla="*/ 50 h 91"/>
                <a:gd name="T8" fmla="*/ 124 w 129"/>
                <a:gd name="T9" fmla="*/ 41 h 91"/>
                <a:gd name="T10" fmla="*/ 129 w 129"/>
                <a:gd name="T11" fmla="*/ 34 h 91"/>
                <a:gd name="T12" fmla="*/ 122 w 129"/>
                <a:gd name="T13" fmla="*/ 27 h 91"/>
                <a:gd name="T14" fmla="*/ 104 w 129"/>
                <a:gd name="T15" fmla="*/ 23 h 91"/>
                <a:gd name="T16" fmla="*/ 96 w 129"/>
                <a:gd name="T17" fmla="*/ 6 h 91"/>
                <a:gd name="T18" fmla="*/ 82 w 129"/>
                <a:gd name="T19" fmla="*/ 9 h 91"/>
                <a:gd name="T20" fmla="*/ 62 w 129"/>
                <a:gd name="T21" fmla="*/ 3 h 91"/>
                <a:gd name="T22" fmla="*/ 45 w 129"/>
                <a:gd name="T23" fmla="*/ 16 h 91"/>
                <a:gd name="T24" fmla="*/ 40 w 129"/>
                <a:gd name="T25" fmla="*/ 24 h 91"/>
                <a:gd name="T26" fmla="*/ 27 w 129"/>
                <a:gd name="T27" fmla="*/ 24 h 91"/>
                <a:gd name="T28" fmla="*/ 13 w 129"/>
                <a:gd name="T29" fmla="*/ 21 h 91"/>
                <a:gd name="T30" fmla="*/ 0 w 129"/>
                <a:gd name="T31" fmla="*/ 33 h 91"/>
                <a:gd name="T32" fmla="*/ 6 w 129"/>
                <a:gd name="T33" fmla="*/ 42 h 91"/>
                <a:gd name="T34" fmla="*/ 19 w 129"/>
                <a:gd name="T35" fmla="*/ 41 h 91"/>
                <a:gd name="T36" fmla="*/ 20 w 129"/>
                <a:gd name="T37" fmla="*/ 50 h 91"/>
                <a:gd name="T38" fmla="*/ 13 w 129"/>
                <a:gd name="T39" fmla="*/ 52 h 91"/>
                <a:gd name="T40" fmla="*/ 20 w 129"/>
                <a:gd name="T41" fmla="*/ 63 h 91"/>
                <a:gd name="T42" fmla="*/ 24 w 129"/>
                <a:gd name="T43" fmla="*/ 76 h 91"/>
                <a:gd name="T44" fmla="*/ 24 w 129"/>
                <a:gd name="T45" fmla="*/ 82 h 91"/>
                <a:gd name="T46" fmla="*/ 33 w 129"/>
                <a:gd name="T47" fmla="*/ 79 h 91"/>
                <a:gd name="T48" fmla="*/ 42 w 129"/>
                <a:gd name="T49" fmla="*/ 85 h 91"/>
                <a:gd name="T50" fmla="*/ 46 w 129"/>
                <a:gd name="T51" fmla="*/ 89 h 91"/>
                <a:gd name="T52" fmla="*/ 51 w 129"/>
                <a:gd name="T53" fmla="*/ 91 h 91"/>
                <a:gd name="T54" fmla="*/ 58 w 129"/>
                <a:gd name="T55" fmla="*/ 87 h 91"/>
                <a:gd name="T56" fmla="*/ 63 w 129"/>
                <a:gd name="T57" fmla="*/ 83 h 91"/>
                <a:gd name="T58" fmla="*/ 68 w 129"/>
                <a:gd name="T59" fmla="*/ 85 h 91"/>
                <a:gd name="T60" fmla="*/ 74 w 129"/>
                <a:gd name="T61" fmla="*/ 82 h 91"/>
                <a:gd name="T62" fmla="*/ 78 w 129"/>
                <a:gd name="T63" fmla="*/ 80 h 91"/>
                <a:gd name="T64" fmla="*/ 82 w 129"/>
                <a:gd name="T65" fmla="*/ 83 h 91"/>
                <a:gd name="T66" fmla="*/ 88 w 129"/>
                <a:gd name="T67" fmla="*/ 82 h 91"/>
                <a:gd name="T68" fmla="*/ 90 w 129"/>
                <a:gd name="T69"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33" name="Freeform 31"/>
            <p:cNvSpPr>
              <a:spLocks noChangeArrowheads="1"/>
            </p:cNvSpPr>
            <p:nvPr/>
          </p:nvSpPr>
          <p:spPr bwMode="auto">
            <a:xfrm>
              <a:off x="3095625" y="4597399"/>
              <a:ext cx="28575" cy="19050"/>
            </a:xfrm>
            <a:custGeom>
              <a:avLst/>
              <a:gdLst>
                <a:gd name="T0" fmla="*/ 0 w 18"/>
                <a:gd name="T1" fmla="*/ 0 h 12"/>
                <a:gd name="T2" fmla="*/ 0 w 18"/>
                <a:gd name="T3" fmla="*/ 12 h 12"/>
                <a:gd name="T4" fmla="*/ 18 w 18"/>
                <a:gd name="T5" fmla="*/ 12 h 12"/>
                <a:gd name="T6" fmla="*/ 12 w 18"/>
                <a:gd name="T7" fmla="*/ 12 h 12"/>
                <a:gd name="T8" fmla="*/ 0 w 18"/>
                <a:gd name="T9" fmla="*/ 0 h 12"/>
              </a:gdLst>
              <a:ahLst/>
              <a:cxnLst>
                <a:cxn ang="0">
                  <a:pos x="T0" y="T1"/>
                </a:cxn>
                <a:cxn ang="0">
                  <a:pos x="T2" y="T3"/>
                </a:cxn>
                <a:cxn ang="0">
                  <a:pos x="T4" y="T5"/>
                </a:cxn>
                <a:cxn ang="0">
                  <a:pos x="T6" y="T7"/>
                </a:cxn>
                <a:cxn ang="0">
                  <a:pos x="T8" y="T9"/>
                </a:cxn>
              </a:cxnLst>
              <a:rect l="0" t="0" r="r" b="b"/>
              <a:pathLst>
                <a:path w="18" h="12">
                  <a:moveTo>
                    <a:pt x="0" y="0"/>
                  </a:moveTo>
                  <a:lnTo>
                    <a:pt x="0" y="12"/>
                  </a:lnTo>
                  <a:lnTo>
                    <a:pt x="18" y="12"/>
                  </a:lnTo>
                  <a:lnTo>
                    <a:pt x="12" y="12"/>
                  </a:lnTo>
                  <a:lnTo>
                    <a:pt x="0" y="0"/>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35" name="Freeform 33"/>
            <p:cNvSpPr>
              <a:spLocks noChangeArrowheads="1"/>
            </p:cNvSpPr>
            <p:nvPr/>
          </p:nvSpPr>
          <p:spPr bwMode="auto">
            <a:xfrm>
              <a:off x="2268538" y="4327524"/>
              <a:ext cx="219075" cy="198438"/>
            </a:xfrm>
            <a:custGeom>
              <a:avLst/>
              <a:gdLst>
                <a:gd name="T0" fmla="*/ 48 w 132"/>
                <a:gd name="T1" fmla="*/ 6 h 115"/>
                <a:gd name="T2" fmla="*/ 12 w 132"/>
                <a:gd name="T3" fmla="*/ 6 h 115"/>
                <a:gd name="T4" fmla="*/ 0 w 132"/>
                <a:gd name="T5" fmla="*/ 0 h 115"/>
                <a:gd name="T6" fmla="*/ 0 w 132"/>
                <a:gd name="T7" fmla="*/ 12 h 115"/>
                <a:gd name="T8" fmla="*/ 6 w 132"/>
                <a:gd name="T9" fmla="*/ 30 h 115"/>
                <a:gd name="T10" fmla="*/ 0 w 132"/>
                <a:gd name="T11" fmla="*/ 48 h 115"/>
                <a:gd name="T12" fmla="*/ 6 w 132"/>
                <a:gd name="T13" fmla="*/ 61 h 115"/>
                <a:gd name="T14" fmla="*/ 12 w 132"/>
                <a:gd name="T15" fmla="*/ 73 h 115"/>
                <a:gd name="T16" fmla="*/ 12 w 132"/>
                <a:gd name="T17" fmla="*/ 73 h 115"/>
                <a:gd name="T18" fmla="*/ 48 w 132"/>
                <a:gd name="T19" fmla="*/ 73 h 115"/>
                <a:gd name="T20" fmla="*/ 66 w 132"/>
                <a:gd name="T21" fmla="*/ 73 h 115"/>
                <a:gd name="T22" fmla="*/ 72 w 132"/>
                <a:gd name="T23" fmla="*/ 67 h 115"/>
                <a:gd name="T24" fmla="*/ 72 w 132"/>
                <a:gd name="T25" fmla="*/ 73 h 115"/>
                <a:gd name="T26" fmla="*/ 66 w 132"/>
                <a:gd name="T27" fmla="*/ 85 h 115"/>
                <a:gd name="T28" fmla="*/ 60 w 132"/>
                <a:gd name="T29" fmla="*/ 91 h 115"/>
                <a:gd name="T30" fmla="*/ 66 w 132"/>
                <a:gd name="T31" fmla="*/ 115 h 115"/>
                <a:gd name="T32" fmla="*/ 90 w 132"/>
                <a:gd name="T33" fmla="*/ 97 h 115"/>
                <a:gd name="T34" fmla="*/ 114 w 132"/>
                <a:gd name="T35" fmla="*/ 97 h 115"/>
                <a:gd name="T36" fmla="*/ 126 w 132"/>
                <a:gd name="T37" fmla="*/ 79 h 115"/>
                <a:gd name="T38" fmla="*/ 132 w 132"/>
                <a:gd name="T39" fmla="*/ 79 h 115"/>
                <a:gd name="T40" fmla="*/ 96 w 132"/>
                <a:gd name="T41" fmla="*/ 67 h 115"/>
                <a:gd name="T42" fmla="*/ 90 w 132"/>
                <a:gd name="T43" fmla="*/ 36 h 115"/>
                <a:gd name="T44" fmla="*/ 114 w 132"/>
                <a:gd name="T45" fmla="*/ 12 h 115"/>
                <a:gd name="T46" fmla="*/ 114 w 132"/>
                <a:gd name="T47" fmla="*/ 12 h 115"/>
                <a:gd name="T48" fmla="*/ 78 w 132"/>
                <a:gd name="T49" fmla="*/ 0 h 115"/>
                <a:gd name="T50" fmla="*/ 48 w 132"/>
                <a:gd name="T51"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36" name="Freeform 34"/>
            <p:cNvSpPr>
              <a:spLocks noChangeArrowheads="1"/>
            </p:cNvSpPr>
            <p:nvPr/>
          </p:nvSpPr>
          <p:spPr bwMode="auto">
            <a:xfrm>
              <a:off x="4722813" y="5718174"/>
              <a:ext cx="144462" cy="176213"/>
            </a:xfrm>
            <a:custGeom>
              <a:avLst/>
              <a:gdLst>
                <a:gd name="T0" fmla="*/ 0 w 675"/>
                <a:gd name="T1" fmla="*/ 41 h 773"/>
                <a:gd name="T2" fmla="*/ 75 w 675"/>
                <a:gd name="T3" fmla="*/ 339 h 773"/>
                <a:gd name="T4" fmla="*/ 273 w 675"/>
                <a:gd name="T5" fmla="*/ 579 h 773"/>
                <a:gd name="T6" fmla="*/ 605 w 675"/>
                <a:gd name="T7" fmla="*/ 769 h 773"/>
                <a:gd name="T8" fmla="*/ 675 w 675"/>
                <a:gd name="T9" fmla="*/ 773 h 773"/>
                <a:gd name="T10" fmla="*/ 563 w 675"/>
                <a:gd name="T11" fmla="*/ 583 h 773"/>
                <a:gd name="T12" fmla="*/ 493 w 675"/>
                <a:gd name="T13" fmla="*/ 521 h 773"/>
                <a:gd name="T14" fmla="*/ 493 w 675"/>
                <a:gd name="T15" fmla="*/ 269 h 773"/>
                <a:gd name="T16" fmla="*/ 323 w 675"/>
                <a:gd name="T17" fmla="*/ 78 h 773"/>
                <a:gd name="T18" fmla="*/ 286 w 675"/>
                <a:gd name="T19" fmla="*/ 58 h 773"/>
                <a:gd name="T20" fmla="*/ 253 w 675"/>
                <a:gd name="T21" fmla="*/ 111 h 773"/>
                <a:gd name="T22" fmla="*/ 141 w 675"/>
                <a:gd name="T23" fmla="*/ 128 h 773"/>
                <a:gd name="T24" fmla="*/ 145 w 675"/>
                <a:gd name="T25" fmla="*/ 70 h 773"/>
                <a:gd name="T26" fmla="*/ 17 w 675"/>
                <a:gd name="T27" fmla="*/ 0 h 773"/>
                <a:gd name="T28" fmla="*/ 0 w 675"/>
                <a:gd name="T29" fmla="*/ 4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37" name="Freeform 35"/>
            <p:cNvSpPr>
              <a:spLocks noChangeArrowheads="1"/>
            </p:cNvSpPr>
            <p:nvPr/>
          </p:nvSpPr>
          <p:spPr bwMode="auto">
            <a:xfrm>
              <a:off x="5719762" y="5878512"/>
              <a:ext cx="269875" cy="246062"/>
            </a:xfrm>
            <a:custGeom>
              <a:avLst/>
              <a:gdLst>
                <a:gd name="T0" fmla="*/ 410 w 575"/>
                <a:gd name="T1" fmla="*/ 71 h 488"/>
                <a:gd name="T2" fmla="*/ 321 w 575"/>
                <a:gd name="T3" fmla="*/ 142 h 488"/>
                <a:gd name="T4" fmla="*/ 233 w 575"/>
                <a:gd name="T5" fmla="*/ 142 h 488"/>
                <a:gd name="T6" fmla="*/ 178 w 575"/>
                <a:gd name="T7" fmla="*/ 71 h 488"/>
                <a:gd name="T8" fmla="*/ 107 w 575"/>
                <a:gd name="T9" fmla="*/ 0 h 488"/>
                <a:gd name="T10" fmla="*/ 36 w 575"/>
                <a:gd name="T11" fmla="*/ 19 h 488"/>
                <a:gd name="T12" fmla="*/ 0 w 575"/>
                <a:gd name="T13" fmla="*/ 90 h 488"/>
                <a:gd name="T14" fmla="*/ 72 w 575"/>
                <a:gd name="T15" fmla="*/ 124 h 488"/>
                <a:gd name="T16" fmla="*/ 89 w 575"/>
                <a:gd name="T17" fmla="*/ 159 h 488"/>
                <a:gd name="T18" fmla="*/ 107 w 575"/>
                <a:gd name="T19" fmla="*/ 213 h 488"/>
                <a:gd name="T20" fmla="*/ 160 w 575"/>
                <a:gd name="T21" fmla="*/ 213 h 488"/>
                <a:gd name="T22" fmla="*/ 197 w 575"/>
                <a:gd name="T23" fmla="*/ 230 h 488"/>
                <a:gd name="T24" fmla="*/ 321 w 575"/>
                <a:gd name="T25" fmla="*/ 283 h 488"/>
                <a:gd name="T26" fmla="*/ 446 w 575"/>
                <a:gd name="T27" fmla="*/ 353 h 488"/>
                <a:gd name="T28" fmla="*/ 465 w 575"/>
                <a:gd name="T29" fmla="*/ 389 h 488"/>
                <a:gd name="T30" fmla="*/ 393 w 575"/>
                <a:gd name="T31" fmla="*/ 424 h 488"/>
                <a:gd name="T32" fmla="*/ 465 w 575"/>
                <a:gd name="T33" fmla="*/ 442 h 488"/>
                <a:gd name="T34" fmla="*/ 518 w 575"/>
                <a:gd name="T35" fmla="*/ 459 h 488"/>
                <a:gd name="T36" fmla="*/ 575 w 575"/>
                <a:gd name="T37" fmla="*/ 488 h 488"/>
                <a:gd name="T38" fmla="*/ 575 w 575"/>
                <a:gd name="T39" fmla="*/ 122 h 488"/>
                <a:gd name="T40" fmla="*/ 410 w 575"/>
                <a:gd name="T41" fmla="*/ 7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38" name="Freeform 36"/>
            <p:cNvSpPr>
              <a:spLocks noChangeArrowheads="1"/>
            </p:cNvSpPr>
            <p:nvPr/>
          </p:nvSpPr>
          <p:spPr bwMode="auto">
            <a:xfrm>
              <a:off x="5989637" y="5937249"/>
              <a:ext cx="219075" cy="225425"/>
            </a:xfrm>
            <a:custGeom>
              <a:avLst/>
              <a:gdLst>
                <a:gd name="T0" fmla="*/ 353 w 460"/>
                <a:gd name="T1" fmla="*/ 302 h 443"/>
                <a:gd name="T2" fmla="*/ 336 w 460"/>
                <a:gd name="T3" fmla="*/ 249 h 443"/>
                <a:gd name="T4" fmla="*/ 372 w 460"/>
                <a:gd name="T5" fmla="*/ 214 h 443"/>
                <a:gd name="T6" fmla="*/ 283 w 460"/>
                <a:gd name="T7" fmla="*/ 161 h 443"/>
                <a:gd name="T8" fmla="*/ 247 w 460"/>
                <a:gd name="T9" fmla="*/ 108 h 443"/>
                <a:gd name="T10" fmla="*/ 122 w 460"/>
                <a:gd name="T11" fmla="*/ 37 h 443"/>
                <a:gd name="T12" fmla="*/ 0 w 460"/>
                <a:gd name="T13" fmla="*/ 0 h 443"/>
                <a:gd name="T14" fmla="*/ 0 w 460"/>
                <a:gd name="T15" fmla="*/ 366 h 443"/>
                <a:gd name="T16" fmla="*/ 14 w 460"/>
                <a:gd name="T17" fmla="*/ 373 h 443"/>
                <a:gd name="T18" fmla="*/ 67 w 460"/>
                <a:gd name="T19" fmla="*/ 373 h 443"/>
                <a:gd name="T20" fmla="*/ 122 w 460"/>
                <a:gd name="T21" fmla="*/ 320 h 443"/>
                <a:gd name="T22" fmla="*/ 211 w 460"/>
                <a:gd name="T23" fmla="*/ 284 h 443"/>
                <a:gd name="T24" fmla="*/ 264 w 460"/>
                <a:gd name="T25" fmla="*/ 320 h 443"/>
                <a:gd name="T26" fmla="*/ 389 w 460"/>
                <a:gd name="T27" fmla="*/ 408 h 443"/>
                <a:gd name="T28" fmla="*/ 460 w 460"/>
                <a:gd name="T29" fmla="*/ 443 h 443"/>
                <a:gd name="T30" fmla="*/ 460 w 460"/>
                <a:gd name="T31" fmla="*/ 337 h 443"/>
                <a:gd name="T32" fmla="*/ 353 w 460"/>
                <a:gd name="T33" fmla="*/ 30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39" name="Freeform 38"/>
            <p:cNvSpPr>
              <a:spLocks noChangeArrowheads="1"/>
            </p:cNvSpPr>
            <p:nvPr/>
          </p:nvSpPr>
          <p:spPr bwMode="auto">
            <a:xfrm>
              <a:off x="4048125" y="5638799"/>
              <a:ext cx="71438" cy="92075"/>
            </a:xfrm>
            <a:custGeom>
              <a:avLst/>
              <a:gdLst>
                <a:gd name="T0" fmla="*/ 6 w 42"/>
                <a:gd name="T1" fmla="*/ 0 h 54"/>
                <a:gd name="T2" fmla="*/ 0 w 42"/>
                <a:gd name="T3" fmla="*/ 24 h 54"/>
                <a:gd name="T4" fmla="*/ 6 w 42"/>
                <a:gd name="T5" fmla="*/ 54 h 54"/>
                <a:gd name="T6" fmla="*/ 30 w 42"/>
                <a:gd name="T7" fmla="*/ 54 h 54"/>
                <a:gd name="T8" fmla="*/ 42 w 42"/>
                <a:gd name="T9" fmla="*/ 30 h 54"/>
                <a:gd name="T10" fmla="*/ 6 w 42"/>
                <a:gd name="T11" fmla="*/ 0 h 54"/>
              </a:gdLst>
              <a:ahLst/>
              <a:cxnLst>
                <a:cxn ang="0">
                  <a:pos x="T0" y="T1"/>
                </a:cxn>
                <a:cxn ang="0">
                  <a:pos x="T2" y="T3"/>
                </a:cxn>
                <a:cxn ang="0">
                  <a:pos x="T4" y="T5"/>
                </a:cxn>
                <a:cxn ang="0">
                  <a:pos x="T6" y="T7"/>
                </a:cxn>
                <a:cxn ang="0">
                  <a:pos x="T8" y="T9"/>
                </a:cxn>
                <a:cxn ang="0">
                  <a:pos x="T10" y="T11"/>
                </a:cxn>
              </a:cxnLst>
              <a:rect l="0" t="0" r="r" b="b"/>
              <a:pathLst>
                <a:path w="42" h="54">
                  <a:moveTo>
                    <a:pt x="6" y="0"/>
                  </a:moveTo>
                  <a:lnTo>
                    <a:pt x="0" y="24"/>
                  </a:lnTo>
                  <a:lnTo>
                    <a:pt x="6" y="54"/>
                  </a:lnTo>
                  <a:lnTo>
                    <a:pt x="30" y="54"/>
                  </a:lnTo>
                  <a:lnTo>
                    <a:pt x="42" y="30"/>
                  </a:lnTo>
                  <a:lnTo>
                    <a:pt x="6" y="0"/>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40" name="Freeform 39"/>
            <p:cNvSpPr>
              <a:spLocks noChangeArrowheads="1"/>
            </p:cNvSpPr>
            <p:nvPr/>
          </p:nvSpPr>
          <p:spPr bwMode="auto">
            <a:xfrm>
              <a:off x="4956174" y="5264149"/>
              <a:ext cx="66675" cy="71438"/>
            </a:xfrm>
            <a:custGeom>
              <a:avLst/>
              <a:gdLst>
                <a:gd name="T0" fmla="*/ 0 w 42"/>
                <a:gd name="T1" fmla="*/ 30 h 42"/>
                <a:gd name="T2" fmla="*/ 12 w 42"/>
                <a:gd name="T3" fmla="*/ 12 h 42"/>
                <a:gd name="T4" fmla="*/ 30 w 42"/>
                <a:gd name="T5" fmla="*/ 0 h 42"/>
                <a:gd name="T6" fmla="*/ 42 w 42"/>
                <a:gd name="T7" fmla="*/ 12 h 42"/>
                <a:gd name="T8" fmla="*/ 30 w 42"/>
                <a:gd name="T9" fmla="*/ 30 h 42"/>
                <a:gd name="T10" fmla="*/ 12 w 42"/>
                <a:gd name="T11" fmla="*/ 42 h 42"/>
                <a:gd name="T12" fmla="*/ 0 w 42"/>
                <a:gd name="T13" fmla="*/ 3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0" y="30"/>
                  </a:moveTo>
                  <a:lnTo>
                    <a:pt x="12" y="12"/>
                  </a:lnTo>
                  <a:lnTo>
                    <a:pt x="30" y="0"/>
                  </a:lnTo>
                  <a:lnTo>
                    <a:pt x="42" y="12"/>
                  </a:lnTo>
                  <a:lnTo>
                    <a:pt x="30" y="30"/>
                  </a:lnTo>
                  <a:lnTo>
                    <a:pt x="12" y="42"/>
                  </a:lnTo>
                  <a:lnTo>
                    <a:pt x="0" y="30"/>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41" name="Freeform 40"/>
            <p:cNvSpPr>
              <a:spLocks noChangeArrowheads="1"/>
            </p:cNvSpPr>
            <p:nvPr/>
          </p:nvSpPr>
          <p:spPr bwMode="auto">
            <a:xfrm>
              <a:off x="5319712" y="5086349"/>
              <a:ext cx="39687" cy="123825"/>
            </a:xfrm>
            <a:custGeom>
              <a:avLst/>
              <a:gdLst>
                <a:gd name="T0" fmla="*/ 0 w 24"/>
                <a:gd name="T1" fmla="*/ 42 h 72"/>
                <a:gd name="T2" fmla="*/ 0 w 24"/>
                <a:gd name="T3" fmla="*/ 18 h 72"/>
                <a:gd name="T4" fmla="*/ 24 w 24"/>
                <a:gd name="T5" fmla="*/ 0 h 72"/>
                <a:gd name="T6" fmla="*/ 24 w 24"/>
                <a:gd name="T7" fmla="*/ 24 h 72"/>
                <a:gd name="T8" fmla="*/ 6 w 24"/>
                <a:gd name="T9" fmla="*/ 72 h 72"/>
                <a:gd name="T10" fmla="*/ 0 w 24"/>
                <a:gd name="T11" fmla="*/ 42 h 72"/>
              </a:gdLst>
              <a:ahLst/>
              <a:cxnLst>
                <a:cxn ang="0">
                  <a:pos x="T0" y="T1"/>
                </a:cxn>
                <a:cxn ang="0">
                  <a:pos x="T2" y="T3"/>
                </a:cxn>
                <a:cxn ang="0">
                  <a:pos x="T4" y="T5"/>
                </a:cxn>
                <a:cxn ang="0">
                  <a:pos x="T6" y="T7"/>
                </a:cxn>
                <a:cxn ang="0">
                  <a:pos x="T8" y="T9"/>
                </a:cxn>
                <a:cxn ang="0">
                  <a:pos x="T10" y="T11"/>
                </a:cxn>
              </a:cxnLst>
              <a:rect l="0" t="0" r="r" b="b"/>
              <a:pathLst>
                <a:path w="24" h="72">
                  <a:moveTo>
                    <a:pt x="0" y="42"/>
                  </a:moveTo>
                  <a:lnTo>
                    <a:pt x="0" y="18"/>
                  </a:lnTo>
                  <a:lnTo>
                    <a:pt x="24" y="0"/>
                  </a:lnTo>
                  <a:lnTo>
                    <a:pt x="24" y="24"/>
                  </a:lnTo>
                  <a:lnTo>
                    <a:pt x="6" y="72"/>
                  </a:lnTo>
                  <a:lnTo>
                    <a:pt x="0" y="42"/>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42" name="Freeform 41"/>
            <p:cNvSpPr>
              <a:spLocks noChangeArrowheads="1"/>
            </p:cNvSpPr>
            <p:nvPr/>
          </p:nvSpPr>
          <p:spPr bwMode="auto">
            <a:xfrm>
              <a:off x="5613399" y="4762499"/>
              <a:ext cx="58738" cy="93663"/>
            </a:xfrm>
            <a:custGeom>
              <a:avLst/>
              <a:gdLst>
                <a:gd name="T0" fmla="*/ 0 w 36"/>
                <a:gd name="T1" fmla="*/ 18 h 54"/>
                <a:gd name="T2" fmla="*/ 6 w 36"/>
                <a:gd name="T3" fmla="*/ 36 h 54"/>
                <a:gd name="T4" fmla="*/ 12 w 36"/>
                <a:gd name="T5" fmla="*/ 54 h 54"/>
                <a:gd name="T6" fmla="*/ 30 w 36"/>
                <a:gd name="T7" fmla="*/ 42 h 54"/>
                <a:gd name="T8" fmla="*/ 36 w 36"/>
                <a:gd name="T9" fmla="*/ 18 h 54"/>
                <a:gd name="T10" fmla="*/ 30 w 36"/>
                <a:gd name="T11" fmla="*/ 0 h 54"/>
                <a:gd name="T12" fmla="*/ 0 w 36"/>
                <a:gd name="T13" fmla="*/ 18 h 54"/>
              </a:gdLst>
              <a:ahLst/>
              <a:cxnLst>
                <a:cxn ang="0">
                  <a:pos x="T0" y="T1"/>
                </a:cxn>
                <a:cxn ang="0">
                  <a:pos x="T2" y="T3"/>
                </a:cxn>
                <a:cxn ang="0">
                  <a:pos x="T4" y="T5"/>
                </a:cxn>
                <a:cxn ang="0">
                  <a:pos x="T6" y="T7"/>
                </a:cxn>
                <a:cxn ang="0">
                  <a:pos x="T8" y="T9"/>
                </a:cxn>
                <a:cxn ang="0">
                  <a:pos x="T10" y="T11"/>
                </a:cxn>
                <a:cxn ang="0">
                  <a:pos x="T12" y="T13"/>
                </a:cxn>
              </a:cxnLst>
              <a:rect l="0" t="0" r="r" b="b"/>
              <a:pathLst>
                <a:path w="36" h="54">
                  <a:moveTo>
                    <a:pt x="0" y="18"/>
                  </a:moveTo>
                  <a:lnTo>
                    <a:pt x="6" y="36"/>
                  </a:lnTo>
                  <a:lnTo>
                    <a:pt x="12" y="54"/>
                  </a:lnTo>
                  <a:lnTo>
                    <a:pt x="30" y="42"/>
                  </a:lnTo>
                  <a:lnTo>
                    <a:pt x="36" y="18"/>
                  </a:lnTo>
                  <a:lnTo>
                    <a:pt x="30" y="0"/>
                  </a:lnTo>
                  <a:lnTo>
                    <a:pt x="0" y="18"/>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43" name="Freeform 42"/>
            <p:cNvSpPr>
              <a:spLocks noChangeArrowheads="1"/>
            </p:cNvSpPr>
            <p:nvPr/>
          </p:nvSpPr>
          <p:spPr bwMode="auto">
            <a:xfrm>
              <a:off x="5683249" y="4284662"/>
              <a:ext cx="431800" cy="498475"/>
            </a:xfrm>
            <a:custGeom>
              <a:avLst/>
              <a:gdLst>
                <a:gd name="T0" fmla="*/ 6 w 264"/>
                <a:gd name="T1" fmla="*/ 247 h 289"/>
                <a:gd name="T2" fmla="*/ 42 w 264"/>
                <a:gd name="T3" fmla="*/ 235 h 289"/>
                <a:gd name="T4" fmla="*/ 66 w 264"/>
                <a:gd name="T5" fmla="*/ 235 h 289"/>
                <a:gd name="T6" fmla="*/ 108 w 264"/>
                <a:gd name="T7" fmla="*/ 199 h 289"/>
                <a:gd name="T8" fmla="*/ 138 w 264"/>
                <a:gd name="T9" fmla="*/ 187 h 289"/>
                <a:gd name="T10" fmla="*/ 144 w 264"/>
                <a:gd name="T11" fmla="*/ 157 h 289"/>
                <a:gd name="T12" fmla="*/ 156 w 264"/>
                <a:gd name="T13" fmla="*/ 109 h 289"/>
                <a:gd name="T14" fmla="*/ 156 w 264"/>
                <a:gd name="T15" fmla="*/ 72 h 289"/>
                <a:gd name="T16" fmla="*/ 174 w 264"/>
                <a:gd name="T17" fmla="*/ 48 h 289"/>
                <a:gd name="T18" fmla="*/ 174 w 264"/>
                <a:gd name="T19" fmla="*/ 18 h 289"/>
                <a:gd name="T20" fmla="*/ 186 w 264"/>
                <a:gd name="T21" fmla="*/ 0 h 289"/>
                <a:gd name="T22" fmla="*/ 210 w 264"/>
                <a:gd name="T23" fmla="*/ 18 h 289"/>
                <a:gd name="T24" fmla="*/ 246 w 264"/>
                <a:gd name="T25" fmla="*/ 30 h 289"/>
                <a:gd name="T26" fmla="*/ 264 w 264"/>
                <a:gd name="T27" fmla="*/ 30 h 289"/>
                <a:gd name="T28" fmla="*/ 240 w 264"/>
                <a:gd name="T29" fmla="*/ 54 h 289"/>
                <a:gd name="T30" fmla="*/ 222 w 264"/>
                <a:gd name="T31" fmla="*/ 66 h 289"/>
                <a:gd name="T32" fmla="*/ 210 w 264"/>
                <a:gd name="T33" fmla="*/ 85 h 289"/>
                <a:gd name="T34" fmla="*/ 180 w 264"/>
                <a:gd name="T35" fmla="*/ 60 h 289"/>
                <a:gd name="T36" fmla="*/ 162 w 264"/>
                <a:gd name="T37" fmla="*/ 97 h 289"/>
                <a:gd name="T38" fmla="*/ 186 w 264"/>
                <a:gd name="T39" fmla="*/ 139 h 289"/>
                <a:gd name="T40" fmla="*/ 168 w 264"/>
                <a:gd name="T41" fmla="*/ 169 h 289"/>
                <a:gd name="T42" fmla="*/ 162 w 264"/>
                <a:gd name="T43" fmla="*/ 193 h 289"/>
                <a:gd name="T44" fmla="*/ 162 w 264"/>
                <a:gd name="T45" fmla="*/ 235 h 289"/>
                <a:gd name="T46" fmla="*/ 150 w 264"/>
                <a:gd name="T47" fmla="*/ 247 h 289"/>
                <a:gd name="T48" fmla="*/ 138 w 264"/>
                <a:gd name="T49" fmla="*/ 241 h 289"/>
                <a:gd name="T50" fmla="*/ 126 w 264"/>
                <a:gd name="T51" fmla="*/ 247 h 289"/>
                <a:gd name="T52" fmla="*/ 102 w 264"/>
                <a:gd name="T53" fmla="*/ 247 h 289"/>
                <a:gd name="T54" fmla="*/ 90 w 264"/>
                <a:gd name="T55" fmla="*/ 247 h 289"/>
                <a:gd name="T56" fmla="*/ 66 w 264"/>
                <a:gd name="T57" fmla="*/ 271 h 289"/>
                <a:gd name="T58" fmla="*/ 60 w 264"/>
                <a:gd name="T59" fmla="*/ 259 h 289"/>
                <a:gd name="T60" fmla="*/ 48 w 264"/>
                <a:gd name="T61" fmla="*/ 265 h 289"/>
                <a:gd name="T62" fmla="*/ 36 w 264"/>
                <a:gd name="T63" fmla="*/ 271 h 289"/>
                <a:gd name="T64" fmla="*/ 12 w 264"/>
                <a:gd name="T65" fmla="*/ 289 h 289"/>
                <a:gd name="T66" fmla="*/ 0 w 264"/>
                <a:gd name="T67" fmla="*/ 259 h 289"/>
                <a:gd name="T68" fmla="*/ 6 w 264"/>
                <a:gd name="T69" fmla="*/ 24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44" name="Freeform 43"/>
            <p:cNvSpPr>
              <a:spLocks noChangeArrowheads="1"/>
            </p:cNvSpPr>
            <p:nvPr/>
          </p:nvSpPr>
          <p:spPr bwMode="auto">
            <a:xfrm>
              <a:off x="5988049" y="3827463"/>
              <a:ext cx="77788" cy="406400"/>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45" name="Freeform 44"/>
            <p:cNvSpPr>
              <a:spLocks noChangeArrowheads="1"/>
            </p:cNvSpPr>
            <p:nvPr/>
          </p:nvSpPr>
          <p:spPr bwMode="auto">
            <a:xfrm>
              <a:off x="5297487" y="5324474"/>
              <a:ext cx="177800" cy="260350"/>
            </a:xfrm>
            <a:custGeom>
              <a:avLst/>
              <a:gdLst>
                <a:gd name="T0" fmla="*/ 12 w 108"/>
                <a:gd name="T1" fmla="*/ 18 h 151"/>
                <a:gd name="T2" fmla="*/ 0 w 108"/>
                <a:gd name="T3" fmla="*/ 42 h 151"/>
                <a:gd name="T4" fmla="*/ 6 w 108"/>
                <a:gd name="T5" fmla="*/ 72 h 151"/>
                <a:gd name="T6" fmla="*/ 18 w 108"/>
                <a:gd name="T7" fmla="*/ 85 h 151"/>
                <a:gd name="T8" fmla="*/ 36 w 108"/>
                <a:gd name="T9" fmla="*/ 91 h 151"/>
                <a:gd name="T10" fmla="*/ 72 w 108"/>
                <a:gd name="T11" fmla="*/ 109 h 151"/>
                <a:gd name="T12" fmla="*/ 78 w 108"/>
                <a:gd name="T13" fmla="*/ 139 h 151"/>
                <a:gd name="T14" fmla="*/ 108 w 108"/>
                <a:gd name="T15" fmla="*/ 151 h 151"/>
                <a:gd name="T16" fmla="*/ 102 w 108"/>
                <a:gd name="T17" fmla="*/ 127 h 151"/>
                <a:gd name="T18" fmla="*/ 78 w 108"/>
                <a:gd name="T19" fmla="*/ 91 h 151"/>
                <a:gd name="T20" fmla="*/ 42 w 108"/>
                <a:gd name="T21" fmla="*/ 66 h 151"/>
                <a:gd name="T22" fmla="*/ 48 w 108"/>
                <a:gd name="T23" fmla="*/ 48 h 151"/>
                <a:gd name="T24" fmla="*/ 54 w 108"/>
                <a:gd name="T25" fmla="*/ 12 h 151"/>
                <a:gd name="T26" fmla="*/ 30 w 108"/>
                <a:gd name="T27" fmla="*/ 0 h 151"/>
                <a:gd name="T28" fmla="*/ 12 w 108"/>
                <a:gd name="T29" fmla="*/ 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46" name="Freeform 45"/>
            <p:cNvSpPr>
              <a:spLocks noChangeArrowheads="1"/>
            </p:cNvSpPr>
            <p:nvPr/>
          </p:nvSpPr>
          <p:spPr bwMode="auto">
            <a:xfrm>
              <a:off x="5368924" y="5626099"/>
              <a:ext cx="146050" cy="123825"/>
            </a:xfrm>
            <a:custGeom>
              <a:avLst/>
              <a:gdLst>
                <a:gd name="T0" fmla="*/ 0 w 90"/>
                <a:gd name="T1" fmla="*/ 54 h 72"/>
                <a:gd name="T2" fmla="*/ 18 w 90"/>
                <a:gd name="T3" fmla="*/ 24 h 72"/>
                <a:gd name="T4" fmla="*/ 42 w 90"/>
                <a:gd name="T5" fmla="*/ 24 h 72"/>
                <a:gd name="T6" fmla="*/ 60 w 90"/>
                <a:gd name="T7" fmla="*/ 0 h 72"/>
                <a:gd name="T8" fmla="*/ 90 w 90"/>
                <a:gd name="T9" fmla="*/ 24 h 72"/>
                <a:gd name="T10" fmla="*/ 90 w 90"/>
                <a:gd name="T11" fmla="*/ 72 h 72"/>
                <a:gd name="T12" fmla="*/ 60 w 90"/>
                <a:gd name="T13" fmla="*/ 60 h 72"/>
                <a:gd name="T14" fmla="*/ 42 w 90"/>
                <a:gd name="T15" fmla="*/ 60 h 72"/>
                <a:gd name="T16" fmla="*/ 24 w 90"/>
                <a:gd name="T17" fmla="*/ 48 h 72"/>
                <a:gd name="T18" fmla="*/ 0 w 90"/>
                <a:gd name="T19"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47" name="Freeform 46"/>
            <p:cNvSpPr>
              <a:spLocks noChangeArrowheads="1"/>
            </p:cNvSpPr>
            <p:nvPr/>
          </p:nvSpPr>
          <p:spPr bwMode="auto">
            <a:xfrm>
              <a:off x="4295775" y="5062537"/>
              <a:ext cx="149225" cy="134937"/>
            </a:xfrm>
            <a:custGeom>
              <a:avLst/>
              <a:gdLst>
                <a:gd name="T0" fmla="*/ 72 w 90"/>
                <a:gd name="T1" fmla="*/ 42 h 78"/>
                <a:gd name="T2" fmla="*/ 78 w 90"/>
                <a:gd name="T3" fmla="*/ 30 h 78"/>
                <a:gd name="T4" fmla="*/ 84 w 90"/>
                <a:gd name="T5" fmla="*/ 18 h 78"/>
                <a:gd name="T6" fmla="*/ 48 w 90"/>
                <a:gd name="T7" fmla="*/ 12 h 78"/>
                <a:gd name="T8" fmla="*/ 30 w 90"/>
                <a:gd name="T9" fmla="*/ 0 h 78"/>
                <a:gd name="T10" fmla="*/ 12 w 90"/>
                <a:gd name="T11" fmla="*/ 0 h 78"/>
                <a:gd name="T12" fmla="*/ 6 w 90"/>
                <a:gd name="T13" fmla="*/ 12 h 78"/>
                <a:gd name="T14" fmla="*/ 0 w 90"/>
                <a:gd name="T15" fmla="*/ 18 h 78"/>
                <a:gd name="T16" fmla="*/ 6 w 90"/>
                <a:gd name="T17" fmla="*/ 30 h 78"/>
                <a:gd name="T18" fmla="*/ 18 w 90"/>
                <a:gd name="T19" fmla="*/ 78 h 78"/>
                <a:gd name="T20" fmla="*/ 54 w 90"/>
                <a:gd name="T21" fmla="*/ 72 h 78"/>
                <a:gd name="T22" fmla="*/ 78 w 90"/>
                <a:gd name="T23" fmla="*/ 66 h 78"/>
                <a:gd name="T24" fmla="*/ 84 w 90"/>
                <a:gd name="T25" fmla="*/ 72 h 78"/>
                <a:gd name="T26" fmla="*/ 90 w 90"/>
                <a:gd name="T27" fmla="*/ 48 h 78"/>
                <a:gd name="T28" fmla="*/ 72 w 90"/>
                <a:gd name="T29"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48" name="Freeform 47"/>
            <p:cNvSpPr>
              <a:spLocks noChangeArrowheads="1"/>
            </p:cNvSpPr>
            <p:nvPr/>
          </p:nvSpPr>
          <p:spPr bwMode="auto">
            <a:xfrm>
              <a:off x="4689475" y="5210174"/>
              <a:ext cx="223838" cy="384175"/>
            </a:xfrm>
            <a:custGeom>
              <a:avLst/>
              <a:gdLst>
                <a:gd name="T0" fmla="*/ 102 w 138"/>
                <a:gd name="T1" fmla="*/ 205 h 223"/>
                <a:gd name="T2" fmla="*/ 120 w 138"/>
                <a:gd name="T3" fmla="*/ 199 h 223"/>
                <a:gd name="T4" fmla="*/ 138 w 138"/>
                <a:gd name="T5" fmla="*/ 187 h 223"/>
                <a:gd name="T6" fmla="*/ 138 w 138"/>
                <a:gd name="T7" fmla="*/ 151 h 223"/>
                <a:gd name="T8" fmla="*/ 138 w 138"/>
                <a:gd name="T9" fmla="*/ 120 h 223"/>
                <a:gd name="T10" fmla="*/ 120 w 138"/>
                <a:gd name="T11" fmla="*/ 102 h 223"/>
                <a:gd name="T12" fmla="*/ 96 w 138"/>
                <a:gd name="T13" fmla="*/ 72 h 223"/>
                <a:gd name="T14" fmla="*/ 78 w 138"/>
                <a:gd name="T15" fmla="*/ 48 h 223"/>
                <a:gd name="T16" fmla="*/ 84 w 138"/>
                <a:gd name="T17" fmla="*/ 36 h 223"/>
                <a:gd name="T18" fmla="*/ 78 w 138"/>
                <a:gd name="T19" fmla="*/ 24 h 223"/>
                <a:gd name="T20" fmla="*/ 60 w 138"/>
                <a:gd name="T21" fmla="*/ 18 h 223"/>
                <a:gd name="T22" fmla="*/ 48 w 138"/>
                <a:gd name="T23" fmla="*/ 0 h 223"/>
                <a:gd name="T24" fmla="*/ 42 w 138"/>
                <a:gd name="T25" fmla="*/ 0 h 223"/>
                <a:gd name="T26" fmla="*/ 12 w 138"/>
                <a:gd name="T27" fmla="*/ 6 h 223"/>
                <a:gd name="T28" fmla="*/ 0 w 138"/>
                <a:gd name="T29" fmla="*/ 24 h 223"/>
                <a:gd name="T30" fmla="*/ 0 w 138"/>
                <a:gd name="T31" fmla="*/ 24 h 223"/>
                <a:gd name="T32" fmla="*/ 6 w 138"/>
                <a:gd name="T33" fmla="*/ 36 h 223"/>
                <a:gd name="T34" fmla="*/ 12 w 138"/>
                <a:gd name="T35" fmla="*/ 72 h 223"/>
                <a:gd name="T36" fmla="*/ 54 w 138"/>
                <a:gd name="T37" fmla="*/ 72 h 223"/>
                <a:gd name="T38" fmla="*/ 72 w 138"/>
                <a:gd name="T39" fmla="*/ 78 h 223"/>
                <a:gd name="T40" fmla="*/ 102 w 138"/>
                <a:gd name="T41" fmla="*/ 126 h 223"/>
                <a:gd name="T42" fmla="*/ 96 w 138"/>
                <a:gd name="T43" fmla="*/ 145 h 223"/>
                <a:gd name="T44" fmla="*/ 60 w 138"/>
                <a:gd name="T45" fmla="*/ 151 h 223"/>
                <a:gd name="T46" fmla="*/ 42 w 138"/>
                <a:gd name="T47" fmla="*/ 163 h 223"/>
                <a:gd name="T48" fmla="*/ 42 w 138"/>
                <a:gd name="T49" fmla="*/ 187 h 223"/>
                <a:gd name="T50" fmla="*/ 72 w 138"/>
                <a:gd name="T51" fmla="*/ 217 h 223"/>
                <a:gd name="T52" fmla="*/ 84 w 138"/>
                <a:gd name="T53" fmla="*/ 223 h 223"/>
                <a:gd name="T54" fmla="*/ 96 w 138"/>
                <a:gd name="T55" fmla="*/ 217 h 223"/>
                <a:gd name="T56" fmla="*/ 102 w 138"/>
                <a:gd name="T57" fmla="*/ 20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49" name="Freeform 48"/>
            <p:cNvSpPr>
              <a:spLocks noChangeArrowheads="1"/>
            </p:cNvSpPr>
            <p:nvPr/>
          </p:nvSpPr>
          <p:spPr bwMode="auto">
            <a:xfrm>
              <a:off x="4759324" y="5165724"/>
              <a:ext cx="225425" cy="473075"/>
            </a:xfrm>
            <a:custGeom>
              <a:avLst/>
              <a:gdLst>
                <a:gd name="T0" fmla="*/ 66 w 138"/>
                <a:gd name="T1" fmla="*/ 0 h 271"/>
                <a:gd name="T2" fmla="*/ 6 w 138"/>
                <a:gd name="T3" fmla="*/ 0 h 271"/>
                <a:gd name="T4" fmla="*/ 0 w 138"/>
                <a:gd name="T5" fmla="*/ 24 h 271"/>
                <a:gd name="T6" fmla="*/ 6 w 138"/>
                <a:gd name="T7" fmla="*/ 24 h 271"/>
                <a:gd name="T8" fmla="*/ 18 w 138"/>
                <a:gd name="T9" fmla="*/ 42 h 271"/>
                <a:gd name="T10" fmla="*/ 36 w 138"/>
                <a:gd name="T11" fmla="*/ 48 h 271"/>
                <a:gd name="T12" fmla="*/ 42 w 138"/>
                <a:gd name="T13" fmla="*/ 60 h 271"/>
                <a:gd name="T14" fmla="*/ 36 w 138"/>
                <a:gd name="T15" fmla="*/ 72 h 271"/>
                <a:gd name="T16" fmla="*/ 54 w 138"/>
                <a:gd name="T17" fmla="*/ 96 h 271"/>
                <a:gd name="T18" fmla="*/ 78 w 138"/>
                <a:gd name="T19" fmla="*/ 126 h 271"/>
                <a:gd name="T20" fmla="*/ 96 w 138"/>
                <a:gd name="T21" fmla="*/ 144 h 271"/>
                <a:gd name="T22" fmla="*/ 96 w 138"/>
                <a:gd name="T23" fmla="*/ 175 h 271"/>
                <a:gd name="T24" fmla="*/ 96 w 138"/>
                <a:gd name="T25" fmla="*/ 211 h 271"/>
                <a:gd name="T26" fmla="*/ 78 w 138"/>
                <a:gd name="T27" fmla="*/ 223 h 271"/>
                <a:gd name="T28" fmla="*/ 60 w 138"/>
                <a:gd name="T29" fmla="*/ 229 h 271"/>
                <a:gd name="T30" fmla="*/ 54 w 138"/>
                <a:gd name="T31" fmla="*/ 241 h 271"/>
                <a:gd name="T32" fmla="*/ 42 w 138"/>
                <a:gd name="T33" fmla="*/ 247 h 271"/>
                <a:gd name="T34" fmla="*/ 48 w 138"/>
                <a:gd name="T35" fmla="*/ 253 h 271"/>
                <a:gd name="T36" fmla="*/ 66 w 138"/>
                <a:gd name="T37" fmla="*/ 271 h 271"/>
                <a:gd name="T38" fmla="*/ 108 w 138"/>
                <a:gd name="T39" fmla="*/ 241 h 271"/>
                <a:gd name="T40" fmla="*/ 138 w 138"/>
                <a:gd name="T41" fmla="*/ 211 h 271"/>
                <a:gd name="T42" fmla="*/ 114 w 138"/>
                <a:gd name="T43" fmla="*/ 132 h 271"/>
                <a:gd name="T44" fmla="*/ 102 w 138"/>
                <a:gd name="T45" fmla="*/ 114 h 271"/>
                <a:gd name="T46" fmla="*/ 78 w 138"/>
                <a:gd name="T47" fmla="*/ 84 h 271"/>
                <a:gd name="T48" fmla="*/ 66 w 138"/>
                <a:gd name="T49" fmla="*/ 60 h 271"/>
                <a:gd name="T50" fmla="*/ 78 w 138"/>
                <a:gd name="T51" fmla="*/ 48 h 271"/>
                <a:gd name="T52" fmla="*/ 96 w 138"/>
                <a:gd name="T53" fmla="*/ 36 h 271"/>
                <a:gd name="T54" fmla="*/ 90 w 138"/>
                <a:gd name="T55" fmla="*/ 18 h 271"/>
                <a:gd name="T56" fmla="*/ 66 w 138"/>
                <a:gd name="T5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50" name="Freeform 49"/>
            <p:cNvSpPr>
              <a:spLocks noChangeArrowheads="1"/>
            </p:cNvSpPr>
            <p:nvPr/>
          </p:nvSpPr>
          <p:spPr bwMode="auto">
            <a:xfrm>
              <a:off x="4059238" y="4908549"/>
              <a:ext cx="246062" cy="123825"/>
            </a:xfrm>
            <a:custGeom>
              <a:avLst/>
              <a:gdLst>
                <a:gd name="T0" fmla="*/ 102 w 150"/>
                <a:gd name="T1" fmla="*/ 36 h 72"/>
                <a:gd name="T2" fmla="*/ 66 w 150"/>
                <a:gd name="T3" fmla="*/ 18 h 72"/>
                <a:gd name="T4" fmla="*/ 24 w 150"/>
                <a:gd name="T5" fmla="*/ 0 h 72"/>
                <a:gd name="T6" fmla="*/ 12 w 150"/>
                <a:gd name="T7" fmla="*/ 0 h 72"/>
                <a:gd name="T8" fmla="*/ 0 w 150"/>
                <a:gd name="T9" fmla="*/ 30 h 72"/>
                <a:gd name="T10" fmla="*/ 60 w 150"/>
                <a:gd name="T11" fmla="*/ 60 h 72"/>
                <a:gd name="T12" fmla="*/ 102 w 150"/>
                <a:gd name="T13" fmla="*/ 66 h 72"/>
                <a:gd name="T14" fmla="*/ 126 w 150"/>
                <a:gd name="T15" fmla="*/ 72 h 72"/>
                <a:gd name="T16" fmla="*/ 138 w 150"/>
                <a:gd name="T17" fmla="*/ 72 h 72"/>
                <a:gd name="T18" fmla="*/ 150 w 150"/>
                <a:gd name="T19" fmla="*/ 54 h 72"/>
                <a:gd name="T20" fmla="*/ 150 w 150"/>
                <a:gd name="T21" fmla="*/ 54 h 72"/>
                <a:gd name="T22" fmla="*/ 138 w 150"/>
                <a:gd name="T23" fmla="*/ 42 h 72"/>
                <a:gd name="T24" fmla="*/ 102 w 150"/>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51" name="Freeform 50"/>
            <p:cNvSpPr>
              <a:spLocks noChangeArrowheads="1"/>
            </p:cNvSpPr>
            <p:nvPr/>
          </p:nvSpPr>
          <p:spPr bwMode="auto">
            <a:xfrm>
              <a:off x="4313238" y="3932238"/>
              <a:ext cx="974725" cy="519112"/>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52" name="Freeform 51"/>
            <p:cNvSpPr>
              <a:spLocks noChangeArrowheads="1"/>
            </p:cNvSpPr>
            <p:nvPr/>
          </p:nvSpPr>
          <p:spPr bwMode="auto">
            <a:xfrm>
              <a:off x="4605338" y="5248274"/>
              <a:ext cx="252412" cy="482600"/>
            </a:xfrm>
            <a:custGeom>
              <a:avLst/>
              <a:gdLst>
                <a:gd name="T0" fmla="*/ 7 w 107"/>
                <a:gd name="T1" fmla="*/ 9 h 190"/>
                <a:gd name="T2" fmla="*/ 0 w 107"/>
                <a:gd name="T3" fmla="*/ 23 h 190"/>
                <a:gd name="T4" fmla="*/ 15 w 107"/>
                <a:gd name="T5" fmla="*/ 47 h 190"/>
                <a:gd name="T6" fmla="*/ 15 w 107"/>
                <a:gd name="T7" fmla="*/ 60 h 190"/>
                <a:gd name="T8" fmla="*/ 22 w 107"/>
                <a:gd name="T9" fmla="*/ 78 h 190"/>
                <a:gd name="T10" fmla="*/ 19 w 107"/>
                <a:gd name="T11" fmla="*/ 93 h 190"/>
                <a:gd name="T12" fmla="*/ 23 w 107"/>
                <a:gd name="T13" fmla="*/ 110 h 190"/>
                <a:gd name="T14" fmla="*/ 26 w 107"/>
                <a:gd name="T15" fmla="*/ 118 h 190"/>
                <a:gd name="T16" fmla="*/ 19 w 107"/>
                <a:gd name="T17" fmla="*/ 126 h 190"/>
                <a:gd name="T18" fmla="*/ 13 w 107"/>
                <a:gd name="T19" fmla="*/ 159 h 190"/>
                <a:gd name="T20" fmla="*/ 33 w 107"/>
                <a:gd name="T21" fmla="*/ 182 h 190"/>
                <a:gd name="T22" fmla="*/ 34 w 107"/>
                <a:gd name="T23" fmla="*/ 178 h 190"/>
                <a:gd name="T24" fmla="*/ 46 w 107"/>
                <a:gd name="T25" fmla="*/ 185 h 190"/>
                <a:gd name="T26" fmla="*/ 46 w 107"/>
                <a:gd name="T27" fmla="*/ 190 h 190"/>
                <a:gd name="T28" fmla="*/ 56 w 107"/>
                <a:gd name="T29" fmla="*/ 188 h 190"/>
                <a:gd name="T30" fmla="*/ 59 w 107"/>
                <a:gd name="T31" fmla="*/ 184 h 190"/>
                <a:gd name="T32" fmla="*/ 43 w 107"/>
                <a:gd name="T33" fmla="*/ 174 h 190"/>
                <a:gd name="T34" fmla="*/ 27 w 107"/>
                <a:gd name="T35" fmla="*/ 149 h 190"/>
                <a:gd name="T36" fmla="*/ 19 w 107"/>
                <a:gd name="T37" fmla="*/ 138 h 190"/>
                <a:gd name="T38" fmla="*/ 32 w 107"/>
                <a:gd name="T39" fmla="*/ 113 h 190"/>
                <a:gd name="T40" fmla="*/ 57 w 107"/>
                <a:gd name="T41" fmla="*/ 108 h 190"/>
                <a:gd name="T42" fmla="*/ 70 w 107"/>
                <a:gd name="T43" fmla="*/ 119 h 190"/>
                <a:gd name="T44" fmla="*/ 63 w 107"/>
                <a:gd name="T45" fmla="*/ 97 h 190"/>
                <a:gd name="T46" fmla="*/ 72 w 107"/>
                <a:gd name="T47" fmla="*/ 87 h 190"/>
                <a:gd name="T48" fmla="*/ 101 w 107"/>
                <a:gd name="T49" fmla="*/ 87 h 190"/>
                <a:gd name="T50" fmla="*/ 107 w 107"/>
                <a:gd name="T51" fmla="*/ 73 h 190"/>
                <a:gd name="T52" fmla="*/ 95 w 107"/>
                <a:gd name="T53" fmla="*/ 50 h 190"/>
                <a:gd name="T54" fmla="*/ 85 w 107"/>
                <a:gd name="T55" fmla="*/ 37 h 190"/>
                <a:gd name="T56" fmla="*/ 48 w 107"/>
                <a:gd name="T57" fmla="*/ 27 h 190"/>
                <a:gd name="T58" fmla="*/ 36 w 107"/>
                <a:gd name="T59" fmla="*/ 0 h 190"/>
                <a:gd name="T60" fmla="*/ 7 w 107"/>
                <a:gd name="T61" fmla="*/ 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53" name="Freeform 52"/>
            <p:cNvSpPr>
              <a:spLocks noChangeArrowheads="1"/>
            </p:cNvSpPr>
            <p:nvPr/>
          </p:nvSpPr>
          <p:spPr bwMode="auto">
            <a:xfrm>
              <a:off x="4438650" y="4976812"/>
              <a:ext cx="284163" cy="590550"/>
            </a:xfrm>
            <a:custGeom>
              <a:avLst/>
              <a:gdLst>
                <a:gd name="T0" fmla="*/ 72 w 120"/>
                <a:gd name="T1" fmla="*/ 0 h 233"/>
                <a:gd name="T2" fmla="*/ 55 w 120"/>
                <a:gd name="T3" fmla="*/ 17 h 233"/>
                <a:gd name="T4" fmla="*/ 40 w 120"/>
                <a:gd name="T5" fmla="*/ 26 h 233"/>
                <a:gd name="T6" fmla="*/ 15 w 120"/>
                <a:gd name="T7" fmla="*/ 60 h 233"/>
                <a:gd name="T8" fmla="*/ 7 w 120"/>
                <a:gd name="T9" fmla="*/ 85 h 233"/>
                <a:gd name="T10" fmla="*/ 0 w 120"/>
                <a:gd name="T11" fmla="*/ 98 h 233"/>
                <a:gd name="T12" fmla="*/ 23 w 120"/>
                <a:gd name="T13" fmla="*/ 123 h 233"/>
                <a:gd name="T14" fmla="*/ 31 w 120"/>
                <a:gd name="T15" fmla="*/ 142 h 233"/>
                <a:gd name="T16" fmla="*/ 26 w 120"/>
                <a:gd name="T17" fmla="*/ 161 h 233"/>
                <a:gd name="T18" fmla="*/ 44 w 120"/>
                <a:gd name="T19" fmla="*/ 165 h 233"/>
                <a:gd name="T20" fmla="*/ 58 w 120"/>
                <a:gd name="T21" fmla="*/ 157 h 233"/>
                <a:gd name="T22" fmla="*/ 65 w 120"/>
                <a:gd name="T23" fmla="*/ 148 h 233"/>
                <a:gd name="T24" fmla="*/ 80 w 120"/>
                <a:gd name="T25" fmla="*/ 188 h 233"/>
                <a:gd name="T26" fmla="*/ 86 w 120"/>
                <a:gd name="T27" fmla="*/ 211 h 233"/>
                <a:gd name="T28" fmla="*/ 85 w 120"/>
                <a:gd name="T29" fmla="*/ 233 h 233"/>
                <a:gd name="T30" fmla="*/ 99 w 120"/>
                <a:gd name="T31" fmla="*/ 212 h 233"/>
                <a:gd name="T32" fmla="*/ 92 w 120"/>
                <a:gd name="T33" fmla="*/ 188 h 233"/>
                <a:gd name="T34" fmla="*/ 80 w 120"/>
                <a:gd name="T35" fmla="*/ 173 h 233"/>
                <a:gd name="T36" fmla="*/ 86 w 120"/>
                <a:gd name="T37" fmla="*/ 161 h 233"/>
                <a:gd name="T38" fmla="*/ 85 w 120"/>
                <a:gd name="T39" fmla="*/ 151 h 233"/>
                <a:gd name="T40" fmla="*/ 69 w 120"/>
                <a:gd name="T41" fmla="*/ 130 h 233"/>
                <a:gd name="T42" fmla="*/ 77 w 120"/>
                <a:gd name="T43" fmla="*/ 114 h 233"/>
                <a:gd name="T44" fmla="*/ 106 w 120"/>
                <a:gd name="T45" fmla="*/ 106 h 233"/>
                <a:gd name="T46" fmla="*/ 120 w 120"/>
                <a:gd name="T47" fmla="*/ 91 h 233"/>
                <a:gd name="T48" fmla="*/ 111 w 120"/>
                <a:gd name="T49" fmla="*/ 91 h 233"/>
                <a:gd name="T50" fmla="*/ 104 w 120"/>
                <a:gd name="T51" fmla="*/ 87 h 233"/>
                <a:gd name="T52" fmla="*/ 93 w 120"/>
                <a:gd name="T53" fmla="*/ 84 h 233"/>
                <a:gd name="T54" fmla="*/ 98 w 120"/>
                <a:gd name="T55" fmla="*/ 73 h 233"/>
                <a:gd name="T56" fmla="*/ 88 w 120"/>
                <a:gd name="T57" fmla="*/ 60 h 233"/>
                <a:gd name="T58" fmla="*/ 77 w 120"/>
                <a:gd name="T59" fmla="*/ 42 h 233"/>
                <a:gd name="T60" fmla="*/ 86 w 120"/>
                <a:gd name="T61" fmla="*/ 34 h 233"/>
                <a:gd name="T62" fmla="*/ 86 w 120"/>
                <a:gd name="T63" fmla="*/ 13 h 233"/>
                <a:gd name="T64" fmla="*/ 72 w 120"/>
                <a:gd name="T6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sp>
          <p:nvSpPr>
            <p:cNvPr id="54" name="Line 53"/>
            <p:cNvSpPr>
              <a:spLocks noChangeShapeType="1"/>
            </p:cNvSpPr>
            <p:nvPr/>
          </p:nvSpPr>
          <p:spPr bwMode="auto">
            <a:xfrm>
              <a:off x="5249862" y="5348287"/>
              <a:ext cx="1587" cy="1587"/>
            </a:xfrm>
            <a:prstGeom prst="line">
              <a:avLst/>
            </a:pr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ea typeface="ＭＳ Ｐゴシック" charset="-128"/>
              </a:endParaRPr>
            </a:p>
          </p:txBody>
        </p:sp>
      </p:grpSp>
      <p:sp>
        <p:nvSpPr>
          <p:cNvPr id="55" name="Freeform 54"/>
          <p:cNvSpPr>
            <a:spLocks noChangeArrowheads="1"/>
          </p:cNvSpPr>
          <p:nvPr/>
        </p:nvSpPr>
        <p:spPr bwMode="auto">
          <a:xfrm>
            <a:off x="9663204" y="2296722"/>
            <a:ext cx="153987" cy="206375"/>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rgbClr val="CBCBCB"/>
          </a:solidFill>
          <a:ln>
            <a:solidFill>
              <a:schemeClr val="tx1"/>
            </a:solidFill>
          </a:ln>
          <a:effectLst/>
          <a:extLst/>
        </p:spPr>
        <p:txBody>
          <a:bodyPr wrap="none" anchor="ctr"/>
          <a:lstStyle/>
          <a:p>
            <a:endParaRPr lang="en-GB" dirty="0"/>
          </a:p>
        </p:txBody>
      </p:sp>
      <p:sp>
        <p:nvSpPr>
          <p:cNvPr id="56" name="Freeform 55"/>
          <p:cNvSpPr>
            <a:spLocks noChangeArrowheads="1"/>
          </p:cNvSpPr>
          <p:nvPr/>
        </p:nvSpPr>
        <p:spPr bwMode="auto">
          <a:xfrm>
            <a:off x="9721941" y="2482460"/>
            <a:ext cx="107950" cy="139700"/>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CBCBCB"/>
          </a:solidFill>
          <a:ln w="9360">
            <a:solidFill>
              <a:schemeClr val="tx1"/>
            </a:solidFill>
            <a:round/>
            <a:headEnd/>
            <a:tailEnd/>
          </a:ln>
          <a:effectLst/>
          <a:extLst/>
        </p:spPr>
        <p:txBody>
          <a:bodyPr wrap="none" anchor="ctr"/>
          <a:lstStyle/>
          <a:p>
            <a:endParaRPr lang="en-GB" dirty="0"/>
          </a:p>
        </p:txBody>
      </p:sp>
      <p:sp>
        <p:nvSpPr>
          <p:cNvPr id="3" name="TextBox 2"/>
          <p:cNvSpPr txBox="1"/>
          <p:nvPr/>
        </p:nvSpPr>
        <p:spPr>
          <a:xfrm>
            <a:off x="4571930" y="6092573"/>
            <a:ext cx="1482880" cy="369332"/>
          </a:xfrm>
          <a:prstGeom prst="rect">
            <a:avLst/>
          </a:prstGeom>
          <a:solidFill>
            <a:srgbClr val="C4CF5A"/>
          </a:solidFill>
          <a:ln w="28575">
            <a:solidFill>
              <a:srgbClr val="FF0000"/>
            </a:solidFill>
          </a:ln>
        </p:spPr>
        <p:txBody>
          <a:bodyPr wrap="square" rtlCol="0">
            <a:spAutoFit/>
          </a:bodyPr>
          <a:lstStyle/>
          <a:p>
            <a:r>
              <a:rPr lang="en-GB" sz="1800" b="1" dirty="0">
                <a:latin typeface="Open Sans" panose="020B0606030504020204" pitchFamily="34" charset="0"/>
                <a:ea typeface="Open Sans" panose="020B0606030504020204" pitchFamily="34" charset="0"/>
                <a:cs typeface="Open Sans" panose="020B0606030504020204" pitchFamily="34" charset="0"/>
              </a:rPr>
              <a:t> 76 schools</a:t>
            </a:r>
          </a:p>
        </p:txBody>
      </p:sp>
      <p:sp>
        <p:nvSpPr>
          <p:cNvPr id="57" name="Rectangle 56"/>
          <p:cNvSpPr/>
          <p:nvPr/>
        </p:nvSpPr>
        <p:spPr>
          <a:xfrm>
            <a:off x="4658427" y="2484390"/>
            <a:ext cx="1135064" cy="3616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p:cNvSpPr/>
          <p:nvPr/>
        </p:nvSpPr>
        <p:spPr>
          <a:xfrm>
            <a:off x="4658427" y="3956815"/>
            <a:ext cx="1135064" cy="3616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6811113" y="5457358"/>
            <a:ext cx="3707107" cy="1477328"/>
          </a:xfrm>
          <a:prstGeom prst="rect">
            <a:avLst/>
          </a:prstGeom>
          <a:solidFill>
            <a:schemeClr val="bg2">
              <a:lumMod val="40000"/>
              <a:lumOff val="60000"/>
            </a:schemeClr>
          </a:solidFill>
        </p:spPr>
        <p:txBody>
          <a:bodyPr wrap="square" rtlCol="0">
            <a:spAutoFit/>
          </a:bodyPr>
          <a:lstStyle/>
          <a:p>
            <a:r>
              <a:rPr lang="en-GB" sz="1800" dirty="0">
                <a:latin typeface="Open Sans" panose="020B0606030504020204" pitchFamily="34" charset="0"/>
                <a:ea typeface="Open Sans" panose="020B0606030504020204" pitchFamily="34" charset="0"/>
                <a:cs typeface="Open Sans" panose="020B0606030504020204" pitchFamily="34" charset="0"/>
              </a:rPr>
              <a:t>Plus:</a:t>
            </a:r>
          </a:p>
          <a:p>
            <a:endParaRPr lang="en-GB" sz="1800" dirty="0">
              <a:latin typeface="Open Sans" panose="020B0606030504020204" pitchFamily="34" charset="0"/>
              <a:ea typeface="Open Sans" panose="020B0606030504020204" pitchFamily="34" charset="0"/>
              <a:cs typeface="Open Sans" panose="020B0606030504020204" pitchFamily="34" charset="0"/>
            </a:endParaRPr>
          </a:p>
          <a:p>
            <a:r>
              <a:rPr lang="en-GB" sz="1800" dirty="0">
                <a:latin typeface="Open Sans" panose="020B0606030504020204" pitchFamily="34" charset="0"/>
                <a:ea typeface="Open Sans" panose="020B0606030504020204" pitchFamily="34" charset="0"/>
                <a:cs typeface="Open Sans" panose="020B0606030504020204" pitchFamily="34" charset="0"/>
              </a:rPr>
              <a:t>Follow-up phone interviews with selected participants</a:t>
            </a:r>
          </a:p>
          <a:p>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2568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6057" y="1400651"/>
            <a:ext cx="9699172" cy="388935"/>
          </a:xfrm>
        </p:spPr>
        <p:txBody>
          <a:bodyPr/>
          <a:lstStyle/>
          <a:p>
            <a:r>
              <a:rPr lang="en-GB" sz="2400" dirty="0"/>
              <a:t>The key challenges – complexity &amp; Diversity</a:t>
            </a:r>
            <a:br>
              <a:rPr lang="en-GB" sz="2400" dirty="0"/>
            </a:br>
            <a:endParaRPr lang="en-GB" sz="2400" dirty="0"/>
          </a:p>
        </p:txBody>
      </p:sp>
      <p:sp>
        <p:nvSpPr>
          <p:cNvPr id="5" name="Text Placeholder 4"/>
          <p:cNvSpPr>
            <a:spLocks noGrp="1"/>
          </p:cNvSpPr>
          <p:nvPr>
            <p:ph type="body" sz="quarter" idx="10"/>
          </p:nvPr>
        </p:nvSpPr>
        <p:spPr>
          <a:xfrm>
            <a:off x="566057" y="1857826"/>
            <a:ext cx="9699172" cy="384629"/>
          </a:xfrm>
        </p:spPr>
        <p:txBody>
          <a:bodyPr/>
          <a:lstStyle/>
          <a:p>
            <a:pPr marL="0" indent="0">
              <a:buNone/>
            </a:pPr>
            <a:r>
              <a:rPr lang="en-GB" sz="1800" dirty="0"/>
              <a:t>The challenge of developing and implementing a unified vision in a diverse context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203" y="2660169"/>
            <a:ext cx="5358527" cy="4567428"/>
          </a:xfrm>
          <a:prstGeom prst="rect">
            <a:avLst/>
          </a:prstGeom>
        </p:spPr>
      </p:pic>
      <p:sp>
        <p:nvSpPr>
          <p:cNvPr id="2" name="Isosceles Triangle 1"/>
          <p:cNvSpPr/>
          <p:nvPr/>
        </p:nvSpPr>
        <p:spPr>
          <a:xfrm rot="5400000">
            <a:off x="6352673" y="4459701"/>
            <a:ext cx="1060704" cy="914400"/>
          </a:xfrm>
          <a:prstGeom prst="triangle">
            <a:avLst/>
          </a:prstGeom>
          <a:solidFill>
            <a:srgbClr val="525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1236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0923" y="520758"/>
            <a:ext cx="6897081" cy="430713"/>
          </a:xfrm>
        </p:spPr>
        <p:txBody>
          <a:bodyPr/>
          <a:lstStyle/>
          <a:p>
            <a:r>
              <a:rPr lang="en-GB" dirty="0"/>
              <a:t>Challenges of international school headship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779" y="1958964"/>
            <a:ext cx="5172502" cy="4628028"/>
          </a:xfrm>
          <a:prstGeom prst="rect">
            <a:avLst/>
          </a:prstGeom>
        </p:spPr>
      </p:pic>
    </p:spTree>
    <p:extLst>
      <p:ext uri="{BB962C8B-B14F-4D97-AF65-F5344CB8AC3E}">
        <p14:creationId xmlns:p14="http://schemas.microsoft.com/office/powerpoint/2010/main" val="260525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1779" y="540197"/>
            <a:ext cx="8019393" cy="430713"/>
          </a:xfrm>
        </p:spPr>
        <p:txBody>
          <a:bodyPr/>
          <a:lstStyle/>
          <a:p>
            <a:r>
              <a:rPr lang="en-GB" sz="2200" dirty="0">
                <a:solidFill>
                  <a:srgbClr val="525648"/>
                </a:solidFill>
                <a:latin typeface="NewsGoth Cn BT" panose="020B0606020202030204" pitchFamily="34" charset="0"/>
              </a:rPr>
              <a:t>Some CHALLENGES OF international school headship</a:t>
            </a:r>
          </a:p>
        </p:txBody>
      </p:sp>
      <p:sp>
        <p:nvSpPr>
          <p:cNvPr id="4" name="Rectangle 3"/>
          <p:cNvSpPr/>
          <p:nvPr/>
        </p:nvSpPr>
        <p:spPr>
          <a:xfrm>
            <a:off x="9383486" y="7532914"/>
            <a:ext cx="1088571"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424547" y="7554682"/>
            <a:ext cx="1382482" cy="23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10" y="1245196"/>
            <a:ext cx="8775731" cy="6931845"/>
          </a:xfrm>
          <a:prstGeom prst="rect">
            <a:avLst/>
          </a:prstGeom>
        </p:spPr>
      </p:pic>
    </p:spTree>
    <p:extLst>
      <p:ext uri="{BB962C8B-B14F-4D97-AF65-F5344CB8AC3E}">
        <p14:creationId xmlns:p14="http://schemas.microsoft.com/office/powerpoint/2010/main" val="167957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0923" y="520758"/>
            <a:ext cx="6897081" cy="430713"/>
          </a:xfrm>
        </p:spPr>
        <p:txBody>
          <a:bodyPr/>
          <a:lstStyle/>
          <a:p>
            <a:r>
              <a:rPr lang="en-GB" dirty="0"/>
              <a:t>LEADERSHIP Challenges - parents</a:t>
            </a:r>
          </a:p>
        </p:txBody>
      </p:sp>
      <p:pic>
        <p:nvPicPr>
          <p:cNvPr id="2" name="Picture 1"/>
          <p:cNvPicPr>
            <a:picLocks noChangeAspect="1"/>
          </p:cNvPicPr>
          <p:nvPr/>
        </p:nvPicPr>
        <p:blipFill>
          <a:blip r:embed="rId3"/>
          <a:stretch>
            <a:fillRect/>
          </a:stretch>
        </p:blipFill>
        <p:spPr>
          <a:xfrm>
            <a:off x="5037222" y="1299410"/>
            <a:ext cx="5764128" cy="6036553"/>
          </a:xfrm>
          <a:prstGeom prst="rect">
            <a:avLst/>
          </a:prstGeom>
        </p:spPr>
      </p:pic>
      <p:sp>
        <p:nvSpPr>
          <p:cNvPr id="4" name="TextBox 3"/>
          <p:cNvSpPr txBox="1"/>
          <p:nvPr/>
        </p:nvSpPr>
        <p:spPr>
          <a:xfrm>
            <a:off x="224590" y="2053389"/>
            <a:ext cx="6112043" cy="3139321"/>
          </a:xfrm>
          <a:prstGeom prst="rect">
            <a:avLst/>
          </a:prstGeom>
          <a:noFill/>
        </p:spPr>
        <p:txBody>
          <a:bodyPr wrap="square" rtlCol="0">
            <a:spAutoFit/>
          </a:bodyPr>
          <a:lstStyle/>
          <a:p>
            <a:r>
              <a:rPr lang="en-GB" sz="1800" dirty="0"/>
              <a:t>“the on-site coffee shop created the perfect storm …”</a:t>
            </a:r>
          </a:p>
          <a:p>
            <a:endParaRPr lang="en-GB" sz="1800" dirty="0"/>
          </a:p>
          <a:p>
            <a:r>
              <a:rPr lang="en-GB" sz="1800" dirty="0"/>
              <a:t>“the polarity between expat and local parents’ expectations can be extreme”</a:t>
            </a:r>
          </a:p>
          <a:p>
            <a:endParaRPr lang="en-GB" sz="1800" dirty="0"/>
          </a:p>
          <a:p>
            <a:r>
              <a:rPr lang="en-GB" sz="1800" dirty="0"/>
              <a:t>“it can be very difficult to get to the heart of an issue”</a:t>
            </a:r>
            <a:br>
              <a:rPr lang="en-GB" sz="1800" dirty="0"/>
            </a:br>
            <a:endParaRPr lang="en-GB" sz="1800" dirty="0"/>
          </a:p>
          <a:p>
            <a:r>
              <a:rPr lang="en-GB" sz="1800" dirty="0"/>
              <a:t>“sometimes expectations are crazy, literally”</a:t>
            </a:r>
          </a:p>
          <a:p>
            <a:endParaRPr lang="en-GB" sz="1800" dirty="0"/>
          </a:p>
          <a:p>
            <a:endParaRPr lang="en-GB" sz="1800" dirty="0"/>
          </a:p>
          <a:p>
            <a:endParaRPr lang="en-GB" sz="1800" dirty="0"/>
          </a:p>
        </p:txBody>
      </p:sp>
      <p:pic>
        <p:nvPicPr>
          <p:cNvPr id="1026" name="Picture 2" descr="Image result for implementation di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4640094"/>
            <a:ext cx="4667250" cy="3000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flipV="1">
            <a:off x="3256547" y="5823283"/>
            <a:ext cx="1780675" cy="160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flipV="1">
            <a:off x="3232485" y="6376733"/>
            <a:ext cx="1780675" cy="160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flipV="1">
            <a:off x="1499938" y="6833931"/>
            <a:ext cx="3120189" cy="309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881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rot="12758990">
            <a:off x="4581163" y="2083177"/>
            <a:ext cx="3413078" cy="2290696"/>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rapezoid 5"/>
          <p:cNvSpPr/>
          <p:nvPr/>
        </p:nvSpPr>
        <p:spPr>
          <a:xfrm rot="17724394">
            <a:off x="5743439" y="2919072"/>
            <a:ext cx="4490199" cy="3683497"/>
          </a:xfrm>
          <a:prstGeom prst="trapezoid">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rapezoid 3"/>
          <p:cNvSpPr/>
          <p:nvPr/>
        </p:nvSpPr>
        <p:spPr>
          <a:xfrm rot="18296060">
            <a:off x="6352677" y="1458426"/>
            <a:ext cx="914400" cy="121615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rapezoid 6"/>
          <p:cNvSpPr/>
          <p:nvPr/>
        </p:nvSpPr>
        <p:spPr>
          <a:xfrm rot="18296060">
            <a:off x="6104027" y="4241730"/>
            <a:ext cx="914400" cy="121615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rot="20917148">
            <a:off x="5945289" y="42672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4949659" y="3185139"/>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4"/>
          <p:cNvSpPr txBox="1">
            <a:spLocks/>
          </p:cNvSpPr>
          <p:nvPr/>
        </p:nvSpPr>
        <p:spPr>
          <a:xfrm>
            <a:off x="3390923" y="520758"/>
            <a:ext cx="6897081" cy="430713"/>
          </a:xfrm>
          <a:prstGeom prst="rect">
            <a:avLst/>
          </a:prstGeom>
        </p:spPr>
        <p:txBody>
          <a:bodyPr vert="horz" lIns="78163" tIns="39081" rIns="78163" bIns="39081" rtlCol="0" anchor="t" anchorCtr="0">
            <a:noAutofit/>
          </a:bodyPr>
          <a:lstStyle>
            <a:lvl1pPr algn="l" defTabSz="902704" rtl="0" eaLnBrk="1" latinLnBrk="0" hangingPunct="1">
              <a:lnSpc>
                <a:spcPct val="100000"/>
              </a:lnSpc>
              <a:spcBef>
                <a:spcPct val="0"/>
              </a:spcBef>
              <a:spcAft>
                <a:spcPts val="1000"/>
              </a:spcAft>
              <a:buNone/>
              <a:defRPr sz="2000" b="1" kern="1200" cap="all" baseline="0">
                <a:solidFill>
                  <a:srgbClr val="59C3B9"/>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LEADERSHIP Challenges - STAFF</a:t>
            </a:r>
          </a:p>
        </p:txBody>
      </p:sp>
      <p:sp>
        <p:nvSpPr>
          <p:cNvPr id="12" name="Rectangle 11"/>
          <p:cNvSpPr/>
          <p:nvPr/>
        </p:nvSpPr>
        <p:spPr>
          <a:xfrm rot="18772218">
            <a:off x="5967666" y="4732424"/>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778" y="2567481"/>
            <a:ext cx="7066214" cy="5011489"/>
          </a:xfrm>
          <a:prstGeom prst="rect">
            <a:avLst/>
          </a:prstGeom>
        </p:spPr>
      </p:pic>
      <p:sp>
        <p:nvSpPr>
          <p:cNvPr id="15" name="TextBox 14"/>
          <p:cNvSpPr txBox="1"/>
          <p:nvPr/>
        </p:nvSpPr>
        <p:spPr>
          <a:xfrm>
            <a:off x="224590" y="2053389"/>
            <a:ext cx="6112043" cy="3416320"/>
          </a:xfrm>
          <a:prstGeom prst="rect">
            <a:avLst/>
          </a:prstGeom>
          <a:noFill/>
        </p:spPr>
        <p:txBody>
          <a:bodyPr wrap="square" rtlCol="0">
            <a:spAutoFit/>
          </a:bodyPr>
          <a:lstStyle/>
          <a:p>
            <a:r>
              <a:rPr lang="en-GB" sz="1800" dirty="0"/>
              <a:t>“staffing is the biggest challenge facing international schools today”</a:t>
            </a:r>
          </a:p>
          <a:p>
            <a:endParaRPr lang="en-GB" sz="1800" dirty="0"/>
          </a:p>
          <a:p>
            <a:r>
              <a:rPr lang="en-GB" sz="1800" dirty="0"/>
              <a:t>“recruitment is the most important thing I do all year”</a:t>
            </a:r>
          </a:p>
          <a:p>
            <a:endParaRPr lang="en-GB" sz="1800" dirty="0"/>
          </a:p>
          <a:p>
            <a:r>
              <a:rPr lang="en-GB" sz="1800" dirty="0"/>
              <a:t>“the main challenge is to bring a common sense of purpose across such a diverse group of staff”</a:t>
            </a:r>
            <a:br>
              <a:rPr lang="en-GB" sz="1800" dirty="0"/>
            </a:br>
            <a:endParaRPr lang="en-GB" sz="1800" dirty="0"/>
          </a:p>
          <a:p>
            <a:r>
              <a:rPr lang="en-GB" sz="1800" dirty="0"/>
              <a:t>“my pastoral challenges are staff issues, not student matters”</a:t>
            </a:r>
          </a:p>
          <a:p>
            <a:endParaRPr lang="en-GB" sz="1800" dirty="0"/>
          </a:p>
          <a:p>
            <a:endParaRPr lang="en-GB" sz="1800" dirty="0"/>
          </a:p>
          <a:p>
            <a:endParaRPr lang="en-GB" sz="1800" dirty="0"/>
          </a:p>
        </p:txBody>
      </p:sp>
    </p:spTree>
    <p:extLst>
      <p:ext uri="{BB962C8B-B14F-4D97-AF65-F5344CB8AC3E}">
        <p14:creationId xmlns:p14="http://schemas.microsoft.com/office/powerpoint/2010/main" val="22483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899465">
            <a:off x="4809171" y="5230212"/>
            <a:ext cx="1585723" cy="2217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rot="874065">
            <a:off x="5290865" y="1387568"/>
            <a:ext cx="1131713" cy="259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5293896" y="1331496"/>
            <a:ext cx="914400" cy="1122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5871411" y="2454441"/>
            <a:ext cx="3737095" cy="494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rot="2139503">
            <a:off x="5598696" y="4876802"/>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4"/>
          <p:cNvSpPr txBox="1">
            <a:spLocks/>
          </p:cNvSpPr>
          <p:nvPr/>
        </p:nvSpPr>
        <p:spPr>
          <a:xfrm>
            <a:off x="3543323" y="673158"/>
            <a:ext cx="6897081" cy="430713"/>
          </a:xfrm>
          <a:prstGeom prst="rect">
            <a:avLst/>
          </a:prstGeom>
        </p:spPr>
        <p:txBody>
          <a:bodyPr vert="horz" lIns="78163" tIns="39081" rIns="78163" bIns="39081" rtlCol="0" anchor="t" anchorCtr="0">
            <a:noAutofit/>
          </a:bodyPr>
          <a:lstStyle>
            <a:lvl1pPr algn="l" defTabSz="902704" rtl="0" eaLnBrk="1" latinLnBrk="0" hangingPunct="1">
              <a:lnSpc>
                <a:spcPct val="100000"/>
              </a:lnSpc>
              <a:spcBef>
                <a:spcPct val="0"/>
              </a:spcBef>
              <a:spcAft>
                <a:spcPts val="1000"/>
              </a:spcAft>
              <a:buNone/>
              <a:defRPr sz="2000" b="1" kern="1200" cap="all" baseline="0">
                <a:solidFill>
                  <a:srgbClr val="59C3B9"/>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LEADERSHIP Challenges - GOVERNANCE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58" y="1580564"/>
            <a:ext cx="4505531" cy="5690215"/>
          </a:xfrm>
          <a:prstGeom prst="rect">
            <a:avLst/>
          </a:prstGeom>
        </p:spPr>
      </p:pic>
      <p:sp>
        <p:nvSpPr>
          <p:cNvPr id="10" name="TextBox 9"/>
          <p:cNvSpPr txBox="1"/>
          <p:nvPr/>
        </p:nvSpPr>
        <p:spPr>
          <a:xfrm>
            <a:off x="4459709" y="1941095"/>
            <a:ext cx="6112043" cy="4247317"/>
          </a:xfrm>
          <a:prstGeom prst="rect">
            <a:avLst/>
          </a:prstGeom>
          <a:noFill/>
        </p:spPr>
        <p:txBody>
          <a:bodyPr wrap="square" rtlCol="0">
            <a:spAutoFit/>
          </a:bodyPr>
          <a:lstStyle/>
          <a:p>
            <a:r>
              <a:rPr lang="en-GB" sz="1800" dirty="0"/>
              <a:t>“I have 5 different groups that I report to and communication between those groups relies on me”</a:t>
            </a:r>
          </a:p>
          <a:p>
            <a:endParaRPr lang="en-GB" sz="1800" dirty="0"/>
          </a:p>
          <a:p>
            <a:r>
              <a:rPr lang="en-GB" sz="1800" dirty="0"/>
              <a:t>“85% of my teachers are international but 100% of board are local”</a:t>
            </a:r>
          </a:p>
          <a:p>
            <a:endParaRPr lang="en-GB" sz="1800" dirty="0"/>
          </a:p>
          <a:p>
            <a:r>
              <a:rPr lang="en-GB" sz="1800" dirty="0"/>
              <a:t>“I am the 6</a:t>
            </a:r>
            <a:r>
              <a:rPr lang="en-GB" sz="1800" baseline="30000" dirty="0"/>
              <a:t>th</a:t>
            </a:r>
            <a:r>
              <a:rPr lang="en-GB" sz="1800" dirty="0"/>
              <a:t> Head in 11 years!”</a:t>
            </a:r>
          </a:p>
          <a:p>
            <a:endParaRPr lang="en-GB" sz="1800" dirty="0"/>
          </a:p>
          <a:p>
            <a:r>
              <a:rPr lang="en-GB" sz="1800" dirty="0"/>
              <a:t>“audit is valued over innovation”</a:t>
            </a:r>
            <a:br>
              <a:rPr lang="en-GB" sz="1800" dirty="0"/>
            </a:br>
            <a:endParaRPr lang="en-GB" sz="1800" dirty="0"/>
          </a:p>
          <a:p>
            <a:r>
              <a:rPr lang="en-GB" sz="1800" dirty="0"/>
              <a:t>“between my appointment and start date, 75% of our parent Board had changed!”</a:t>
            </a:r>
          </a:p>
          <a:p>
            <a:endParaRPr lang="en-GB" sz="1800" dirty="0"/>
          </a:p>
          <a:p>
            <a:endParaRPr lang="en-GB" sz="1800" dirty="0"/>
          </a:p>
          <a:p>
            <a:endParaRPr lang="en-GB" sz="1800" dirty="0"/>
          </a:p>
        </p:txBody>
      </p:sp>
    </p:spTree>
    <p:extLst>
      <p:ext uri="{BB962C8B-B14F-4D97-AF65-F5344CB8AC3E}">
        <p14:creationId xmlns:p14="http://schemas.microsoft.com/office/powerpoint/2010/main" val="329589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 PowerPoint Template">
  <a:themeElements>
    <a:clrScheme name="RSAcademics Colours">
      <a:dk1>
        <a:srgbClr val="000000"/>
      </a:dk1>
      <a:lt1>
        <a:srgbClr val="FFFFFF"/>
      </a:lt1>
      <a:dk2>
        <a:srgbClr val="9C1D22"/>
      </a:dk2>
      <a:lt2>
        <a:srgbClr val="C8C8B1"/>
      </a:lt2>
      <a:accent1>
        <a:srgbClr val="C4CF5A"/>
      </a:accent1>
      <a:accent2>
        <a:srgbClr val="59C3B9"/>
      </a:accent2>
      <a:accent3>
        <a:srgbClr val="ECA531"/>
      </a:accent3>
      <a:accent4>
        <a:srgbClr val="BE5320"/>
      </a:accent4>
      <a:accent5>
        <a:srgbClr val="91D3CE"/>
      </a:accent5>
      <a:accent6>
        <a:srgbClr val="525648"/>
      </a:accent6>
      <a:hlink>
        <a:srgbClr val="BE5320"/>
      </a:hlink>
      <a:folHlink>
        <a:srgbClr val="DEDED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Read-Only]" id="{0C222DC9-41BA-4F35-A4CB-38C187BA98F8}" vid="{8FE07AAA-C77C-4232-8D86-F11DAD41C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- 29 sept new</Template>
  <TotalTime>10094</TotalTime>
  <Words>1727</Words>
  <Application>Microsoft Office PowerPoint</Application>
  <PresentationFormat>Custom</PresentationFormat>
  <Paragraphs>204</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Calibri Light</vt:lpstr>
      <vt:lpstr>NewsGoth Cn BT</vt:lpstr>
      <vt:lpstr>Open Sans</vt:lpstr>
      <vt:lpstr>Times New Roman</vt:lpstr>
      <vt:lpstr>Text PowerPoint Template</vt:lpstr>
      <vt:lpstr>PowerPoint Presentation</vt:lpstr>
      <vt:lpstr>Focus of our research</vt:lpstr>
      <vt:lpstr>Research sample</vt:lpstr>
      <vt:lpstr>The key challenges – complexity &amp; Diversity </vt:lpstr>
      <vt:lpstr>Challenges of international school headship</vt:lpstr>
      <vt:lpstr>Some CHALLENGES OF international school headship</vt:lpstr>
      <vt:lpstr>LEADERSHIP Challenges - parents</vt:lpstr>
      <vt:lpstr>PowerPoint Presentation</vt:lpstr>
      <vt:lpstr>PowerPoint Presentation</vt:lpstr>
      <vt:lpstr>LEADERSHIP Challenges – PERSONAL &amp; FAMILY</vt:lpstr>
      <vt:lpstr>Some CHALLENGES OF international school headship</vt:lpstr>
      <vt:lpstr>DISCUSSION</vt:lpstr>
      <vt:lpstr>Discussions which challenges are of most interest to you?</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Speirs</dc:creator>
  <cp:lastModifiedBy>Russell Speirs</cp:lastModifiedBy>
  <cp:revision>198</cp:revision>
  <cp:lastPrinted>2017-02-23T15:36:40Z</cp:lastPrinted>
  <dcterms:created xsi:type="dcterms:W3CDTF">2016-02-18T14:52:24Z</dcterms:created>
  <dcterms:modified xsi:type="dcterms:W3CDTF">2017-09-27T15:16:06Z</dcterms:modified>
</cp:coreProperties>
</file>