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1"/>
  </p:sldMasterIdLst>
  <p:notesMasterIdLst>
    <p:notesMasterId r:id="rId26"/>
  </p:notesMasterIdLst>
  <p:sldIdLst>
    <p:sldId id="277" r:id="rId2"/>
    <p:sldId id="257" r:id="rId3"/>
    <p:sldId id="258" r:id="rId4"/>
    <p:sldId id="274" r:id="rId5"/>
    <p:sldId id="259" r:id="rId6"/>
    <p:sldId id="260" r:id="rId7"/>
    <p:sldId id="276" r:id="rId8"/>
    <p:sldId id="275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63" r:id="rId19"/>
    <p:sldId id="272" r:id="rId20"/>
    <p:sldId id="278" r:id="rId21"/>
    <p:sldId id="281" r:id="rId22"/>
    <p:sldId id="282" r:id="rId23"/>
    <p:sldId id="280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/>
    <p:restoredTop sz="94637"/>
  </p:normalViewPr>
  <p:slideViewPr>
    <p:cSldViewPr snapToGrid="0" snapToObjects="1">
      <p:cViewPr varScale="1">
        <p:scale>
          <a:sx n="87" d="100"/>
          <a:sy n="87" d="100"/>
        </p:scale>
        <p:origin x="208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4FE6E-D8C4-49A1-AAEC-E11E2457F422}" type="datetimeFigureOut">
              <a:rPr lang="en-US" smtClean="0"/>
              <a:t>10/7/17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015F2F-F7D5-4FC5-AEC1-6766E9B86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4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68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58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99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10/7/17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3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42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10/7/17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26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94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70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55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18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74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670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bo.org/jobs-and-careers/open-jobs-at-the-ib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atesol.org/nonnative_english_speaking_teachers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7851" y="3603010"/>
            <a:ext cx="7140401" cy="2141603"/>
          </a:xfrm>
        </p:spPr>
        <p:txBody>
          <a:bodyPr>
            <a:prstTxWarp prst="textPlain">
              <a:avLst/>
            </a:prstTxWarp>
            <a:normAutofit/>
          </a:bodyPr>
          <a:lstStyle/>
          <a:p>
            <a:r>
              <a:rPr lang="en-US" b="1" dirty="0" smtClean="0">
                <a:latin typeface="Rockwell" panose="02060603020205020403" pitchFamily="18" charset="0"/>
              </a:rPr>
              <a:t>Peter M. </a:t>
            </a:r>
            <a:r>
              <a:rPr lang="en-US" b="1" dirty="0" err="1" smtClean="0">
                <a:latin typeface="Rockwell" panose="02060603020205020403" pitchFamily="18" charset="0"/>
              </a:rPr>
              <a:t>Sagun</a:t>
            </a:r>
            <a:endParaRPr lang="en-US" b="1" dirty="0" smtClean="0">
              <a:latin typeface="Rockwell" panose="02060603020205020403" pitchFamily="18" charset="0"/>
            </a:endParaRPr>
          </a:p>
          <a:p>
            <a:r>
              <a:rPr lang="en-US" dirty="0" smtClean="0">
                <a:latin typeface="Rockwell" panose="02060603020205020403" pitchFamily="18" charset="0"/>
              </a:rPr>
              <a:t>Alliance for International Education Conference</a:t>
            </a:r>
          </a:p>
          <a:p>
            <a:r>
              <a:rPr lang="en-US" dirty="0" smtClean="0">
                <a:latin typeface="Rockwell" panose="02060603020205020403" pitchFamily="18" charset="0"/>
              </a:rPr>
              <a:t>Amsterdam, Netherlands</a:t>
            </a:r>
          </a:p>
          <a:p>
            <a:r>
              <a:rPr lang="en-US" dirty="0" smtClean="0">
                <a:latin typeface="Rockwell" panose="02060603020205020403" pitchFamily="18" charset="0"/>
              </a:rPr>
              <a:t>Saturday, </a:t>
            </a:r>
            <a:r>
              <a:rPr lang="en-US" dirty="0">
                <a:latin typeface="Rockwell" panose="02060603020205020403" pitchFamily="18" charset="0"/>
              </a:rPr>
              <a:t>7</a:t>
            </a:r>
            <a:r>
              <a:rPr lang="en-US" baseline="30000" dirty="0" smtClean="0">
                <a:latin typeface="Rockwell" panose="02060603020205020403" pitchFamily="18" charset="0"/>
              </a:rPr>
              <a:t>th</a:t>
            </a:r>
            <a:r>
              <a:rPr lang="en-US" dirty="0" smtClean="0">
                <a:latin typeface="Rockwell" panose="02060603020205020403" pitchFamily="18" charset="0"/>
              </a:rPr>
              <a:t> October 2017</a:t>
            </a:r>
            <a:endParaRPr lang="en-US" dirty="0">
              <a:latin typeface="Rockwell" panose="020606030202050204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5342" y="1177868"/>
            <a:ext cx="1026542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Rockwell" panose="02060603020205020403" pitchFamily="18" charset="0"/>
              </a:rPr>
              <a:t>Hiring 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Rockwell" panose="02060603020205020403" pitchFamily="18" charset="0"/>
              </a:rPr>
              <a:t>ONLY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Rockwell" panose="02060603020205020403" pitchFamily="18" charset="0"/>
              </a:rPr>
              <a:t> Native 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Rockwell" panose="02060603020205020403" pitchFamily="18" charset="0"/>
              </a:rPr>
              <a:t>Speakers:</a:t>
            </a:r>
          </a:p>
          <a:p>
            <a:pPr algn="ctr"/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Rockwell" panose="02060603020205020403" pitchFamily="18" charset="0"/>
              </a:rPr>
              <a:t>The 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Rockwell" panose="02060603020205020403" pitchFamily="18" charset="0"/>
              </a:rPr>
              <a:t>f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Rockwell" panose="02060603020205020403" pitchFamily="18" charset="0"/>
              </a:rPr>
              <a:t>uture 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Rockwell" panose="02060603020205020403" pitchFamily="18" charset="0"/>
              </a:rPr>
              <a:t>of IB World Schools?</a:t>
            </a:r>
            <a:endParaRPr lang="en-US" sz="5400" b="1" cap="none" spc="0" dirty="0">
              <a:ln>
                <a:solidFill>
                  <a:sysClr val="windowText" lastClr="000000"/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1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52230"/>
            <a:ext cx="10515600" cy="1325563"/>
          </a:xfrm>
        </p:spPr>
        <p:txBody>
          <a:bodyPr>
            <a:noAutofit/>
          </a:bodyPr>
          <a:lstStyle/>
          <a:p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Rockwell" panose="02060603020205020403" pitchFamily="18" charset="0"/>
              </a:rPr>
              <a:t>Some studies on discriminatory hiring practices </a:t>
            </a:r>
            <a:endParaRPr lang="en-US" sz="5400" dirty="0">
              <a:ln>
                <a:solidFill>
                  <a:sysClr val="windowText" lastClr="000000"/>
                </a:solidFill>
              </a:ln>
              <a:solidFill>
                <a:schemeClr val="accent5">
                  <a:lumMod val="75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463357"/>
            <a:ext cx="10515600" cy="1613610"/>
          </a:xfrm>
        </p:spPr>
        <p:txBody>
          <a:bodyPr>
            <a:noAutofit/>
          </a:bodyPr>
          <a:lstStyle/>
          <a:p>
            <a:r>
              <a:rPr lang="en-US" sz="4400" dirty="0" err="1" smtClean="0">
                <a:latin typeface="Rockwell" panose="02060603020205020403" pitchFamily="18" charset="0"/>
              </a:rPr>
              <a:t>Selvi</a:t>
            </a:r>
            <a:r>
              <a:rPr lang="en-US" sz="4400" dirty="0" smtClean="0">
                <a:latin typeface="Rockwell" panose="02060603020205020403" pitchFamily="18" charset="0"/>
              </a:rPr>
              <a:t> (2010)</a:t>
            </a:r>
          </a:p>
          <a:p>
            <a:r>
              <a:rPr lang="en-US" sz="4400" dirty="0" err="1" smtClean="0">
                <a:latin typeface="Rockwell" panose="02060603020205020403" pitchFamily="18" charset="0"/>
              </a:rPr>
              <a:t>Mahmoob</a:t>
            </a:r>
            <a:r>
              <a:rPr lang="en-US" sz="4400" dirty="0" smtClean="0">
                <a:latin typeface="Rockwell" panose="02060603020205020403" pitchFamily="18" charset="0"/>
              </a:rPr>
              <a:t> and Golden (2013)</a:t>
            </a:r>
            <a:endParaRPr lang="en-US" sz="440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72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Rockwell" panose="02060603020205020403" pitchFamily="18" charset="0"/>
              </a:rPr>
              <a:t>Selvi</a:t>
            </a:r>
            <a:r>
              <a:rPr lang="en-US" sz="5400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Rockwell" panose="02060603020205020403" pitchFamily="18" charset="0"/>
              </a:rPr>
              <a:t> 2010</a:t>
            </a:r>
            <a:endParaRPr lang="en-US" sz="5400" dirty="0">
              <a:ln>
                <a:solidFill>
                  <a:schemeClr val="tx1"/>
                </a:solidFill>
              </a:ln>
              <a:solidFill>
                <a:schemeClr val="accent5">
                  <a:lumMod val="75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6815" y="2343523"/>
            <a:ext cx="10515600" cy="1086822"/>
          </a:xfrm>
        </p:spPr>
        <p:txBody>
          <a:bodyPr/>
          <a:lstStyle/>
          <a:p>
            <a:pPr marL="0" indent="0">
              <a:buNone/>
            </a:pPr>
            <a:r>
              <a:rPr lang="en-GB" u="sng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Rockwell" panose="02060603020205020403" pitchFamily="18" charset="0"/>
              </a:rPr>
              <a:t>Focus</a:t>
            </a:r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Rockwell" panose="02060603020205020403" pitchFamily="18" charset="0"/>
              </a:rPr>
              <a:t>: </a:t>
            </a:r>
            <a:r>
              <a:rPr lang="en-GB" dirty="0">
                <a:latin typeface="Rockwell" panose="02060603020205020403" pitchFamily="18" charset="0"/>
              </a:rPr>
              <a:t>employers’ criteria for recruiting EL teachers; 	  importance employers place on a teacher being   	  a NS.</a:t>
            </a:r>
          </a:p>
          <a:p>
            <a:endParaRPr lang="en-GB" dirty="0">
              <a:ln>
                <a:solidFill>
                  <a:schemeClr val="bg1"/>
                </a:solidFill>
              </a:ln>
              <a:solidFill>
                <a:schemeClr val="accent5">
                  <a:lumMod val="75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356815" y="4083180"/>
            <a:ext cx="10515600" cy="2929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u="sng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Rockwell" panose="02060603020205020403" pitchFamily="18" charset="0"/>
              </a:rPr>
              <a:t>Method</a:t>
            </a:r>
            <a:r>
              <a:rPr lang="en-GB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Rockwell" panose="02060603020205020403" pitchFamily="18" charset="0"/>
              </a:rPr>
              <a:t>: </a:t>
            </a:r>
            <a:r>
              <a:rPr lang="en-GB" dirty="0" smtClean="0">
                <a:latin typeface="Rockwell" panose="02060603020205020403" pitchFamily="18" charset="0"/>
              </a:rPr>
              <a:t>content analysis of  38 advertisements from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latin typeface="Rockwell" panose="02060603020205020403" pitchFamily="18" charset="0"/>
              </a:rPr>
              <a:t>              </a:t>
            </a:r>
            <a:r>
              <a:rPr lang="en-GB" i="1" dirty="0" smtClean="0">
                <a:latin typeface="Rockwell" panose="02060603020205020403" pitchFamily="18" charset="0"/>
              </a:rPr>
              <a:t>TESOL’s On-line Career </a:t>
            </a:r>
            <a:r>
              <a:rPr lang="en-GB" i="1" dirty="0" err="1" smtClean="0">
                <a:latin typeface="Rockwell" panose="02060603020205020403" pitchFamily="18" charset="0"/>
              </a:rPr>
              <a:t>Center</a:t>
            </a:r>
            <a:r>
              <a:rPr lang="en-GB" i="1" dirty="0" smtClean="0">
                <a:latin typeface="Rockwell" panose="02060603020205020403" pitchFamily="18" charset="0"/>
              </a:rPr>
              <a:t> </a:t>
            </a:r>
            <a:r>
              <a:rPr lang="en-GB" dirty="0" smtClean="0">
                <a:latin typeface="Rockwell" panose="02060603020205020403" pitchFamily="18" charset="0"/>
              </a:rPr>
              <a:t>and 211 from   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i="1" dirty="0" smtClean="0">
                <a:latin typeface="Rockwell" panose="02060603020205020403" pitchFamily="18" charset="0"/>
              </a:rPr>
              <a:t>              Dave’s ESL Café </a:t>
            </a:r>
          </a:p>
          <a:p>
            <a:endParaRPr lang="en-US" dirty="0">
              <a:ln>
                <a:solidFill>
                  <a:schemeClr val="bg1"/>
                </a:solidFill>
              </a:ln>
              <a:solidFill>
                <a:schemeClr val="accent5">
                  <a:lumMod val="75000"/>
                </a:schemeClr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43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012" y="556193"/>
            <a:ext cx="3106003" cy="1325563"/>
          </a:xfrm>
        </p:spPr>
        <p:txBody>
          <a:bodyPr>
            <a:normAutofit/>
          </a:bodyPr>
          <a:lstStyle/>
          <a:p>
            <a:r>
              <a:rPr lang="en-US" sz="5400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Rockwell" panose="02060603020205020403" pitchFamily="18" charset="0"/>
              </a:rPr>
              <a:t>Findings</a:t>
            </a:r>
            <a:endParaRPr lang="en-US" sz="5400" dirty="0">
              <a:ln>
                <a:solidFill>
                  <a:schemeClr val="tx1"/>
                </a:solidFill>
              </a:ln>
              <a:solidFill>
                <a:schemeClr val="accent5">
                  <a:lumMod val="75000"/>
                </a:schemeClr>
              </a:solidFill>
              <a:latin typeface="Rockwell" panose="02060603020205020403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4704994"/>
              </p:ext>
            </p:extLst>
          </p:nvPr>
        </p:nvGraphicFramePr>
        <p:xfrm>
          <a:off x="232012" y="2079623"/>
          <a:ext cx="11737074" cy="4130108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3912358"/>
                <a:gridCol w="3912358"/>
                <a:gridCol w="3912358"/>
              </a:tblGrid>
              <a:tr h="590015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Advert Requirements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0148" marR="100148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Dave’s ESL Cafe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0148" marR="100148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TESOL Career Centre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0148" marR="100148"/>
                </a:tc>
              </a:tr>
              <a:tr h="103252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Native or native-like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or near native proficiency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0148" marR="100148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74.4%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0148" marR="100148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60.5%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0148" marR="100148"/>
                </a:tc>
              </a:tr>
              <a:tr h="103252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Specific countries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of origin or residence (All ‘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centre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0148" marR="100148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12.5%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0148" marR="100148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21%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0148" marR="100148"/>
                </a:tc>
              </a:tr>
              <a:tr h="147503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Educational/professional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qualifications from American or Anglophone institutions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0148" marR="100148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1.4%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0148" marR="100148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13%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0148" marR="10014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587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4156881" cy="1325563"/>
          </a:xfrm>
        </p:spPr>
        <p:txBody>
          <a:bodyPr>
            <a:noAutofit/>
          </a:bodyPr>
          <a:lstStyle/>
          <a:p>
            <a:r>
              <a:rPr lang="en-US" sz="5400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Rockwell" panose="02060603020205020403" pitchFamily="18" charset="0"/>
              </a:rPr>
              <a:t>Conclusions</a:t>
            </a:r>
            <a:endParaRPr lang="en-US" sz="5400" dirty="0">
              <a:ln>
                <a:solidFill>
                  <a:schemeClr val="tx1"/>
                </a:solidFill>
              </a:ln>
              <a:solidFill>
                <a:schemeClr val="accent5">
                  <a:lumMod val="75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783" y="2077415"/>
            <a:ext cx="11781182" cy="4561923"/>
          </a:xfrm>
        </p:spPr>
        <p:txBody>
          <a:bodyPr>
            <a:noAutofit/>
          </a:bodyPr>
          <a:lstStyle/>
          <a:p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A vast majority of the advertisements favoured NESTs and </a:t>
            </a:r>
            <a:r>
              <a:rPr lang="en-GB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rejected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 NNESTs. </a:t>
            </a:r>
          </a:p>
          <a:p>
            <a:endParaRPr lang="en-GB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endParaRPr>
          </a:p>
          <a:p>
            <a:pPr marL="0" indent="0">
              <a:buNone/>
            </a:pPr>
            <a:endParaRPr lang="en-GB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endParaRPr>
          </a:p>
          <a:p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Discrimination is ‘a multifaceted phenomenon’</a:t>
            </a:r>
          </a:p>
          <a:p>
            <a:pPr lvl="1"/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cs typeface="ＭＳ Ｐゴシック" charset="-128"/>
              </a:rPr>
              <a:t>Variety of English spoken </a:t>
            </a:r>
          </a:p>
          <a:p>
            <a:pPr lvl="1"/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cs typeface="ＭＳ Ｐゴシック" charset="-128"/>
              </a:rPr>
              <a:t>Where qualifications were attained </a:t>
            </a:r>
          </a:p>
          <a:p>
            <a:pPr lvl="1"/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cs typeface="ＭＳ Ｐゴシック" charset="-128"/>
              </a:rPr>
              <a:t>Location of residence or citizenship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01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90043" cy="1325563"/>
          </a:xfrm>
        </p:spPr>
        <p:txBody>
          <a:bodyPr>
            <a:noAutofit/>
          </a:bodyPr>
          <a:lstStyle/>
          <a:p>
            <a:r>
              <a:rPr lang="en-US" sz="5400" dirty="0" err="1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Rockwell" panose="02060603020205020403" pitchFamily="18" charset="0"/>
              </a:rPr>
              <a:t>Mahmoob</a:t>
            </a:r>
            <a:r>
              <a:rPr lang="en-US" sz="5400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Rockwell" panose="02060603020205020403" pitchFamily="18" charset="0"/>
              </a:rPr>
              <a:t> and Golden (2013)</a:t>
            </a:r>
            <a:endParaRPr lang="en-US" sz="5400" dirty="0">
              <a:ln>
                <a:solidFill>
                  <a:schemeClr val="tx1"/>
                </a:solidFill>
              </a:ln>
              <a:solidFill>
                <a:schemeClr val="accent5">
                  <a:lumMod val="75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678" y="203766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u="sng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Rockwell" panose="02060603020205020403" pitchFamily="18" charset="0"/>
              </a:rPr>
              <a:t>Focus</a:t>
            </a:r>
            <a:r>
              <a:rPr lang="en-GB" sz="3200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Rockwell" panose="02060603020205020403" pitchFamily="18" charset="0"/>
              </a:rPr>
              <a:t>: </a:t>
            </a:r>
            <a:r>
              <a:rPr lang="en-GB" sz="3200" dirty="0">
                <a:latin typeface="Rockwell" panose="02060603020205020403" pitchFamily="18" charset="0"/>
              </a:rPr>
              <a:t>Q</a:t>
            </a:r>
            <a:r>
              <a:rPr lang="en-GB" sz="3200" dirty="0" smtClean="0">
                <a:latin typeface="Rockwell" panose="02060603020205020403" pitchFamily="18" charset="0"/>
              </a:rPr>
              <a:t>ualities </a:t>
            </a:r>
            <a:r>
              <a:rPr lang="en-GB" sz="3200" dirty="0">
                <a:latin typeface="Rockwell" panose="02060603020205020403" pitchFamily="18" charset="0"/>
              </a:rPr>
              <a:t>ELT employers look for </a:t>
            </a:r>
          </a:p>
          <a:p>
            <a:pPr marL="0" indent="0">
              <a:buNone/>
            </a:pPr>
            <a:r>
              <a:rPr lang="en-GB" sz="3200" dirty="0">
                <a:latin typeface="Rockwell" panose="02060603020205020403" pitchFamily="18" charset="0"/>
              </a:rPr>
              <a:t>            in potential job candidates</a:t>
            </a:r>
          </a:p>
          <a:p>
            <a:pPr marL="0" indent="0">
              <a:buNone/>
            </a:pPr>
            <a:endParaRPr lang="en-GB" sz="3200" u="sng" dirty="0">
              <a:latin typeface="Rockwell" panose="02060603020205020403" pitchFamily="18" charset="0"/>
            </a:endParaRPr>
          </a:p>
          <a:p>
            <a:pPr marL="0" indent="0">
              <a:buNone/>
            </a:pPr>
            <a:r>
              <a:rPr lang="en-GB" sz="3200" u="sng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Rockwell" panose="02060603020205020403" pitchFamily="18" charset="0"/>
              </a:rPr>
              <a:t>Method</a:t>
            </a:r>
            <a:r>
              <a:rPr lang="en-GB" sz="3200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Rockwell" panose="02060603020205020403" pitchFamily="18" charset="0"/>
              </a:rPr>
              <a:t>: </a:t>
            </a:r>
            <a:r>
              <a:rPr lang="en-GB" sz="3200" dirty="0">
                <a:latin typeface="Rockwell" panose="02060603020205020403" pitchFamily="18" charset="0"/>
              </a:rPr>
              <a:t>content analysis of  77 advertisements </a:t>
            </a:r>
          </a:p>
          <a:p>
            <a:pPr marL="0" indent="0">
              <a:buNone/>
            </a:pPr>
            <a:r>
              <a:rPr lang="en-GB" sz="3200" dirty="0">
                <a:latin typeface="Rockwell" panose="02060603020205020403" pitchFamily="18" charset="0"/>
              </a:rPr>
              <a:t>              from </a:t>
            </a:r>
            <a:r>
              <a:rPr lang="en-GB" sz="3200" i="1" dirty="0">
                <a:latin typeface="Rockwell" panose="02060603020205020403" pitchFamily="18" charset="0"/>
              </a:rPr>
              <a:t>ESL Jobs World </a:t>
            </a:r>
            <a:r>
              <a:rPr lang="en-GB" sz="3200" dirty="0">
                <a:latin typeface="Rockwell" panose="02060603020205020403" pitchFamily="18" charset="0"/>
              </a:rPr>
              <a:t>from East Asia </a:t>
            </a:r>
          </a:p>
          <a:p>
            <a:pPr marL="0" indent="0">
              <a:buNone/>
            </a:pPr>
            <a:r>
              <a:rPr lang="en-GB" sz="3200" dirty="0">
                <a:latin typeface="Rockwell" panose="02060603020205020403" pitchFamily="18" charset="0"/>
              </a:rPr>
              <a:t>              and the Middle East  </a:t>
            </a:r>
          </a:p>
          <a:p>
            <a:endParaRPr lang="en-US" sz="320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64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704" y="1636919"/>
            <a:ext cx="10515600" cy="4351338"/>
          </a:xfrm>
        </p:spPr>
        <p:txBody>
          <a:bodyPr>
            <a:normAutofit/>
          </a:bodyPr>
          <a:lstStyle/>
          <a:p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“</a:t>
            </a:r>
            <a:r>
              <a:rPr lang="en-GB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Nativeness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” was the single most frequent criterion mentioned in the advertisements (79</a:t>
            </a:r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%)</a:t>
            </a:r>
          </a:p>
          <a:p>
            <a:pPr marL="0" indent="0">
              <a:buNone/>
            </a:pP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endParaRPr>
          </a:p>
          <a:p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49% of the advertisements listed specific countries from which the applicants must </a:t>
            </a:r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come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56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Rockwell" panose="02060603020205020403" pitchFamily="18" charset="0"/>
              </a:rPr>
              <a:t>Findings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accent5">
                  <a:lumMod val="75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078" y="1825625"/>
            <a:ext cx="11290852" cy="4773958"/>
          </a:xfrm>
        </p:spPr>
        <p:txBody>
          <a:bodyPr>
            <a:normAutofit fontScale="92500" lnSpcReduction="20000"/>
          </a:bodyPr>
          <a:lstStyle/>
          <a:p>
            <a:r>
              <a:rPr lang="en-GB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“</a:t>
            </a:r>
            <a:r>
              <a:rPr lang="en-GB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Nativeness</a:t>
            </a:r>
            <a:r>
              <a:rPr lang="en-GB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” was the single most frequent criterion mentioned in the advertisements (79%)</a:t>
            </a:r>
          </a:p>
          <a:p>
            <a:r>
              <a:rPr lang="en-GB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49% of the advertisements listed specific countries from which the applicants must </a:t>
            </a:r>
            <a:r>
              <a:rPr lang="en-GB" sz="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come</a:t>
            </a:r>
          </a:p>
          <a:p>
            <a:pPr marL="3086100" lvl="7" indent="0">
              <a:buNone/>
            </a:pPr>
            <a:r>
              <a:rPr lang="en-GB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95% the US</a:t>
            </a:r>
          </a:p>
          <a:p>
            <a:pPr marL="3086100" lvl="7" indent="0">
              <a:buNone/>
            </a:pPr>
            <a:r>
              <a:rPr lang="en-GB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89</a:t>
            </a:r>
            <a:r>
              <a:rPr lang="en-GB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% the UK</a:t>
            </a:r>
          </a:p>
          <a:p>
            <a:pPr marL="3086100" lvl="7" indent="0">
              <a:buNone/>
            </a:pPr>
            <a:r>
              <a:rPr lang="en-GB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84% Canada </a:t>
            </a:r>
          </a:p>
          <a:p>
            <a:pPr marL="3086100" lvl="7" indent="0">
              <a:buNone/>
            </a:pPr>
            <a:r>
              <a:rPr lang="en-GB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66% Australia </a:t>
            </a:r>
          </a:p>
          <a:p>
            <a:pPr marL="3086100" lvl="7" indent="0">
              <a:buNone/>
            </a:pPr>
            <a:r>
              <a:rPr lang="en-GB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55% New Zealand</a:t>
            </a:r>
          </a:p>
          <a:p>
            <a:pPr marL="3086100" lvl="7" indent="0">
              <a:buNone/>
            </a:pPr>
            <a:r>
              <a:rPr lang="en-GB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37% Ireland </a:t>
            </a:r>
          </a:p>
          <a:p>
            <a:pPr marL="3086100" lvl="7" indent="0">
              <a:buNone/>
            </a:pPr>
            <a:r>
              <a:rPr lang="en-GB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24% South Africa</a:t>
            </a:r>
          </a:p>
          <a:p>
            <a:r>
              <a:rPr lang="en-GB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2 advertisements specified race: “white” or “Caucasian” native speakers  </a:t>
            </a:r>
          </a:p>
          <a:p>
            <a:endParaRPr lang="en-US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70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Rockwell" panose="02060603020205020403" pitchFamily="18" charset="0"/>
              </a:rPr>
              <a:t>Conclusions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accent5">
                  <a:lumMod val="75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7660"/>
            <a:ext cx="10515600" cy="4351338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Discriminatory practices against NNESTs continue to exist </a:t>
            </a:r>
          </a:p>
          <a:p>
            <a:endParaRPr lang="en-GB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endParaRPr>
          </a:p>
          <a:p>
            <a:r>
              <a:rPr lang="en-GB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Many employers consider “</a:t>
            </a:r>
            <a:r>
              <a:rPr lang="en-GB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nativeness</a:t>
            </a:r>
            <a:r>
              <a:rPr lang="en-GB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” an important criterion in making employment decisions</a:t>
            </a:r>
          </a:p>
          <a:p>
            <a:pPr marL="857250" lvl="1" indent="-457200"/>
            <a:r>
              <a:rPr lang="en-GB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Nativeness</a:t>
            </a:r>
            <a:r>
              <a:rPr lang="en-GB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 was linked to ‘Inner Circle’ </a:t>
            </a:r>
            <a:r>
              <a:rPr lang="en-GB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Englishes</a:t>
            </a:r>
            <a:r>
              <a:rPr lang="en-GB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 only</a:t>
            </a:r>
          </a:p>
          <a:p>
            <a:pPr marL="857250" lvl="1" indent="-457200"/>
            <a:r>
              <a:rPr lang="en-GB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Students are taught by individuals who are not qualified to do so.  </a:t>
            </a:r>
          </a:p>
          <a:p>
            <a:endParaRPr lang="en-US" sz="3200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43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7229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Rockwell" panose="02060603020205020403" pitchFamily="18" charset="0"/>
              </a:rPr>
              <a:t>How does this translate to the IB mission statement and its values?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accent5">
                  <a:lumMod val="75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7574" y="3141407"/>
            <a:ext cx="793463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3200" dirty="0" smtClean="0"/>
              <a:t>Intercultural understanding and respect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200" dirty="0" smtClean="0"/>
              <a:t>International mindedness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200" dirty="0" smtClean="0"/>
              <a:t>Inclusion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200" dirty="0" smtClean="0"/>
              <a:t>Celebrating diversity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71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166" y="102790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Rockwell" panose="02060603020205020403" pitchFamily="18" charset="0"/>
              </a:rPr>
              <a:t>How do I envision the IB and the IB World Schools for the future?</a:t>
            </a:r>
            <a:endParaRPr lang="en-US" sz="5400" dirty="0">
              <a:ln>
                <a:solidFill>
                  <a:schemeClr val="tx1"/>
                </a:solidFill>
              </a:ln>
              <a:solidFill>
                <a:schemeClr val="accent5">
                  <a:lumMod val="75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9587" y="3405633"/>
            <a:ext cx="951270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Create Equal Employment Opportunities a requirement for all member schools.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Create ’Equal Employment Opportunities’ hiring protocol in IB World schools and have it enforced.</a:t>
            </a:r>
          </a:p>
          <a:p>
            <a:pPr marL="285750" indent="-285750">
              <a:buFont typeface="Arial" charset="0"/>
              <a:buChar char="•"/>
            </a:pPr>
            <a:endParaRPr lang="en-US" sz="3600" dirty="0" smtClean="0"/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07574" y="2694885"/>
            <a:ext cx="9014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>
                <a:hlinkClick r:id="rId2"/>
              </a:rPr>
              <a:t>http://www.ibo.org/jobs-and-careers/open-jobs-at-the-ib/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1217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950" y="105253"/>
            <a:ext cx="9267602" cy="6636741"/>
          </a:xfrm>
        </p:spPr>
      </p:pic>
      <p:sp>
        <p:nvSpPr>
          <p:cNvPr id="4" name="Rectangle 3"/>
          <p:cNvSpPr/>
          <p:nvPr/>
        </p:nvSpPr>
        <p:spPr>
          <a:xfrm>
            <a:off x="259307" y="2906972"/>
            <a:ext cx="2361063" cy="124194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Rockwell" panose="02060603020205020403" pitchFamily="18" charset="0"/>
              </a:rPr>
              <a:t>Brief History</a:t>
            </a:r>
            <a:endParaRPr lang="en-US" sz="3200" b="1" cap="none" spc="0" dirty="0">
              <a:ln>
                <a:solidFill>
                  <a:sysClr val="windowText" lastClr="000000"/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79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Rockwell" panose="02060603020205020403" pitchFamily="18" charset="0"/>
              </a:rPr>
              <a:t>“Creating a better and more peaceful world” and Creating a difference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 dirty="0" smtClean="0"/>
          </a:p>
          <a:p>
            <a:r>
              <a:rPr lang="en-US" sz="3200" dirty="0" smtClean="0"/>
              <a:t>This is how I would like to create a difference in the </a:t>
            </a:r>
            <a:r>
              <a:rPr lang="en-US" sz="3200" dirty="0" err="1" smtClean="0"/>
              <a:t>organisation</a:t>
            </a:r>
            <a:r>
              <a:rPr lang="en-US" sz="3200" dirty="0" smtClean="0"/>
              <a:t> that I passionately love.</a:t>
            </a:r>
          </a:p>
          <a:p>
            <a:r>
              <a:rPr lang="en-US" sz="3200" dirty="0" smtClean="0"/>
              <a:t>Continue to raise awareness through conferences, school meetings, writing articles, research studies etc. </a:t>
            </a:r>
            <a:endParaRPr lang="en-US" sz="3200" dirty="0"/>
          </a:p>
          <a:p>
            <a:endParaRPr lang="en-US" sz="3200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7983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4097" cy="4605081"/>
          </a:xfrm>
        </p:spPr>
        <p:txBody>
          <a:bodyPr/>
          <a:lstStyle/>
          <a:p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Rockwell" panose="02060603020205020403" pitchFamily="18" charset="0"/>
              </a:rPr>
              <a:t>   How are you creating a difference?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68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Rockwell" panose="02060603020205020403" pitchFamily="18" charset="0"/>
              </a:rPr>
              <a:t>I am</a:t>
            </a:r>
            <a:r>
              <a:rPr lang="mr-IN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Rockwell" panose="02060603020205020403" pitchFamily="18" charset="0"/>
              </a:rPr>
              <a:t>…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94619" y="2123768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Peter </a:t>
            </a:r>
            <a:r>
              <a:rPr lang="en-US" sz="3600" dirty="0" err="1" smtClean="0"/>
              <a:t>Sagun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194619" y="2698955"/>
            <a:ext cx="8303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Non</a:t>
            </a:r>
            <a:r>
              <a:rPr lang="en-US" sz="3600" dirty="0" smtClean="0"/>
              <a:t>-native speaker of the English Language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194619" y="3455200"/>
            <a:ext cx="4175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Non</a:t>
            </a:r>
            <a:r>
              <a:rPr lang="en-US" sz="3600" dirty="0" smtClean="0"/>
              <a:t>-western trained 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84910" y="4585853"/>
            <a:ext cx="11305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”Why is still a valid terminology until now to refer to our professional identity of over 80% of English teachers in the world as a NON ?”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1855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Rockwell" panose="02060603020205020403" pitchFamily="18" charset="0"/>
              </a:rPr>
              <a:t>B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Rockwell" panose="02060603020205020403" pitchFamily="18" charset="0"/>
              </a:rPr>
              <a:t>ill Gates says</a:t>
            </a:r>
            <a:r>
              <a:rPr lang="mr-IN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Rockwell" panose="02060603020205020403" pitchFamily="18" charset="0"/>
              </a:rPr>
              <a:t>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6000" dirty="0" smtClean="0"/>
              <a:t>”If you want to improve the world, you always have to be a little pissed off</a:t>
            </a:r>
            <a:r>
              <a:rPr lang="mr-IN" sz="6000" dirty="0" smtClean="0"/>
              <a:t>…</a:t>
            </a:r>
            <a:r>
              <a:rPr lang="en-GB" sz="6000" dirty="0" smtClean="0"/>
              <a:t>” </a:t>
            </a:r>
            <a:r>
              <a:rPr lang="en-GB" sz="2400" dirty="0" smtClean="0"/>
              <a:t>FB post, 19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September 2017.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627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68781" cy="4870552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 smtClean="0"/>
              <a:t>Thank you all!!!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16589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384"/>
          <a:stretch/>
        </p:blipFill>
        <p:spPr>
          <a:xfrm>
            <a:off x="549507" y="1513001"/>
            <a:ext cx="11303047" cy="1612336"/>
          </a:xfrm>
        </p:spPr>
      </p:pic>
      <p:sp>
        <p:nvSpPr>
          <p:cNvPr id="5" name="Rectangle 4"/>
          <p:cNvSpPr/>
          <p:nvPr/>
        </p:nvSpPr>
        <p:spPr>
          <a:xfrm>
            <a:off x="2768619" y="491317"/>
            <a:ext cx="6864824" cy="57320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Rockwell" panose="02060603020205020403" pitchFamily="18" charset="0"/>
              </a:rPr>
              <a:t>IB Mission Statement</a:t>
            </a:r>
            <a:endParaRPr lang="en-US" sz="3200" b="1" cap="none" spc="0" dirty="0">
              <a:ln>
                <a:solidFill>
                  <a:sysClr val="windowText" lastClr="000000"/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Rockwell" panose="02060603020205020403" pitchFamily="18" charset="0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50" b="38265"/>
          <a:stretch/>
        </p:blipFill>
        <p:spPr>
          <a:xfrm>
            <a:off x="549507" y="3230664"/>
            <a:ext cx="11303047" cy="1629893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61" b="7253"/>
          <a:stretch/>
        </p:blipFill>
        <p:spPr>
          <a:xfrm>
            <a:off x="549507" y="4965885"/>
            <a:ext cx="11303047" cy="161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96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9059" y="2161309"/>
            <a:ext cx="1648086" cy="257281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Rockwell" panose="02060603020205020403" pitchFamily="18" charset="0"/>
              </a:rPr>
              <a:t>Hiring 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Rockwell" panose="02060603020205020403" pitchFamily="18" charset="0"/>
              </a:rPr>
              <a:t>ONLY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Rockwell" panose="02060603020205020403" pitchFamily="18" charset="0"/>
              </a:rPr>
              <a:t> Native Speakers</a:t>
            </a:r>
            <a:endParaRPr lang="en-US" sz="3200" b="1" cap="none" spc="0" dirty="0">
              <a:ln>
                <a:solidFill>
                  <a:sysClr val="windowText" lastClr="000000"/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Rockwell" panose="020606030202050204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145" y="0"/>
            <a:ext cx="10354858" cy="675087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9324110" y="1967345"/>
            <a:ext cx="2452254" cy="9836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010400" y="2854036"/>
            <a:ext cx="1440873" cy="9421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77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" r="4009"/>
          <a:stretch/>
        </p:blipFill>
        <p:spPr>
          <a:xfrm>
            <a:off x="2402006" y="125766"/>
            <a:ext cx="9676262" cy="66162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5409" y="2250216"/>
            <a:ext cx="2008233" cy="236732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Rockwell" panose="02060603020205020403" pitchFamily="18" charset="0"/>
              </a:rPr>
              <a:t>Hiring 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Rockwell" panose="02060603020205020403" pitchFamily="18" charset="0"/>
              </a:rPr>
              <a:t>ONLY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Rockwell" panose="02060603020205020403" pitchFamily="18" charset="0"/>
              </a:rPr>
              <a:t> Native Speakers</a:t>
            </a:r>
            <a:endParaRPr lang="en-US" sz="3200" b="1" cap="none" spc="0" dirty="0">
              <a:ln>
                <a:solidFill>
                  <a:sysClr val="windowText" lastClr="000000"/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Rockwell" panose="02060603020205020403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48" t="71242" r="4009" b="21316"/>
          <a:stretch/>
        </p:blipFill>
        <p:spPr>
          <a:xfrm>
            <a:off x="2402006" y="4839286"/>
            <a:ext cx="9676262" cy="4923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490363" y="1605979"/>
            <a:ext cx="1759528" cy="1288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6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5409" y="2260616"/>
            <a:ext cx="2008233" cy="236732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Rockwell" panose="02060603020205020403" pitchFamily="18" charset="0"/>
              </a:rPr>
              <a:t>Hiring 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Rockwell" panose="02060603020205020403" pitchFamily="18" charset="0"/>
              </a:rPr>
              <a:t>ONLY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Rockwell" panose="02060603020205020403" pitchFamily="18" charset="0"/>
              </a:rPr>
              <a:t> Native Speakers</a:t>
            </a:r>
            <a:endParaRPr lang="en-US" sz="3200" b="1" cap="none" spc="0" dirty="0">
              <a:ln>
                <a:solidFill>
                  <a:sysClr val="windowText" lastClr="000000"/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Rockwell" panose="020606030202050204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168" y="112540"/>
            <a:ext cx="9762979" cy="66118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34" b="40018"/>
          <a:stretch/>
        </p:blipFill>
        <p:spPr>
          <a:xfrm>
            <a:off x="2309792" y="3780431"/>
            <a:ext cx="9762979" cy="3138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75" b="37954"/>
          <a:stretch/>
        </p:blipFill>
        <p:spPr>
          <a:xfrm>
            <a:off x="2325712" y="4080681"/>
            <a:ext cx="9762979" cy="15012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102435" y="1150402"/>
            <a:ext cx="1745673" cy="12325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85726" y="6312310"/>
            <a:ext cx="1745673" cy="1166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07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5409" y="2260616"/>
            <a:ext cx="2008233" cy="236732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Rockwell" panose="02060603020205020403" pitchFamily="18" charset="0"/>
              </a:rPr>
              <a:t>Hiring 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Rockwell" panose="02060603020205020403" pitchFamily="18" charset="0"/>
              </a:rPr>
              <a:t>ONLY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Rockwell" panose="02060603020205020403" pitchFamily="18" charset="0"/>
              </a:rPr>
              <a:t> Native Speakers</a:t>
            </a:r>
            <a:endParaRPr lang="en-US" sz="3200" b="1" cap="none" spc="0" dirty="0">
              <a:ln>
                <a:solidFill>
                  <a:sysClr val="windowText" lastClr="000000"/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Rockwell" panose="020606030202050204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" r="35157" b="7280"/>
          <a:stretch/>
        </p:blipFill>
        <p:spPr>
          <a:xfrm>
            <a:off x="2326886" y="232012"/>
            <a:ext cx="9695891" cy="626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65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5409" y="2260616"/>
            <a:ext cx="2008233" cy="236732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Rockwell" panose="02060603020205020403" pitchFamily="18" charset="0"/>
              </a:rPr>
              <a:t>Hiring 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Rockwell" panose="02060603020205020403" pitchFamily="18" charset="0"/>
              </a:rPr>
              <a:t>ONLY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Rockwell" panose="02060603020205020403" pitchFamily="18" charset="0"/>
              </a:rPr>
              <a:t> Native Speakers</a:t>
            </a:r>
            <a:endParaRPr lang="en-US" sz="3200" b="1" cap="none" spc="0" dirty="0">
              <a:ln>
                <a:solidFill>
                  <a:sysClr val="windowText" lastClr="000000"/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Rockwell" panose="02060603020205020403" pitchFamily="18" charset="0"/>
            </a:endParaRPr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" r="12315"/>
          <a:stretch/>
        </p:blipFill>
        <p:spPr>
          <a:xfrm>
            <a:off x="2342533" y="109182"/>
            <a:ext cx="9728808" cy="6554181"/>
          </a:xfr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16" t="46386" r="12315" b="43097"/>
          <a:stretch/>
        </p:blipFill>
        <p:spPr>
          <a:xfrm>
            <a:off x="4895557" y="3207434"/>
            <a:ext cx="7175784" cy="689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16" t="56968" r="12315" b="35763"/>
          <a:stretch/>
        </p:blipFill>
        <p:spPr>
          <a:xfrm>
            <a:off x="4895557" y="3896751"/>
            <a:ext cx="7175784" cy="476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Content Placeholder 3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16" t="85551" r="12315" b="4576"/>
          <a:stretch/>
        </p:blipFill>
        <p:spPr>
          <a:xfrm>
            <a:off x="4911477" y="5745077"/>
            <a:ext cx="7175784" cy="647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434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1696"/>
            <a:ext cx="10107304" cy="748992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Rockwell" panose="02060603020205020403" pitchFamily="18" charset="0"/>
              </a:rPr>
              <a:t>The Impact of ’native speaker’ adverts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chemeClr val="accent5">
                  <a:lumMod val="75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71284"/>
            <a:ext cx="10515600" cy="4351338"/>
          </a:xfrm>
        </p:spPr>
        <p:txBody>
          <a:bodyPr>
            <a:prstTxWarp prst="textPlain">
              <a:avLst/>
            </a:prstTxWarp>
            <a:normAutofit/>
          </a:bodyPr>
          <a:lstStyle/>
          <a:p>
            <a:pPr algn="just"/>
            <a:r>
              <a:rPr lang="en-US" dirty="0" smtClean="0">
                <a:latin typeface="Rockwell" panose="02060603020205020403" pitchFamily="18" charset="0"/>
              </a:rPr>
              <a:t>”Teaching job announcements that indicate a preference or requirement for a ‘native’ speaker of English trivialize the professional development teachers have received and teaching experience they have already acquired. Such announcements are also discriminatory (</a:t>
            </a:r>
            <a:r>
              <a:rPr lang="mr-IN" dirty="0" smtClean="0">
                <a:latin typeface="Rockwell" panose="02060603020205020403" pitchFamily="18" charset="0"/>
              </a:rPr>
              <a:t>…</a:t>
            </a:r>
            <a:r>
              <a:rPr lang="en-GB" dirty="0" smtClean="0">
                <a:latin typeface="Rockwell" panose="02060603020205020403" pitchFamily="18" charset="0"/>
              </a:rPr>
              <a:t>) (and) ultimately harm all teachers (native or not) by devaluing teacher education, professionalism, and experience.”</a:t>
            </a:r>
          </a:p>
          <a:p>
            <a:endParaRPr lang="en-GB" dirty="0">
              <a:latin typeface="Rockwell" panose="02060603020205020403" pitchFamily="18" charset="0"/>
            </a:endParaRPr>
          </a:p>
          <a:p>
            <a:pPr marL="268288" lvl="1" indent="0" algn="r">
              <a:spcBef>
                <a:spcPct val="0"/>
              </a:spcBef>
              <a:buNone/>
            </a:pPr>
            <a:r>
              <a:rPr lang="en-GB" sz="1400" dirty="0">
                <a:latin typeface="Rockwell" panose="02060603020205020403" pitchFamily="18" charset="0"/>
                <a:hlinkClick r:id="rId2"/>
              </a:rPr>
              <a:t>CATESOL</a:t>
            </a:r>
            <a:r>
              <a:rPr lang="en-GB" sz="1400" dirty="0">
                <a:latin typeface="Rockwell" panose="02060603020205020403" pitchFamily="18" charset="0"/>
              </a:rPr>
              <a:t>’s position paper opposing discrimination against Non-Native English Speaking Teachers (NNESTs) and teachers with "non-standard" varieties of English (2013</a:t>
            </a:r>
            <a:r>
              <a:rPr lang="en-GB" sz="1400" dirty="0" smtClean="0">
                <a:latin typeface="Rockwell" panose="02060603020205020403" pitchFamily="18" charset="0"/>
              </a:rPr>
              <a:t>)</a:t>
            </a:r>
            <a:endParaRPr lang="en-US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23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1753</TotalTime>
  <Words>659</Words>
  <Application>Microsoft Macintosh PowerPoint</Application>
  <PresentationFormat>Widescreen</PresentationFormat>
  <Paragraphs>96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Calibri</vt:lpstr>
      <vt:lpstr>Calibri Light</vt:lpstr>
      <vt:lpstr>Mangal</vt:lpstr>
      <vt:lpstr>ＭＳ Ｐゴシック</vt:lpstr>
      <vt:lpstr>Rockwell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Impact of ’native speaker’ adverts</vt:lpstr>
      <vt:lpstr>Some studies on discriminatory hiring practices </vt:lpstr>
      <vt:lpstr>Selvi 2010</vt:lpstr>
      <vt:lpstr>Findings</vt:lpstr>
      <vt:lpstr>Conclusions</vt:lpstr>
      <vt:lpstr>Mahmoob and Golden (2013)</vt:lpstr>
      <vt:lpstr>PowerPoint Presentation</vt:lpstr>
      <vt:lpstr>Findings</vt:lpstr>
      <vt:lpstr>Conclusions</vt:lpstr>
      <vt:lpstr>How does this translate to the IB mission statement and its values?</vt:lpstr>
      <vt:lpstr>How do I envision the IB and the IB World Schools for the future?</vt:lpstr>
      <vt:lpstr>“Creating a better and more peaceful world” and Creating a difference</vt:lpstr>
      <vt:lpstr>   How are you creating a difference?</vt:lpstr>
      <vt:lpstr>I am…</vt:lpstr>
      <vt:lpstr>Bill Gates says…</vt:lpstr>
      <vt:lpstr>Thank you all!!!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Hiring ONLY Native Speakers: The future of IB World Schools?</dc:title>
  <dc:creator>sagun_peter@yahoo.com</dc:creator>
  <cp:lastModifiedBy>sagun_peter@yahoo.com</cp:lastModifiedBy>
  <cp:revision>51</cp:revision>
  <dcterms:created xsi:type="dcterms:W3CDTF">2017-10-04T19:42:33Z</dcterms:created>
  <dcterms:modified xsi:type="dcterms:W3CDTF">2017-10-07T05:26:18Z</dcterms:modified>
</cp:coreProperties>
</file>