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8"/>
  </p:notesMasterIdLst>
  <p:sldIdLst>
    <p:sldId id="497" r:id="rId2"/>
    <p:sldId id="470" r:id="rId3"/>
    <p:sldId id="494" r:id="rId4"/>
    <p:sldId id="495" r:id="rId5"/>
    <p:sldId id="496" r:id="rId6"/>
    <p:sldId id="498" r:id="rId7"/>
    <p:sldId id="491" r:id="rId8"/>
    <p:sldId id="492" r:id="rId9"/>
    <p:sldId id="489" r:id="rId10"/>
    <p:sldId id="488" r:id="rId11"/>
    <p:sldId id="485" r:id="rId12"/>
    <p:sldId id="484" r:id="rId13"/>
    <p:sldId id="490" r:id="rId14"/>
    <p:sldId id="471" r:id="rId15"/>
    <p:sldId id="482" r:id="rId16"/>
    <p:sldId id="483" r:id="rId17"/>
  </p:sldIdLst>
  <p:sldSz cx="9144000" cy="6858000" type="screen4x3"/>
  <p:notesSz cx="7029450" cy="101584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1" autoAdjust="0"/>
    <p:restoredTop sz="94660"/>
  </p:normalViewPr>
  <p:slideViewPr>
    <p:cSldViewPr>
      <p:cViewPr>
        <p:scale>
          <a:sx n="70" d="100"/>
          <a:sy n="70" d="100"/>
        </p:scale>
        <p:origin x="-1548" y="-4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658" y="-108"/>
      </p:cViewPr>
      <p:guideLst>
        <p:guide orient="horz" pos="3199"/>
        <p:guide pos="221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46095" cy="507920"/>
          </a:xfrm>
          <a:prstGeom prst="rect">
            <a:avLst/>
          </a:prstGeom>
        </p:spPr>
        <p:txBody>
          <a:bodyPr vert="horz" lIns="96159" tIns="48080" rIns="96159" bIns="48080" rtlCol="0"/>
          <a:lstStyle>
            <a:lvl1pPr algn="l">
              <a:defRPr sz="1200"/>
            </a:lvl1pPr>
          </a:lstStyle>
          <a:p>
            <a:endParaRPr lang="en-GB" dirty="0"/>
          </a:p>
        </p:txBody>
      </p:sp>
      <p:sp>
        <p:nvSpPr>
          <p:cNvPr id="3" name="Date Placeholder 2"/>
          <p:cNvSpPr>
            <a:spLocks noGrp="1"/>
          </p:cNvSpPr>
          <p:nvPr>
            <p:ph type="dt" idx="1"/>
          </p:nvPr>
        </p:nvSpPr>
        <p:spPr>
          <a:xfrm>
            <a:off x="3981730" y="2"/>
            <a:ext cx="3046095" cy="507920"/>
          </a:xfrm>
          <a:prstGeom prst="rect">
            <a:avLst/>
          </a:prstGeom>
        </p:spPr>
        <p:txBody>
          <a:bodyPr vert="horz" lIns="96159" tIns="48080" rIns="96159" bIns="48080" rtlCol="0"/>
          <a:lstStyle>
            <a:lvl1pPr algn="r">
              <a:defRPr sz="1200"/>
            </a:lvl1pPr>
          </a:lstStyle>
          <a:p>
            <a:fld id="{A6AF8E50-08DE-45D3-92D1-11176C956755}" type="datetimeFigureOut">
              <a:rPr lang="en-US" smtClean="0"/>
              <a:pPr/>
              <a:t>10/19/2012</a:t>
            </a:fld>
            <a:endParaRPr lang="en-GB" dirty="0"/>
          </a:p>
        </p:txBody>
      </p:sp>
      <p:sp>
        <p:nvSpPr>
          <p:cNvPr id="4" name="Slide Image Placeholder 3"/>
          <p:cNvSpPr>
            <a:spLocks noGrp="1" noRot="1" noChangeAspect="1"/>
          </p:cNvSpPr>
          <p:nvPr>
            <p:ph type="sldImg" idx="2"/>
          </p:nvPr>
        </p:nvSpPr>
        <p:spPr>
          <a:xfrm>
            <a:off x="976313" y="762000"/>
            <a:ext cx="5076825" cy="3808413"/>
          </a:xfrm>
          <a:prstGeom prst="rect">
            <a:avLst/>
          </a:prstGeom>
          <a:noFill/>
          <a:ln w="12700">
            <a:solidFill>
              <a:prstClr val="black"/>
            </a:solidFill>
          </a:ln>
        </p:spPr>
        <p:txBody>
          <a:bodyPr vert="horz" lIns="96159" tIns="48080" rIns="96159" bIns="48080" rtlCol="0" anchor="ctr"/>
          <a:lstStyle/>
          <a:p>
            <a:endParaRPr lang="en-GB" dirty="0"/>
          </a:p>
        </p:txBody>
      </p:sp>
      <p:sp>
        <p:nvSpPr>
          <p:cNvPr id="5" name="Notes Placeholder 4"/>
          <p:cNvSpPr>
            <a:spLocks noGrp="1"/>
          </p:cNvSpPr>
          <p:nvPr>
            <p:ph type="body" sz="quarter" idx="3"/>
          </p:nvPr>
        </p:nvSpPr>
        <p:spPr>
          <a:xfrm>
            <a:off x="702946" y="4825247"/>
            <a:ext cx="5623560" cy="4571285"/>
          </a:xfrm>
          <a:prstGeom prst="rect">
            <a:avLst/>
          </a:prstGeom>
        </p:spPr>
        <p:txBody>
          <a:bodyPr vert="horz" lIns="96159" tIns="48080" rIns="96159" bIns="480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648731"/>
            <a:ext cx="3046095" cy="507920"/>
          </a:xfrm>
          <a:prstGeom prst="rect">
            <a:avLst/>
          </a:prstGeom>
        </p:spPr>
        <p:txBody>
          <a:bodyPr vert="horz" lIns="96159" tIns="48080" rIns="96159" bIns="4808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81730" y="9648731"/>
            <a:ext cx="3046095" cy="507920"/>
          </a:xfrm>
          <a:prstGeom prst="rect">
            <a:avLst/>
          </a:prstGeom>
        </p:spPr>
        <p:txBody>
          <a:bodyPr vert="horz" lIns="96159" tIns="48080" rIns="96159" bIns="48080" rtlCol="0" anchor="b"/>
          <a:lstStyle>
            <a:lvl1pPr algn="r">
              <a:defRPr sz="1200"/>
            </a:lvl1pPr>
          </a:lstStyle>
          <a:p>
            <a:fld id="{F67BE222-26B3-492C-BA89-3B6A9728E39F}" type="slidenum">
              <a:rPr lang="en-GB" smtClean="0"/>
              <a:pPr/>
              <a:t>‹#›</a:t>
            </a:fld>
            <a:endParaRPr lang="en-GB" dirty="0"/>
          </a:p>
        </p:txBody>
      </p:sp>
    </p:spTree>
    <p:extLst>
      <p:ext uri="{BB962C8B-B14F-4D97-AF65-F5344CB8AC3E}">
        <p14:creationId xmlns:p14="http://schemas.microsoft.com/office/powerpoint/2010/main" xmlns="" val="694650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26CDA84-E39D-456B-883C-88FB204FE67D}" type="datetimeFigureOut">
              <a:rPr lang="en-US" smtClean="0"/>
              <a:pPr/>
              <a:t>10/19/2012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F7606C8-4DC5-4F23-AECD-9FB6E0CF076A}"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6CDA84-E39D-456B-883C-88FB204FE67D}" type="datetimeFigureOut">
              <a:rPr lang="en-US" smtClean="0"/>
              <a:pPr/>
              <a:t>10/19/2012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F7606C8-4DC5-4F23-AECD-9FB6E0CF076A}"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6CDA84-E39D-456B-883C-88FB204FE67D}" type="datetimeFigureOut">
              <a:rPr lang="en-US" smtClean="0"/>
              <a:pPr/>
              <a:t>10/19/2012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F7606C8-4DC5-4F23-AECD-9FB6E0CF076A}"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6CDA84-E39D-456B-883C-88FB204FE67D}" type="datetimeFigureOut">
              <a:rPr lang="en-US" smtClean="0"/>
              <a:pPr/>
              <a:t>10/19/2012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F7606C8-4DC5-4F23-AECD-9FB6E0CF076A}"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6CDA84-E39D-456B-883C-88FB204FE67D}" type="datetimeFigureOut">
              <a:rPr lang="en-US" smtClean="0"/>
              <a:pPr/>
              <a:t>10/19/2012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F7606C8-4DC5-4F23-AECD-9FB6E0CF076A}"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26CDA84-E39D-456B-883C-88FB204FE67D}" type="datetimeFigureOut">
              <a:rPr lang="en-US" smtClean="0"/>
              <a:pPr/>
              <a:t>10/19/2012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F7606C8-4DC5-4F23-AECD-9FB6E0CF076A}"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26CDA84-E39D-456B-883C-88FB204FE67D}" type="datetimeFigureOut">
              <a:rPr lang="en-US" smtClean="0"/>
              <a:pPr/>
              <a:t>10/19/2012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F7606C8-4DC5-4F23-AECD-9FB6E0CF076A}"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26CDA84-E39D-456B-883C-88FB204FE67D}" type="datetimeFigureOut">
              <a:rPr lang="en-US" smtClean="0"/>
              <a:pPr/>
              <a:t>10/19/2012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F7606C8-4DC5-4F23-AECD-9FB6E0CF076A}"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6CDA84-E39D-456B-883C-88FB204FE67D}" type="datetimeFigureOut">
              <a:rPr lang="en-US" smtClean="0"/>
              <a:pPr/>
              <a:t>10/19/2012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F7606C8-4DC5-4F23-AECD-9FB6E0CF076A}"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6CDA84-E39D-456B-883C-88FB204FE67D}" type="datetimeFigureOut">
              <a:rPr lang="en-US" smtClean="0"/>
              <a:pPr/>
              <a:t>10/19/2012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F7606C8-4DC5-4F23-AECD-9FB6E0CF076A}"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6CDA84-E39D-456B-883C-88FB204FE67D}" type="datetimeFigureOut">
              <a:rPr lang="en-US" smtClean="0"/>
              <a:pPr/>
              <a:t>10/19/2012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F7606C8-4DC5-4F23-AECD-9FB6E0CF076A}"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CDA84-E39D-456B-883C-88FB204FE67D}" type="datetimeFigureOut">
              <a:rPr lang="en-US" smtClean="0"/>
              <a:pPr/>
              <a:t>10/19/2012</a:t>
            </a:fld>
            <a:endParaRPr lang="en-GB"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7606C8-4DC5-4F23-AECD-9FB6E0CF076A}"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thefreedictionary.com/"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thefreedictionary.co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734501"/>
            <a:ext cx="8568952" cy="4062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endParaRPr lang="en-GB" sz="2200" dirty="0" smtClean="0">
              <a:solidFill>
                <a:schemeClr val="accent2"/>
              </a:solidFill>
            </a:endParaRPr>
          </a:p>
          <a:p>
            <a:pPr lvl="0" fontAlgn="base">
              <a:spcBef>
                <a:spcPct val="0"/>
              </a:spcBef>
              <a:spcAft>
                <a:spcPct val="0"/>
              </a:spcAft>
            </a:pPr>
            <a:r>
              <a:rPr lang="en-GB" sz="2200" b="1" dirty="0" smtClean="0">
                <a:solidFill>
                  <a:schemeClr val="accent2"/>
                </a:solidFill>
              </a:rPr>
              <a:t>International curriculum without compromising the national identity - whose curriculum is it any way?</a:t>
            </a:r>
          </a:p>
          <a:p>
            <a:pPr lvl="0" fontAlgn="base">
              <a:spcBef>
                <a:spcPct val="0"/>
              </a:spcBef>
              <a:spcAft>
                <a:spcPct val="0"/>
              </a:spcAft>
            </a:pPr>
            <a:endParaRPr lang="ar-SA" sz="2200" b="1" dirty="0" smtClean="0">
              <a:solidFill>
                <a:schemeClr val="accent2"/>
              </a:solidFill>
            </a:endParaRPr>
          </a:p>
          <a:p>
            <a:pPr lvl="0" algn="r" rtl="1" fontAlgn="base">
              <a:spcBef>
                <a:spcPct val="0"/>
              </a:spcBef>
              <a:spcAft>
                <a:spcPct val="0"/>
              </a:spcAft>
            </a:pPr>
            <a:r>
              <a:rPr lang="ar-SA" sz="2200" b="1" dirty="0" smtClean="0">
                <a:solidFill>
                  <a:schemeClr val="accent2"/>
                </a:solidFill>
                <a:latin typeface="Simplified Arabic" pitchFamily="18" charset="-78"/>
                <a:cs typeface="Simplified Arabic" pitchFamily="18" charset="-78"/>
              </a:rPr>
              <a:t>منهاج دولي لايتخطى الهوية الوطنية – أي منهاج هذا الذي نتوخاه ونسعى إليه؟</a:t>
            </a:r>
            <a:r>
              <a:rPr lang="en-US" b="1" dirty="0" smtClean="0">
                <a:solidFill>
                  <a:srgbClr val="9B1E2D"/>
                </a:solidFill>
                <a:latin typeface="Simplified Arabic" pitchFamily="18" charset="-78"/>
                <a:cs typeface="Simplified Arabic" pitchFamily="18" charset="-78"/>
              </a:rPr>
              <a:t/>
            </a:r>
            <a:br>
              <a:rPr lang="en-US" b="1" dirty="0" smtClean="0">
                <a:solidFill>
                  <a:srgbClr val="9B1E2D"/>
                </a:solidFill>
                <a:latin typeface="Simplified Arabic" pitchFamily="18" charset="-78"/>
                <a:cs typeface="Simplified Arabic" pitchFamily="18" charset="-78"/>
              </a:rPr>
            </a:br>
            <a:endParaRPr lang="en-US" b="1" dirty="0" smtClean="0">
              <a:solidFill>
                <a:srgbClr val="9B1E2D"/>
              </a:solidFill>
              <a:latin typeface="Simplified Arabic" pitchFamily="18" charset="-78"/>
              <a:cs typeface="Simplified Arabic" pitchFamily="18" charset="-78"/>
            </a:endParaRPr>
          </a:p>
          <a:p>
            <a:pPr lvl="0" fontAlgn="base">
              <a:spcBef>
                <a:spcPct val="0"/>
              </a:spcBef>
              <a:spcAft>
                <a:spcPct val="0"/>
              </a:spcAft>
            </a:pPr>
            <a:endParaRPr lang="en-US" b="1" dirty="0" smtClean="0">
              <a:solidFill>
                <a:srgbClr val="9B1E2D"/>
              </a:solidFill>
            </a:endParaRPr>
          </a:p>
          <a:p>
            <a:pPr lvl="0" fontAlgn="base">
              <a:spcBef>
                <a:spcPct val="0"/>
              </a:spcBef>
              <a:spcAft>
                <a:spcPct val="0"/>
              </a:spcAft>
            </a:pPr>
            <a:r>
              <a:rPr lang="en-US" sz="1400" b="1" dirty="0" smtClean="0">
                <a:solidFill>
                  <a:schemeClr val="accent2"/>
                </a:solidFill>
              </a:rPr>
              <a:t>Dr. Samia Al Farra</a:t>
            </a:r>
          </a:p>
          <a:p>
            <a:pPr lvl="0" fontAlgn="base">
              <a:spcBef>
                <a:spcPct val="0"/>
              </a:spcBef>
              <a:spcAft>
                <a:spcPct val="0"/>
              </a:spcAft>
            </a:pPr>
            <a:r>
              <a:rPr lang="en-US" sz="1400" b="1" dirty="0" smtClean="0">
                <a:solidFill>
                  <a:schemeClr val="accent2"/>
                </a:solidFill>
              </a:rPr>
              <a:t>Chief Education Officer</a:t>
            </a:r>
          </a:p>
          <a:p>
            <a:pPr lvl="0" fontAlgn="base">
              <a:spcBef>
                <a:spcPct val="0"/>
              </a:spcBef>
              <a:spcAft>
                <a:spcPct val="0"/>
              </a:spcAft>
            </a:pPr>
            <a:r>
              <a:rPr lang="en-US" sz="1400" b="1" dirty="0" smtClean="0">
                <a:solidFill>
                  <a:schemeClr val="accent2"/>
                </a:solidFill>
              </a:rPr>
              <a:t>Taaleem</a:t>
            </a:r>
          </a:p>
          <a:p>
            <a:pPr lvl="0" fontAlgn="base">
              <a:spcBef>
                <a:spcPct val="0"/>
              </a:spcBef>
              <a:spcAft>
                <a:spcPct val="0"/>
              </a:spcAft>
            </a:pPr>
            <a:endParaRPr lang="en-US" sz="1400" b="1" dirty="0" smtClean="0">
              <a:solidFill>
                <a:schemeClr val="accent2"/>
              </a:solidFill>
            </a:endParaRPr>
          </a:p>
          <a:p>
            <a:pPr lvl="0" fontAlgn="base">
              <a:spcBef>
                <a:spcPct val="0"/>
              </a:spcBef>
              <a:spcAft>
                <a:spcPct val="0"/>
              </a:spcAft>
            </a:pPr>
            <a:r>
              <a:rPr lang="en-US" sz="1400" b="1" dirty="0" smtClean="0">
                <a:solidFill>
                  <a:srgbClr val="92D050"/>
                </a:solidFill>
              </a:rPr>
              <a:t>Alliance for International Education</a:t>
            </a:r>
          </a:p>
          <a:p>
            <a:pPr lvl="0" fontAlgn="base">
              <a:spcBef>
                <a:spcPct val="0"/>
              </a:spcBef>
              <a:spcAft>
                <a:spcPct val="0"/>
              </a:spcAft>
            </a:pPr>
            <a:r>
              <a:rPr lang="en-US" sz="1400" b="1" dirty="0" smtClean="0">
                <a:solidFill>
                  <a:srgbClr val="92D050"/>
                </a:solidFill>
              </a:rPr>
              <a:t>EDUCATIONAL FUTURES: INNOVATIONS and ASPIRATIONS</a:t>
            </a:r>
          </a:p>
          <a:p>
            <a:pPr lvl="0" fontAlgn="base">
              <a:spcBef>
                <a:spcPct val="0"/>
              </a:spcBef>
              <a:spcAft>
                <a:spcPct val="0"/>
              </a:spcAft>
            </a:pPr>
            <a:r>
              <a:rPr lang="en-US" sz="1400" b="1" dirty="0" smtClean="0">
                <a:solidFill>
                  <a:srgbClr val="92D050"/>
                </a:solidFill>
              </a:rPr>
              <a:t>20 – 22 October 2012</a:t>
            </a:r>
          </a:p>
          <a:p>
            <a:pPr lvl="0" fontAlgn="base">
              <a:spcBef>
                <a:spcPct val="0"/>
              </a:spcBef>
              <a:spcAft>
                <a:spcPct val="0"/>
              </a:spcAft>
            </a:pPr>
            <a:endParaRPr lang="en-US" sz="1400" b="1" dirty="0" smtClean="0">
              <a:solidFill>
                <a:srgbClr val="92D050"/>
              </a:solidFill>
            </a:endParaRPr>
          </a:p>
        </p:txBody>
      </p:sp>
      <p:pic>
        <p:nvPicPr>
          <p:cNvPr id="3" name="Picture 2"/>
          <p:cNvPicPr>
            <a:picLocks noChangeAspect="1" noChangeArrowheads="1"/>
          </p:cNvPicPr>
          <p:nvPr/>
        </p:nvPicPr>
        <p:blipFill>
          <a:blip r:embed="rId2" cstate="print"/>
          <a:srcRect/>
          <a:stretch>
            <a:fillRect/>
          </a:stretch>
        </p:blipFill>
        <p:spPr bwMode="auto">
          <a:xfrm rot="16200000">
            <a:off x="6525241" y="4230113"/>
            <a:ext cx="3029098" cy="213742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251520" y="737989"/>
            <a:ext cx="8640960" cy="2923877"/>
          </a:xfrm>
          <a:prstGeom prst="rect">
            <a:avLst/>
          </a:prstGeom>
        </p:spPr>
        <p:txBody>
          <a:bodyPr wrap="square">
            <a:spAutoFit/>
          </a:bodyPr>
          <a:lstStyle/>
          <a:p>
            <a:pPr>
              <a:spcBef>
                <a:spcPts val="0"/>
              </a:spcBef>
            </a:pPr>
            <a:r>
              <a:rPr lang="en-US" sz="2400" b="1" dirty="0" smtClean="0"/>
              <a:t>International schools curriculum in the Gulf Cooperation Council “GCC” - Dubai as a case. </a:t>
            </a:r>
          </a:p>
          <a:p>
            <a:pPr>
              <a:spcBef>
                <a:spcPts val="0"/>
              </a:spcBef>
            </a:pPr>
            <a:endParaRPr lang="en-US" sz="2400" b="1" dirty="0" smtClean="0"/>
          </a:p>
          <a:p>
            <a:pPr>
              <a:spcBef>
                <a:spcPts val="0"/>
              </a:spcBef>
              <a:buNone/>
            </a:pPr>
            <a:r>
              <a:rPr lang="en-US" sz="1400" dirty="0" smtClean="0"/>
              <a:t>Definition</a:t>
            </a:r>
          </a:p>
          <a:p>
            <a:pPr>
              <a:spcBef>
                <a:spcPts val="0"/>
              </a:spcBef>
              <a:buNone/>
            </a:pPr>
            <a:r>
              <a:rPr lang="en-US" sz="1400" dirty="0" smtClean="0"/>
              <a:t>Subjects </a:t>
            </a:r>
            <a:r>
              <a:rPr lang="en-US" sz="1400" dirty="0" smtClean="0"/>
              <a:t>taught</a:t>
            </a:r>
          </a:p>
          <a:p>
            <a:pPr>
              <a:spcBef>
                <a:spcPts val="0"/>
              </a:spcBef>
              <a:buNone/>
            </a:pPr>
            <a:r>
              <a:rPr lang="en-US" sz="1400" dirty="0" smtClean="0"/>
              <a:t>Teachers’ profile</a:t>
            </a:r>
            <a:endParaRPr lang="en-US" sz="1400" dirty="0" smtClean="0"/>
          </a:p>
          <a:p>
            <a:pPr>
              <a:spcBef>
                <a:spcPts val="0"/>
              </a:spcBef>
              <a:buNone/>
            </a:pPr>
            <a:r>
              <a:rPr lang="en-US" sz="1400" dirty="0" smtClean="0"/>
              <a:t>The language of instruction</a:t>
            </a:r>
          </a:p>
          <a:p>
            <a:pPr>
              <a:spcBef>
                <a:spcPts val="0"/>
              </a:spcBef>
              <a:buNone/>
            </a:pPr>
            <a:r>
              <a:rPr lang="en-US" sz="1400" dirty="0" smtClean="0"/>
              <a:t>Teachers’ training</a:t>
            </a:r>
          </a:p>
          <a:p>
            <a:pPr>
              <a:spcBef>
                <a:spcPts val="0"/>
              </a:spcBef>
              <a:buNone/>
            </a:pPr>
            <a:r>
              <a:rPr lang="en-US" sz="1400" dirty="0" smtClean="0"/>
              <a:t>Leadership and governance</a:t>
            </a:r>
          </a:p>
          <a:p>
            <a:pPr>
              <a:spcBef>
                <a:spcPts val="0"/>
              </a:spcBef>
              <a:buNone/>
            </a:pPr>
            <a:r>
              <a:rPr lang="en-US" sz="1400" dirty="0" smtClean="0"/>
              <a:t> Student body composition</a:t>
            </a:r>
          </a:p>
          <a:p>
            <a:pPr>
              <a:spcBef>
                <a:spcPts val="0"/>
              </a:spcBef>
              <a:buNone/>
            </a:pPr>
            <a:r>
              <a:rPr lang="en-US" sz="1400" dirty="0" smtClean="0"/>
              <a:t>The external environment and the local language enhancement</a:t>
            </a:r>
            <a:endParaRPr lang="en-US" sz="1400" dirty="0" smtClean="0"/>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47253"/>
            <a:ext cx="8229600" cy="4525963"/>
          </a:xfrm>
        </p:spPr>
        <p:txBody>
          <a:bodyPr>
            <a:normAutofit/>
          </a:bodyPr>
          <a:lstStyle/>
          <a:p>
            <a:pPr>
              <a:buNone/>
            </a:pPr>
            <a:r>
              <a:rPr lang="en-US" sz="2400" b="1" dirty="0" smtClean="0"/>
              <a:t>Islam and international education</a:t>
            </a:r>
            <a:endParaRPr lang="en-US" sz="2000" dirty="0" smtClean="0"/>
          </a:p>
          <a:p>
            <a:pPr>
              <a:buNone/>
            </a:pPr>
            <a:r>
              <a:rPr lang="en-US" sz="1100" b="1" dirty="0" smtClean="0">
                <a:latin typeface="+mj-lt"/>
              </a:rPr>
              <a:t>INTERNATIONAL EDUCATION FROM AN ISLAMIC PERSPECTIVE</a:t>
            </a:r>
          </a:p>
        </p:txBody>
      </p:sp>
      <p:pic>
        <p:nvPicPr>
          <p:cNvPr id="1028" name="Picture 4" descr="http://t2.gstatic.com/images?q=tbn:ANd9GcRDW3Jq0E69iQDZCg1FvBFWmyzUz02vG3uyAkfXJXdauvNLnlIl6w"/>
          <p:cNvPicPr>
            <a:picLocks noChangeAspect="1" noChangeArrowheads="1"/>
          </p:cNvPicPr>
          <p:nvPr/>
        </p:nvPicPr>
        <p:blipFill>
          <a:blip r:embed="rId2" cstate="print"/>
          <a:srcRect/>
          <a:stretch>
            <a:fillRect/>
          </a:stretch>
        </p:blipFill>
        <p:spPr bwMode="auto">
          <a:xfrm>
            <a:off x="6555210" y="2996952"/>
            <a:ext cx="2553293" cy="387202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524272"/>
            <a:ext cx="8496944" cy="1752600"/>
          </a:xfrm>
        </p:spPr>
        <p:txBody>
          <a:bodyPr>
            <a:normAutofit/>
          </a:bodyPr>
          <a:lstStyle/>
          <a:p>
            <a:pPr algn="l"/>
            <a:r>
              <a:rPr lang="en-US" sz="2400" b="1" dirty="0" smtClean="0">
                <a:solidFill>
                  <a:schemeClr val="tx1"/>
                </a:solidFill>
              </a:rPr>
              <a:t>The importance of language acquisition at an early ages. The role of parents, of the school, of  media, society and the responsibility towards SN students.</a:t>
            </a:r>
          </a:p>
          <a:p>
            <a:pPr algn="l"/>
            <a:r>
              <a:rPr lang="en-US" sz="1600" b="1" dirty="0" smtClean="0">
                <a:solidFill>
                  <a:schemeClr val="tx1"/>
                </a:solidFill>
              </a:rPr>
              <a:t> </a:t>
            </a:r>
            <a:r>
              <a:rPr lang="en-US" sz="1600" dirty="0" smtClean="0">
                <a:solidFill>
                  <a:schemeClr val="tx1"/>
                </a:solidFill>
              </a:rPr>
              <a:t> </a:t>
            </a:r>
          </a:p>
        </p:txBody>
      </p:sp>
      <p:sp>
        <p:nvSpPr>
          <p:cNvPr id="4" name="Rectangle 3"/>
          <p:cNvSpPr/>
          <p:nvPr/>
        </p:nvSpPr>
        <p:spPr>
          <a:xfrm>
            <a:off x="395536" y="2616001"/>
            <a:ext cx="8208912" cy="2462213"/>
          </a:xfrm>
          <a:prstGeom prst="rect">
            <a:avLst/>
          </a:prstGeom>
        </p:spPr>
        <p:txBody>
          <a:bodyPr wrap="square">
            <a:spAutoFit/>
          </a:bodyPr>
          <a:lstStyle/>
          <a:p>
            <a:r>
              <a:rPr lang="en-US" sz="1400" dirty="0" smtClean="0"/>
              <a:t>What is a bilingual education? </a:t>
            </a:r>
          </a:p>
          <a:p>
            <a:endParaRPr lang="en-US" sz="1400" dirty="0" smtClean="0"/>
          </a:p>
          <a:p>
            <a:r>
              <a:rPr lang="en-US" sz="1400" b="1" dirty="0" smtClean="0"/>
              <a:t>Bilingual:</a:t>
            </a:r>
            <a:r>
              <a:rPr lang="en-US" sz="1400" dirty="0" smtClean="0"/>
              <a:t> Using or able to use two languages, especially with equal or nearly equal fluency / a person who speaks two languages fluently</a:t>
            </a:r>
          </a:p>
          <a:p>
            <a:endParaRPr lang="en-US" sz="1400" dirty="0" smtClean="0"/>
          </a:p>
          <a:p>
            <a:r>
              <a:rPr lang="en-US" sz="1400" b="1" dirty="0" smtClean="0"/>
              <a:t>Semilingual:</a:t>
            </a:r>
            <a:r>
              <a:rPr lang="en-US" sz="1400" dirty="0" smtClean="0"/>
              <a:t> A person who has partial or incomplete working knowledge of a language or languages</a:t>
            </a:r>
          </a:p>
          <a:p>
            <a:endParaRPr lang="en-US" sz="1400" dirty="0" smtClean="0"/>
          </a:p>
          <a:p>
            <a:r>
              <a:rPr lang="en-US" sz="1400" b="1" dirty="0" smtClean="0"/>
              <a:t>Equilingual  / Ambilingual:</a:t>
            </a:r>
            <a:r>
              <a:rPr lang="en-US" sz="1400" dirty="0" smtClean="0"/>
              <a:t> A person who is a native speaker of two languages, and or if his mastery of both languages is equalpartial or incomplete working knowledge of a language or languages</a:t>
            </a:r>
          </a:p>
          <a:p>
            <a:endParaRPr lang="en-US" sz="1400" dirty="0" smtClean="0"/>
          </a:p>
          <a:p>
            <a:r>
              <a:rPr lang="en-US" sz="1400" b="1" dirty="0" smtClean="0"/>
              <a:t>Monolingual:</a:t>
            </a:r>
            <a:r>
              <a:rPr lang="en-US" sz="1400" dirty="0" smtClean="0"/>
              <a:t> a person who knows only one language.</a:t>
            </a:r>
          </a:p>
        </p:txBody>
      </p:sp>
      <p:sp>
        <p:nvSpPr>
          <p:cNvPr id="7169" name="Rectangle 1"/>
          <p:cNvSpPr>
            <a:spLocks noChangeArrowheads="1"/>
          </p:cNvSpPr>
          <p:nvPr/>
        </p:nvSpPr>
        <p:spPr bwMode="auto">
          <a:xfrm>
            <a:off x="323528" y="6191726"/>
            <a:ext cx="3168352"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100" dirty="0" smtClean="0"/>
              <a:t>Retrieved from </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hlinkClick r:id="rId2"/>
              </a:rPr>
              <a:t>www.thefreedictionary.com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4624"/>
            <a:ext cx="8640960" cy="648072"/>
          </a:xfrm>
        </p:spPr>
        <p:txBody>
          <a:bodyPr>
            <a:noAutofit/>
          </a:bodyPr>
          <a:lstStyle/>
          <a:p>
            <a:r>
              <a:rPr lang="en-US" sz="1800" b="1" dirty="0" smtClean="0"/>
              <a:t>What can we do to ensure that students are firmly rooted in their culture and heritage?</a:t>
            </a:r>
            <a:endParaRPr lang="en-US" sz="2400" dirty="0"/>
          </a:p>
        </p:txBody>
      </p:sp>
      <p:pic>
        <p:nvPicPr>
          <p:cNvPr id="5122" name="Picture 2" descr="http://t2.gstatic.com/images?q=tbn:ANd9GcQpJE6wrBCN1XVkjNnbSW5-bNT-w8rNsXzFJaFj0co7_axAm0eF"/>
          <p:cNvPicPr>
            <a:picLocks noChangeAspect="1" noChangeArrowheads="1"/>
          </p:cNvPicPr>
          <p:nvPr/>
        </p:nvPicPr>
        <p:blipFill>
          <a:blip r:embed="rId2" cstate="print"/>
          <a:srcRect/>
          <a:stretch>
            <a:fillRect/>
          </a:stretch>
        </p:blipFill>
        <p:spPr bwMode="auto">
          <a:xfrm>
            <a:off x="3203848" y="4897709"/>
            <a:ext cx="2627784" cy="1843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4" name="Picture 4" descr="http://t1.gstatic.com/images?q=tbn:ANd9GcRRGwBMNKIworoAzn0IB9U-BicfATw6In01RUgOI106bCIVtMHeTQ"/>
          <p:cNvPicPr>
            <a:picLocks noChangeAspect="1" noChangeArrowheads="1"/>
          </p:cNvPicPr>
          <p:nvPr/>
        </p:nvPicPr>
        <p:blipFill>
          <a:blip r:embed="rId3" cstate="print"/>
          <a:srcRect/>
          <a:stretch>
            <a:fillRect/>
          </a:stretch>
        </p:blipFill>
        <p:spPr bwMode="auto">
          <a:xfrm>
            <a:off x="152425" y="3054076"/>
            <a:ext cx="2619375" cy="17430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6" name="Picture 6" descr="http://t3.gstatic.com/images?q=tbn:ANd9GcSqdCTYI0hav9p3ZAD6htTmAkPBc3PVRDYn_-0n-2J6owsTim7G"/>
          <p:cNvPicPr>
            <a:picLocks noChangeAspect="1" noChangeArrowheads="1"/>
          </p:cNvPicPr>
          <p:nvPr/>
        </p:nvPicPr>
        <p:blipFill>
          <a:blip r:embed="rId4" cstate="print"/>
          <a:srcRect/>
          <a:stretch>
            <a:fillRect/>
          </a:stretch>
        </p:blipFill>
        <p:spPr bwMode="auto">
          <a:xfrm>
            <a:off x="179512" y="5013176"/>
            <a:ext cx="2638425" cy="17335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30" name="Picture 10" descr="http://t2.gstatic.com/images?q=tbn:ANd9GcSTPgeVRWdFwgETZ-y6lhLmYck54FF_MziUAYtNqc9KIs7f9tWqYQ"/>
          <p:cNvPicPr>
            <a:picLocks noChangeAspect="1" noChangeArrowheads="1"/>
          </p:cNvPicPr>
          <p:nvPr/>
        </p:nvPicPr>
        <p:blipFill>
          <a:blip r:embed="rId5" cstate="print"/>
          <a:srcRect/>
          <a:stretch>
            <a:fillRect/>
          </a:stretch>
        </p:blipFill>
        <p:spPr bwMode="auto">
          <a:xfrm>
            <a:off x="6300192" y="4941168"/>
            <a:ext cx="2736304" cy="17515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32" name="Picture 12" descr="http://t0.gstatic.com/images?q=tbn:ANd9GcSXNQRZ5zm_IqIhnZ84guM72PVdvaYl4fJP9jGV5K_VMJtKjQnZ-w"/>
          <p:cNvPicPr>
            <a:picLocks noChangeAspect="1" noChangeArrowheads="1"/>
          </p:cNvPicPr>
          <p:nvPr/>
        </p:nvPicPr>
        <p:blipFill>
          <a:blip r:embed="rId6" cstate="print"/>
          <a:srcRect/>
          <a:stretch>
            <a:fillRect/>
          </a:stretch>
        </p:blipFill>
        <p:spPr bwMode="auto">
          <a:xfrm>
            <a:off x="3203848" y="2924944"/>
            <a:ext cx="2664296"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34" name="Picture 14" descr="http://t3.gstatic.com/images?q=tbn:ANd9GcR5IZJWqR2N6OMqky-KQmk9cyUk_2a0vXgw3csbD--K4gwuJ8ux9w"/>
          <p:cNvPicPr>
            <a:picLocks noChangeAspect="1" noChangeArrowheads="1"/>
          </p:cNvPicPr>
          <p:nvPr/>
        </p:nvPicPr>
        <p:blipFill>
          <a:blip r:embed="rId7" cstate="print"/>
          <a:srcRect/>
          <a:stretch>
            <a:fillRect/>
          </a:stretch>
        </p:blipFill>
        <p:spPr bwMode="auto">
          <a:xfrm>
            <a:off x="6411788" y="918219"/>
            <a:ext cx="2552700" cy="17907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36" name="Picture 16" descr="http://t0.gstatic.com/images?q=tbn:ANd9GcT0vUvBkJRTulCQUd6ukBC5Y2iTztdKo39dwiXGwknxBJ5ybo-0vA"/>
          <p:cNvPicPr>
            <a:picLocks noChangeAspect="1" noChangeArrowheads="1"/>
          </p:cNvPicPr>
          <p:nvPr/>
        </p:nvPicPr>
        <p:blipFill>
          <a:blip r:embed="rId8" cstate="print"/>
          <a:srcRect/>
          <a:stretch>
            <a:fillRect/>
          </a:stretch>
        </p:blipFill>
        <p:spPr bwMode="auto">
          <a:xfrm>
            <a:off x="6300192" y="2924944"/>
            <a:ext cx="2736304" cy="18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40" name="Picture 20" descr="http://t0.gstatic.com/images?q=tbn:ANd9GcT_ov7ypsIThTnb59Bqn7IzsISKxVOMyURZZNx6FOEnmy56PNRILA"/>
          <p:cNvPicPr>
            <a:picLocks noChangeAspect="1" noChangeArrowheads="1"/>
          </p:cNvPicPr>
          <p:nvPr/>
        </p:nvPicPr>
        <p:blipFill>
          <a:blip r:embed="rId9" cstate="print"/>
          <a:srcRect/>
          <a:stretch>
            <a:fillRect/>
          </a:stretch>
        </p:blipFill>
        <p:spPr bwMode="auto">
          <a:xfrm>
            <a:off x="2987824" y="1718861"/>
            <a:ext cx="3024336" cy="10620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46" name="Picture 2" descr="http://t3.gstatic.com/images?q=tbn:ANd9GcRmWg8UJ5vzVEqOKOxqXyCBGAC2ryjB8IlGkG9k3VdGp1t5TqHkPw"/>
          <p:cNvPicPr>
            <a:picLocks noChangeAspect="1" noChangeArrowheads="1"/>
          </p:cNvPicPr>
          <p:nvPr/>
        </p:nvPicPr>
        <p:blipFill>
          <a:blip r:embed="rId10" cstate="print"/>
          <a:srcRect/>
          <a:stretch>
            <a:fillRect/>
          </a:stretch>
        </p:blipFill>
        <p:spPr bwMode="auto">
          <a:xfrm>
            <a:off x="152425" y="980728"/>
            <a:ext cx="2619375" cy="17430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48" name="Picture 4" descr="http://t2.gstatic.com/images?q=tbn:ANd9GcQSLGUljRs-VgLz187VsPC5k8L-_Ae8g_EXl7B9yWL7vvqxcw00"/>
          <p:cNvPicPr>
            <a:picLocks noChangeAspect="1" noChangeArrowheads="1"/>
          </p:cNvPicPr>
          <p:nvPr/>
        </p:nvPicPr>
        <p:blipFill>
          <a:blip r:embed="rId11" cstate="print"/>
          <a:srcRect/>
          <a:stretch>
            <a:fillRect/>
          </a:stretch>
        </p:blipFill>
        <p:spPr bwMode="auto">
          <a:xfrm>
            <a:off x="3851920" y="571524"/>
            <a:ext cx="1095375" cy="105727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23528" y="597462"/>
            <a:ext cx="8496944" cy="46012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b="1" dirty="0" smtClean="0"/>
              <a:t>Mission statement/Guiding principles and general goals</a:t>
            </a:r>
          </a:p>
          <a:p>
            <a:endParaRPr lang="en-US" sz="2400" b="1" dirty="0" smtClean="0"/>
          </a:p>
          <a:p>
            <a:r>
              <a:rPr lang="en-US" sz="2400" b="1" dirty="0" smtClean="0"/>
              <a:t>IB schools in Dubai as  models</a:t>
            </a:r>
          </a:p>
          <a:p>
            <a:endParaRPr lang="en-US" sz="2400" b="1" dirty="0" smtClean="0"/>
          </a:p>
          <a:p>
            <a:r>
              <a:rPr lang="en-US" sz="2400" b="1" dirty="0" smtClean="0"/>
              <a:t>ABS Bilingual model in Jordan</a:t>
            </a:r>
          </a:p>
          <a:p>
            <a:endParaRPr lang="en-US" sz="2400" b="1" dirty="0" smtClean="0"/>
          </a:p>
          <a:p>
            <a:r>
              <a:rPr lang="en-US" sz="2400" b="1" dirty="0" smtClean="0"/>
              <a:t>Al Bayan bilingual school model- Kuwait</a:t>
            </a:r>
          </a:p>
          <a:p>
            <a:endParaRPr lang="en-US" sz="2400" b="1" dirty="0" smtClean="0"/>
          </a:p>
          <a:p>
            <a:r>
              <a:rPr lang="en-US" sz="2400" b="1" dirty="0" smtClean="0"/>
              <a:t>Al </a:t>
            </a:r>
            <a:r>
              <a:rPr lang="en-US" sz="2400" b="1" dirty="0" err="1" smtClean="0"/>
              <a:t>Ruy’ya</a:t>
            </a:r>
            <a:r>
              <a:rPr lang="en-US" sz="2400" b="1" dirty="0" smtClean="0"/>
              <a:t>  bilingual school model and Al Hayat bilingual school models-Kuwait</a:t>
            </a:r>
          </a:p>
          <a:p>
            <a:endParaRPr lang="en-US" sz="2400" b="1" dirty="0" smtClean="0">
              <a:solidFill>
                <a:srgbClr val="0070C0"/>
              </a:solidFill>
            </a:endParaRPr>
          </a:p>
          <a:p>
            <a:endParaRPr lang="en-US" sz="1600" b="1" dirty="0" smtClean="0"/>
          </a:p>
          <a:p>
            <a:pPr lvl="0" fontAlgn="base">
              <a:spcBef>
                <a:spcPct val="0"/>
              </a:spcBef>
              <a:spcAft>
                <a:spcPct val="0"/>
              </a:spcAft>
            </a:pPr>
            <a:endParaRPr lang="en-GB" sz="1500" b="1" dirty="0" smtClean="0">
              <a:latin typeface="Calibri" pitchFamily="34" charset="0"/>
              <a:ea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384"/>
            <a:ext cx="8229600" cy="1143000"/>
          </a:xfrm>
        </p:spPr>
        <p:txBody>
          <a:bodyPr>
            <a:normAutofit/>
          </a:bodyPr>
          <a:lstStyle/>
          <a:p>
            <a:pPr algn="l"/>
            <a:r>
              <a:rPr lang="en-US" sz="2400" b="1" dirty="0" smtClean="0"/>
              <a:t>Conclusion</a:t>
            </a:r>
            <a:endParaRPr lang="en-US" sz="2400" b="1" dirty="0"/>
          </a:p>
        </p:txBody>
      </p:sp>
      <p:sp>
        <p:nvSpPr>
          <p:cNvPr id="3" name="Content Placeholder 2"/>
          <p:cNvSpPr>
            <a:spLocks noGrp="1"/>
          </p:cNvSpPr>
          <p:nvPr>
            <p:ph idx="1"/>
          </p:nvPr>
        </p:nvSpPr>
        <p:spPr>
          <a:xfrm>
            <a:off x="457200" y="1124744"/>
            <a:ext cx="8229600" cy="4525963"/>
          </a:xfrm>
        </p:spPr>
        <p:txBody>
          <a:bodyPr>
            <a:noAutofit/>
          </a:bodyPr>
          <a:lstStyle/>
          <a:p>
            <a:r>
              <a:rPr lang="en-US" sz="1600" dirty="0" smtClean="0"/>
              <a:t>International schools are important institutions for improving cross-cultural understanding, combating ignorance and bringing people from different backgrounds together. Their adoption of high standards usually facilitates the development of important skills for the 21st century. </a:t>
            </a:r>
          </a:p>
          <a:p>
            <a:endParaRPr lang="en-US" sz="1600" dirty="0" smtClean="0"/>
          </a:p>
          <a:p>
            <a:r>
              <a:rPr lang="en-US" sz="1600" dirty="0" smtClean="0"/>
              <a:t>There is an urgent need to develop </a:t>
            </a:r>
            <a:r>
              <a:rPr lang="en-US" sz="1600" b="1" dirty="0" smtClean="0"/>
              <a:t>a semi- balanced (40%-60%) bilingual (Arabic/English) </a:t>
            </a:r>
            <a:r>
              <a:rPr lang="en-US" sz="1600" dirty="0" smtClean="0"/>
              <a:t>model in the private and public system of schools and universities which will use a new curriculum alongside compulsory and continuous training for teachers. English should never dominate Arabic instruction time for Emirati and Arab students.</a:t>
            </a:r>
          </a:p>
          <a:p>
            <a:r>
              <a:rPr lang="en-US" sz="1600" dirty="0"/>
              <a:t>Education in the GCC should stress on creating individual students who are</a:t>
            </a:r>
            <a:r>
              <a:rPr lang="en-US" sz="1600" b="1" dirty="0"/>
              <a:t>: Inquirers, knowledgeable, thinkers, communicators, principled, open-minded, caring, courageous, balanced, </a:t>
            </a:r>
            <a:r>
              <a:rPr lang="en-US" sz="1600" b="1" dirty="0" smtClean="0"/>
              <a:t>reflective, and spiritual.</a:t>
            </a:r>
          </a:p>
          <a:p>
            <a:endParaRPr lang="en-US" sz="1600" dirty="0" smtClean="0"/>
          </a:p>
          <a:p>
            <a:r>
              <a:rPr lang="en-US" sz="1600" dirty="0" smtClean="0"/>
              <a:t>Any curriculum draft should stem from </a:t>
            </a:r>
            <a:r>
              <a:rPr lang="en-US" sz="1600" b="1" dirty="0" smtClean="0"/>
              <a:t>the Mission and Philosophy of Education in the GCC while bringing an international dimension to it always.</a:t>
            </a:r>
          </a:p>
          <a:p>
            <a:endParaRPr lang="en-US" sz="1600" dirty="0" smtClean="0"/>
          </a:p>
          <a:p>
            <a:r>
              <a:rPr lang="en-US" sz="1600" dirty="0"/>
              <a:t>N</a:t>
            </a:r>
            <a:r>
              <a:rPr lang="en-US" sz="1600" dirty="0" smtClean="0"/>
              <a:t>ot all students are capable of joining university and thus we need </a:t>
            </a:r>
            <a:r>
              <a:rPr lang="en-US" sz="1600" b="1" dirty="0" smtClean="0"/>
              <a:t>to have vocational streams</a:t>
            </a:r>
            <a:r>
              <a:rPr lang="en-US" sz="1600" dirty="0" smtClean="0"/>
              <a:t> in our national strategic plans such as IBCC</a:t>
            </a:r>
          </a:p>
          <a:p>
            <a:endParaRPr lang="en-US" sz="16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0" y="332656"/>
            <a:ext cx="8496944" cy="3096344"/>
          </a:xfrm>
        </p:spPr>
        <p:txBody>
          <a:bodyPr anchor="t">
            <a:noAutofit/>
          </a:bodyPr>
          <a:lstStyle/>
          <a:p>
            <a:r>
              <a:rPr lang="en-US" sz="2400" b="1" dirty="0" smtClean="0">
                <a:solidFill>
                  <a:schemeClr val="tx1"/>
                </a:solidFill>
              </a:rPr>
              <a:t>References</a:t>
            </a:r>
          </a:p>
          <a:p>
            <a:endParaRPr lang="en-US" dirty="0" smtClean="0">
              <a:solidFill>
                <a:schemeClr val="tx1"/>
              </a:solidFill>
            </a:endParaRPr>
          </a:p>
          <a:p>
            <a:r>
              <a:rPr lang="en-US" sz="1800" dirty="0" smtClean="0">
                <a:solidFill>
                  <a:schemeClr val="tx1"/>
                </a:solidFill>
                <a:latin typeface="+mj-lt"/>
              </a:rPr>
              <a:t>Alpen Capital Investment Banking. </a:t>
            </a:r>
            <a:r>
              <a:rPr lang="en-US" sz="1800" i="1" dirty="0" smtClean="0">
                <a:solidFill>
                  <a:schemeClr val="tx1"/>
                </a:solidFill>
                <a:latin typeface="+mj-lt"/>
              </a:rPr>
              <a:t>GCC Education Industry</a:t>
            </a:r>
            <a:r>
              <a:rPr lang="en-US" sz="1800" dirty="0" smtClean="0">
                <a:solidFill>
                  <a:schemeClr val="tx1"/>
                </a:solidFill>
                <a:latin typeface="+mj-lt"/>
              </a:rPr>
              <a:t>. June 20, 2012.</a:t>
            </a:r>
          </a:p>
          <a:p>
            <a:endParaRPr lang="en-US" sz="1800" dirty="0" smtClean="0">
              <a:solidFill>
                <a:schemeClr val="tx1"/>
              </a:solidFill>
              <a:latin typeface="+mj-lt"/>
            </a:endParaRPr>
          </a:p>
          <a:p>
            <a:r>
              <a:rPr lang="en-US" sz="1800" dirty="0" smtClean="0">
                <a:solidFill>
                  <a:schemeClr val="tx1"/>
                </a:solidFill>
                <a:latin typeface="+mj-lt"/>
              </a:rPr>
              <a:t>Booz &amp; Co., A Decade of Opportunity. </a:t>
            </a:r>
            <a:r>
              <a:rPr lang="en-US" sz="1800" i="1" dirty="0" smtClean="0">
                <a:solidFill>
                  <a:schemeClr val="tx1"/>
                </a:solidFill>
                <a:latin typeface="+mj-lt"/>
              </a:rPr>
              <a:t>The Coming Expansion of the Private – School Market in GCC., 2011.</a:t>
            </a:r>
          </a:p>
          <a:p>
            <a:endParaRPr lang="en-US" sz="1800" b="1" dirty="0" smtClean="0">
              <a:solidFill>
                <a:schemeClr val="tx1"/>
              </a:solidFill>
              <a:latin typeface="+mj-lt"/>
            </a:endParaRPr>
          </a:p>
          <a:p>
            <a:r>
              <a:rPr lang="en-US" sz="1800" dirty="0" smtClean="0">
                <a:solidFill>
                  <a:schemeClr val="tx1"/>
                </a:solidFill>
                <a:latin typeface="+mj-lt"/>
              </a:rPr>
              <a:t>Ellwood, C., </a:t>
            </a:r>
            <a:r>
              <a:rPr lang="en-US" sz="1800" i="1" dirty="0" smtClean="0">
                <a:solidFill>
                  <a:schemeClr val="tx1"/>
                </a:solidFill>
                <a:latin typeface="+mj-lt"/>
              </a:rPr>
              <a:t>Learning and Teaching about Islam</a:t>
            </a:r>
            <a:r>
              <a:rPr lang="en-US" sz="1800" dirty="0" smtClean="0">
                <a:solidFill>
                  <a:schemeClr val="tx1"/>
                </a:solidFill>
                <a:latin typeface="+mj-lt"/>
              </a:rPr>
              <a:t>: Essays in Understanding. Al Farra, S. Internationalism and the Arab Heritage: A practitioner’s experience in International schools. A John Catt Publication., June, 2012</a:t>
            </a:r>
          </a:p>
          <a:p>
            <a:endParaRPr lang="en-US" sz="1800" dirty="0" smtClean="0">
              <a:solidFill>
                <a:schemeClr val="tx1"/>
              </a:solidFill>
              <a:latin typeface="+mj-lt"/>
            </a:endParaRPr>
          </a:p>
          <a:p>
            <a:r>
              <a:rPr lang="en-US" sz="1800" dirty="0" smtClean="0">
                <a:solidFill>
                  <a:schemeClr val="tx1"/>
                </a:solidFill>
                <a:latin typeface="+mj-lt"/>
              </a:rPr>
              <a:t>Thompson, J., Hayden, M., </a:t>
            </a:r>
            <a:r>
              <a:rPr lang="en-US" sz="1800" i="1" dirty="0" smtClean="0">
                <a:solidFill>
                  <a:schemeClr val="tx1"/>
                </a:solidFill>
                <a:latin typeface="+mj-lt"/>
              </a:rPr>
              <a:t>International Schools, International Education: improving teaching, management and quality., edited by Mary Hayden &amp; Jeff Thompson. Chapter by </a:t>
            </a:r>
            <a:r>
              <a:rPr lang="en-US" sz="1800" dirty="0" smtClean="0">
                <a:solidFill>
                  <a:schemeClr val="tx1"/>
                </a:solidFill>
                <a:latin typeface="+mj-lt"/>
              </a:rPr>
              <a:t>Al Farra, S., </a:t>
            </a:r>
            <a:r>
              <a:rPr lang="en-US" sz="1800" i="1" dirty="0" smtClean="0">
                <a:solidFill>
                  <a:schemeClr val="tx1"/>
                </a:solidFill>
                <a:latin typeface="+mj-lt"/>
              </a:rPr>
              <a:t>London: </a:t>
            </a:r>
            <a:r>
              <a:rPr lang="en-US" sz="1800" i="1" dirty="0" err="1" smtClean="0">
                <a:solidFill>
                  <a:schemeClr val="tx1"/>
                </a:solidFill>
                <a:latin typeface="+mj-lt"/>
              </a:rPr>
              <a:t>Kogan</a:t>
            </a:r>
            <a:r>
              <a:rPr lang="en-US" sz="1800" i="1" dirty="0" smtClean="0">
                <a:solidFill>
                  <a:schemeClr val="tx1"/>
                </a:solidFill>
                <a:latin typeface="+mj-lt"/>
              </a:rPr>
              <a:t> </a:t>
            </a:r>
            <a:r>
              <a:rPr lang="en-US" sz="1800" i="1" dirty="0" smtClean="0">
                <a:solidFill>
                  <a:schemeClr val="tx1"/>
                </a:solidFill>
                <a:latin typeface="+mj-lt"/>
              </a:rPr>
              <a:t>Page, 2000.</a:t>
            </a:r>
          </a:p>
          <a:p>
            <a:pPr lvl="0"/>
            <a:endParaRPr lang="en-US" sz="1800" dirty="0" smtClean="0">
              <a:solidFill>
                <a:srgbClr val="000000"/>
              </a:solidFill>
              <a:latin typeface="+mj-lt"/>
              <a:ea typeface="Calibri" pitchFamily="34" charset="0"/>
              <a:cs typeface="Arial" pitchFamily="34" charset="0"/>
              <a:hlinkClick r:id="rId2"/>
            </a:endParaRPr>
          </a:p>
          <a:p>
            <a:pPr lvl="0"/>
            <a:r>
              <a:rPr lang="en-US" sz="1800" i="1" dirty="0" smtClean="0">
                <a:solidFill>
                  <a:schemeClr val="tx1"/>
                </a:solidFill>
                <a:latin typeface="+mj-lt"/>
              </a:rPr>
              <a:t>Al Farra,S., Education in the UAE, A vision for the Future., Education in the UAE, current status and future developments. </a:t>
            </a:r>
            <a:r>
              <a:rPr lang="en-US" sz="1800" dirty="0" smtClean="0">
                <a:solidFill>
                  <a:schemeClr val="tx1"/>
                </a:solidFill>
                <a:latin typeface="+mj-lt"/>
              </a:rPr>
              <a:t>ECSSR, 2011</a:t>
            </a:r>
          </a:p>
          <a:p>
            <a:pPr lvl="0"/>
            <a:endParaRPr lang="en-US" sz="1800" dirty="0" smtClean="0">
              <a:solidFill>
                <a:schemeClr val="tx1"/>
              </a:solidFill>
              <a:latin typeface="+mj-lt"/>
            </a:endParaRPr>
          </a:p>
          <a:p>
            <a:pPr lvl="0"/>
            <a:r>
              <a:rPr lang="en-US" sz="1800" i="1" dirty="0" smtClean="0">
                <a:solidFill>
                  <a:schemeClr val="tx1"/>
                </a:solidFill>
                <a:latin typeface="+mj-lt"/>
              </a:rPr>
              <a:t>Definitions retrieved from </a:t>
            </a:r>
            <a:r>
              <a:rPr lang="en-US" sz="1800" i="1" dirty="0" smtClean="0">
                <a:solidFill>
                  <a:schemeClr val="tx1"/>
                </a:solidFill>
                <a:latin typeface="+mj-lt"/>
                <a:hlinkClick r:id="rId2"/>
              </a:rPr>
              <a:t>www.thefreedictionary.com</a:t>
            </a:r>
            <a:r>
              <a:rPr lang="en-US" sz="1800" i="1" dirty="0" smtClean="0">
                <a:solidFill>
                  <a:schemeClr val="tx1"/>
                </a:solidFill>
                <a:latin typeface="+mj-lt"/>
              </a:rPr>
              <a:t>, October 14, 2012</a:t>
            </a:r>
          </a:p>
          <a:p>
            <a:endParaRPr lang="en-US" dirty="0" smtClean="0">
              <a:solidFill>
                <a:schemeClr val="tx1"/>
              </a:solidFill>
            </a:endParaRPr>
          </a:p>
          <a:p>
            <a:r>
              <a:rPr lang="en-US" dirty="0" smtClean="0">
                <a:solidFill>
                  <a:schemeClr val="tx1"/>
                </a:solidFill>
              </a:rPr>
              <a:t> </a:t>
            </a:r>
            <a:endParaRPr lang="en-US" i="1"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1520" y="-27384"/>
            <a:ext cx="8568952" cy="4525963"/>
          </a:xfrm>
        </p:spPr>
        <p:txBody>
          <a:bodyPr>
            <a:noAutofit/>
          </a:bodyPr>
          <a:lstStyle/>
          <a:p>
            <a:pPr>
              <a:buNone/>
            </a:pPr>
            <a:r>
              <a:rPr lang="en-US" sz="1600" b="1" dirty="0" smtClean="0"/>
              <a:t>Introduction</a:t>
            </a:r>
          </a:p>
          <a:p>
            <a:pPr>
              <a:buNone/>
            </a:pPr>
            <a:endParaRPr lang="en-US" sz="1600" b="1" dirty="0" smtClean="0"/>
          </a:p>
          <a:p>
            <a:r>
              <a:rPr lang="en-US" sz="1600" b="1" dirty="0" smtClean="0"/>
              <a:t>The importance of international education in this era. Quality and quantity.</a:t>
            </a:r>
          </a:p>
          <a:p>
            <a:pPr>
              <a:buNone/>
            </a:pPr>
            <a:r>
              <a:rPr lang="en-US" sz="1800" dirty="0" smtClean="0"/>
              <a:t>	</a:t>
            </a:r>
            <a:r>
              <a:rPr lang="en-US" sz="1400" dirty="0" smtClean="0"/>
              <a:t>Definitions: International education and international schools - international mindedness</a:t>
            </a:r>
          </a:p>
          <a:p>
            <a:endParaRPr lang="en-US" sz="1800" dirty="0" smtClean="0"/>
          </a:p>
          <a:p>
            <a:pPr>
              <a:spcBef>
                <a:spcPts val="0"/>
              </a:spcBef>
            </a:pPr>
            <a:r>
              <a:rPr lang="en-US" sz="1600" b="1" dirty="0" smtClean="0"/>
              <a:t>International schools curriculum in the Gulf Cooperation Council “GCC”-Taaleem schools in Dubai and Abu Dhabi as case studies. </a:t>
            </a:r>
          </a:p>
          <a:p>
            <a:pPr>
              <a:spcBef>
                <a:spcPts val="0"/>
              </a:spcBef>
              <a:buNone/>
            </a:pPr>
            <a:r>
              <a:rPr lang="en-US" sz="1800" b="1" dirty="0" smtClean="0"/>
              <a:t>	</a:t>
            </a:r>
            <a:r>
              <a:rPr lang="en-US" sz="1400" dirty="0" smtClean="0"/>
              <a:t>Definition</a:t>
            </a:r>
          </a:p>
          <a:p>
            <a:pPr>
              <a:spcBef>
                <a:spcPts val="0"/>
              </a:spcBef>
              <a:buNone/>
            </a:pPr>
            <a:r>
              <a:rPr lang="en-US" sz="1400" dirty="0" smtClean="0"/>
              <a:t>	Subjects taught</a:t>
            </a:r>
          </a:p>
          <a:p>
            <a:pPr>
              <a:spcBef>
                <a:spcPts val="0"/>
              </a:spcBef>
              <a:buNone/>
            </a:pPr>
            <a:r>
              <a:rPr lang="en-US" sz="1400" dirty="0" smtClean="0"/>
              <a:t>	The language of instruction</a:t>
            </a:r>
          </a:p>
          <a:p>
            <a:pPr>
              <a:spcBef>
                <a:spcPts val="0"/>
              </a:spcBef>
              <a:buNone/>
            </a:pPr>
            <a:r>
              <a:rPr lang="en-US" sz="1400" dirty="0" smtClean="0"/>
              <a:t>	Teachers’ training</a:t>
            </a:r>
          </a:p>
          <a:p>
            <a:pPr>
              <a:spcBef>
                <a:spcPts val="0"/>
              </a:spcBef>
              <a:buNone/>
            </a:pPr>
            <a:r>
              <a:rPr lang="en-US" sz="1400" dirty="0"/>
              <a:t> </a:t>
            </a:r>
            <a:r>
              <a:rPr lang="en-US" sz="1400" dirty="0" smtClean="0"/>
              <a:t>        leadership and  governance</a:t>
            </a:r>
          </a:p>
          <a:p>
            <a:pPr>
              <a:spcBef>
                <a:spcPts val="0"/>
              </a:spcBef>
              <a:buNone/>
            </a:pPr>
            <a:r>
              <a:rPr lang="en-US" sz="1400" dirty="0" smtClean="0"/>
              <a:t>          Student body composition</a:t>
            </a:r>
          </a:p>
          <a:p>
            <a:pPr>
              <a:spcBef>
                <a:spcPts val="0"/>
              </a:spcBef>
              <a:buNone/>
            </a:pPr>
            <a:r>
              <a:rPr lang="en-US" sz="1400" dirty="0" smtClean="0"/>
              <a:t>         The media and the external environment</a:t>
            </a:r>
          </a:p>
          <a:p>
            <a:pPr>
              <a:buNone/>
            </a:pPr>
            <a:endParaRPr lang="en-US" sz="1800" dirty="0" smtClean="0"/>
          </a:p>
          <a:p>
            <a:r>
              <a:rPr lang="en-US" sz="1600" b="1" dirty="0" smtClean="0"/>
              <a:t>Islam and international education - </a:t>
            </a:r>
            <a:r>
              <a:rPr lang="en-US" sz="1600" dirty="0" smtClean="0"/>
              <a:t>International Education from an Islamic perspective.</a:t>
            </a:r>
          </a:p>
          <a:p>
            <a:pPr>
              <a:buNone/>
            </a:pPr>
            <a:r>
              <a:rPr lang="en-US" sz="1400" b="1" dirty="0" smtClean="0">
                <a:latin typeface="Simplified Arabic" pitchFamily="18" charset="-78"/>
                <a:cs typeface="Simplified Arabic" pitchFamily="18" charset="-78"/>
              </a:rPr>
              <a:t>	</a:t>
            </a:r>
            <a:r>
              <a:rPr lang="ar-SA" sz="1400" b="1" dirty="0" smtClean="0">
                <a:latin typeface="Simplified Arabic" pitchFamily="18" charset="-78"/>
                <a:cs typeface="Simplified Arabic" pitchFamily="18" charset="-78"/>
              </a:rPr>
              <a:t>"</a:t>
            </a:r>
            <a:r>
              <a:rPr lang="ar-SA" sz="1400" dirty="0" smtClean="0">
                <a:latin typeface="Simplified Arabic" pitchFamily="18" charset="-78"/>
                <a:cs typeface="Simplified Arabic" pitchFamily="18" charset="-78"/>
              </a:rPr>
              <a:t>يَأَيهَا النَّاس إِنَّا خَلَقْنَكم مِّن ذَكَر وَأُنثى وَجَعَلْنَكمْ شعُوباً وَقَبَائلَ لِتَعَارَفُوا إِنَّ أَكرَمَكمْ عِندَ اللَّهِ أَتْقَاكُمْ إِنَّ اللَّهَ عَلِيمٌ خَبِيرٌ" سورة الحجرات</a:t>
            </a:r>
            <a:r>
              <a:rPr lang="ar-SA" sz="1800" dirty="0" smtClean="0"/>
              <a:t>.</a:t>
            </a:r>
            <a:endParaRPr lang="en-US" sz="1800" dirty="0" smtClean="0"/>
          </a:p>
          <a:p>
            <a:endParaRPr lang="en-US" sz="1800" b="1" dirty="0" smtClean="0"/>
          </a:p>
          <a:p>
            <a:r>
              <a:rPr lang="en-US" sz="1600" b="1" dirty="0" smtClean="0"/>
              <a:t>The importance of mother tongue language acquisition at early ages. The role of parents, of the school, of   media, society and the responsibility towards SN students.</a:t>
            </a:r>
          </a:p>
          <a:p>
            <a:pPr>
              <a:buNone/>
            </a:pPr>
            <a:r>
              <a:rPr lang="en-US" sz="1800" b="1" dirty="0" smtClean="0"/>
              <a:t>	</a:t>
            </a:r>
            <a:r>
              <a:rPr lang="en-US" sz="1400" dirty="0" smtClean="0"/>
              <a:t>Definition of: Bilingual, Semi-lingual, Equilingual  / Ambilingual and Monolingual.</a:t>
            </a:r>
          </a:p>
          <a:p>
            <a:pPr>
              <a:buNone/>
            </a:pPr>
            <a:r>
              <a:rPr lang="en-US" sz="1400" dirty="0" smtClean="0"/>
              <a:t>  </a:t>
            </a:r>
          </a:p>
          <a:p>
            <a:r>
              <a:rPr lang="en-US" sz="1600" b="1" dirty="0" smtClean="0"/>
              <a:t>How can one ensure that our students are firmly rooted in their culture and heritage?</a:t>
            </a:r>
          </a:p>
          <a:p>
            <a:pPr>
              <a:buNone/>
            </a:pPr>
            <a:endParaRPr lang="en-US" sz="1600" b="1" dirty="0" smtClean="0"/>
          </a:p>
          <a:p>
            <a:r>
              <a:rPr lang="en-US" sz="1600" b="1" dirty="0" smtClean="0"/>
              <a:t>Conclusion</a:t>
            </a:r>
            <a:endParaRPr lang="en-US" sz="1600" dirty="0" smtClean="0"/>
          </a:p>
          <a:p>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ctrTitle"/>
          </p:nvPr>
        </p:nvSpPr>
        <p:spPr>
          <a:xfrm>
            <a:off x="251520" y="44624"/>
            <a:ext cx="8640960" cy="533401"/>
          </a:xfrm>
        </p:spPr>
        <p:txBody>
          <a:bodyPr rtlCol="0">
            <a:noAutofit/>
          </a:bodyPr>
          <a:lstStyle/>
          <a:p>
            <a:r>
              <a:rPr lang="en-US" sz="1800" b="1" dirty="0" smtClean="0"/>
              <a:t>International schools bring joy to students. They are colorful, relevant, active &amp; engaging</a:t>
            </a:r>
          </a:p>
        </p:txBody>
      </p:sp>
      <p:pic>
        <p:nvPicPr>
          <p:cNvPr id="3" name="Picture 2" descr="_MG_9006.jpg"/>
          <p:cNvPicPr>
            <a:picLocks noChangeAspect="1"/>
          </p:cNvPicPr>
          <p:nvPr/>
        </p:nvPicPr>
        <p:blipFill>
          <a:blip r:embed="rId2" cstate="print"/>
          <a:stretch>
            <a:fillRect/>
          </a:stretch>
        </p:blipFill>
        <p:spPr>
          <a:xfrm>
            <a:off x="203199" y="948514"/>
            <a:ext cx="3936753" cy="26245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C:\Users\ibushnaq\AppData\Local\Microsoft\Windows\Temporary Internet Files\Content.Outlook\DXZAQMKZ\photo (21).JPG"/>
          <p:cNvPicPr/>
          <p:nvPr/>
        </p:nvPicPr>
        <p:blipFill>
          <a:blip r:embed="rId3" cstate="print"/>
          <a:srcRect/>
          <a:stretch>
            <a:fillRect/>
          </a:stretch>
        </p:blipFill>
        <p:spPr bwMode="auto">
          <a:xfrm>
            <a:off x="251520" y="4077072"/>
            <a:ext cx="2952328" cy="2376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C:\Users\ibushnaq\AppData\Local\Microsoft\Windows\Temporary Internet Files\Content.Outlook\DXZAQMKZ\photo (37).JPG"/>
          <p:cNvPicPr/>
          <p:nvPr/>
        </p:nvPicPr>
        <p:blipFill>
          <a:blip r:embed="rId4" cstate="print"/>
          <a:srcRect/>
          <a:stretch>
            <a:fillRect/>
          </a:stretch>
        </p:blipFill>
        <p:spPr bwMode="auto">
          <a:xfrm>
            <a:off x="6300192" y="4077072"/>
            <a:ext cx="2664296" cy="2376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C:\Users\ibushnaq\AppData\Local\Microsoft\Windows\Temporary Internet Files\Content.Outlook\DXZAQMKZ\photo (28).JPG"/>
          <p:cNvPicPr/>
          <p:nvPr/>
        </p:nvPicPr>
        <p:blipFill>
          <a:blip r:embed="rId5" cstate="print"/>
          <a:srcRect/>
          <a:stretch>
            <a:fillRect/>
          </a:stretch>
        </p:blipFill>
        <p:spPr bwMode="auto">
          <a:xfrm>
            <a:off x="3419872" y="4077072"/>
            <a:ext cx="2664296" cy="2376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5" descr="C:\Users\ibushnaq\Desktop\good practice\AAM\IMG_0039.JPG"/>
          <p:cNvPicPr>
            <a:picLocks noChangeAspect="1" noChangeArrowheads="1"/>
          </p:cNvPicPr>
          <p:nvPr/>
        </p:nvPicPr>
        <p:blipFill>
          <a:blip r:embed="rId6" cstate="print"/>
          <a:srcRect/>
          <a:stretch>
            <a:fillRect/>
          </a:stretch>
        </p:blipFill>
        <p:spPr bwMode="auto">
          <a:xfrm>
            <a:off x="4644008" y="972691"/>
            <a:ext cx="4104456" cy="2600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ctrTitle"/>
          </p:nvPr>
        </p:nvSpPr>
        <p:spPr>
          <a:xfrm>
            <a:off x="251520" y="44624"/>
            <a:ext cx="8640960" cy="533401"/>
          </a:xfrm>
        </p:spPr>
        <p:txBody>
          <a:bodyPr rtlCol="0">
            <a:noAutofit/>
          </a:bodyPr>
          <a:lstStyle/>
          <a:p>
            <a:r>
              <a:rPr lang="en-US" sz="1800" b="1" dirty="0" smtClean="0"/>
              <a:t>International schools bring joy to students. They are colorful, relevant, active &amp; engaging</a:t>
            </a:r>
          </a:p>
        </p:txBody>
      </p:sp>
      <p:pic>
        <p:nvPicPr>
          <p:cNvPr id="11" name="Picture 10" descr="C:\Users\ibushnaq\AppData\Local\Microsoft\Windows\Temporary Internet Files\Content.Outlook\DXZAQMKZ\photo (43).JPG"/>
          <p:cNvPicPr/>
          <p:nvPr/>
        </p:nvPicPr>
        <p:blipFill>
          <a:blip r:embed="rId2" cstate="print"/>
          <a:srcRect/>
          <a:stretch>
            <a:fillRect/>
          </a:stretch>
        </p:blipFill>
        <p:spPr bwMode="auto">
          <a:xfrm>
            <a:off x="179513" y="3933056"/>
            <a:ext cx="2952328" cy="28019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C:\Users\ibushnaq\Desktop\Al Farra's presentations\ExComm presentations\2011 - 2012\ExComm + Board Meeting June 2012\Slide show photos\IMG_0095.JPG"/>
          <p:cNvPicPr/>
          <p:nvPr/>
        </p:nvPicPr>
        <p:blipFill>
          <a:blip r:embed="rId3" cstate="print"/>
          <a:srcRect/>
          <a:stretch>
            <a:fillRect/>
          </a:stretch>
        </p:blipFill>
        <p:spPr bwMode="auto">
          <a:xfrm>
            <a:off x="251520" y="836712"/>
            <a:ext cx="2880320" cy="28354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674" name="Picture 2" descr="C:\Users\ibushnaq\AppData\Local\Microsoft\Windows\Temporary Internet Files\Content.Outlook\LKGCGSXN\photo (16).JPG"/>
          <p:cNvPicPr>
            <a:picLocks noChangeAspect="1" noChangeArrowheads="1"/>
          </p:cNvPicPr>
          <p:nvPr/>
        </p:nvPicPr>
        <p:blipFill>
          <a:blip r:embed="rId4" cstate="print"/>
          <a:srcRect/>
          <a:stretch>
            <a:fillRect/>
          </a:stretch>
        </p:blipFill>
        <p:spPr bwMode="auto">
          <a:xfrm>
            <a:off x="6104706" y="3933056"/>
            <a:ext cx="2931790" cy="2808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675" name="Picture 3" descr="C:\Users\ibushnaq\AppData\Local\Microsoft\Windows\Temporary Internet Files\Content.Outlook\LKGCGSXN\photo (21).JPG"/>
          <p:cNvPicPr>
            <a:picLocks noChangeAspect="1" noChangeArrowheads="1"/>
          </p:cNvPicPr>
          <p:nvPr/>
        </p:nvPicPr>
        <p:blipFill>
          <a:blip r:embed="rId5" cstate="print"/>
          <a:srcRect/>
          <a:stretch>
            <a:fillRect/>
          </a:stretch>
        </p:blipFill>
        <p:spPr bwMode="auto">
          <a:xfrm>
            <a:off x="6104706" y="836712"/>
            <a:ext cx="2931790" cy="2880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676" name="Picture 4"/>
          <p:cNvPicPr>
            <a:picLocks noChangeAspect="1" noChangeArrowheads="1"/>
          </p:cNvPicPr>
          <p:nvPr/>
        </p:nvPicPr>
        <p:blipFill>
          <a:blip r:embed="rId6" cstate="print"/>
          <a:srcRect/>
          <a:stretch>
            <a:fillRect/>
          </a:stretch>
        </p:blipFill>
        <p:spPr bwMode="auto">
          <a:xfrm rot="5400000">
            <a:off x="3197544" y="3998760"/>
            <a:ext cx="2808310" cy="26769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677" name="Picture 5" descr="C:\Users\ibushnaq\AppData\Local\Microsoft\Windows\Temporary Internet Files\Content.Outlook\LKGCGSXN\photo (24).JPG"/>
          <p:cNvPicPr>
            <a:picLocks noChangeAspect="1" noChangeArrowheads="1"/>
          </p:cNvPicPr>
          <p:nvPr/>
        </p:nvPicPr>
        <p:blipFill>
          <a:blip r:embed="rId7" cstate="print"/>
          <a:srcRect/>
          <a:stretch>
            <a:fillRect/>
          </a:stretch>
        </p:blipFill>
        <p:spPr bwMode="auto">
          <a:xfrm>
            <a:off x="3318030" y="836712"/>
            <a:ext cx="2550114" cy="2880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bushnaq\AppData\Local\Microsoft\Windows\Temporary Internet Files\Content.Outlook\LKGCGSXN\photo (25).JPG"/>
          <p:cNvPicPr>
            <a:picLocks noChangeAspect="1" noChangeArrowheads="1"/>
          </p:cNvPicPr>
          <p:nvPr/>
        </p:nvPicPr>
        <p:blipFill>
          <a:blip r:embed="rId2" cstate="print"/>
          <a:srcRect/>
          <a:stretch>
            <a:fillRect/>
          </a:stretch>
        </p:blipFill>
        <p:spPr bwMode="auto">
          <a:xfrm rot="5400000">
            <a:off x="3932930" y="4158082"/>
            <a:ext cx="2952326" cy="22142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3"/>
          <p:cNvSpPr txBox="1">
            <a:spLocks/>
          </p:cNvSpPr>
          <p:nvPr/>
        </p:nvSpPr>
        <p:spPr>
          <a:xfrm>
            <a:off x="251520" y="44624"/>
            <a:ext cx="8640960" cy="533401"/>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International schools bring joy to students. They are colorful, relevant, active &amp; engaging</a:t>
            </a:r>
          </a:p>
        </p:txBody>
      </p:sp>
      <p:pic>
        <p:nvPicPr>
          <p:cNvPr id="1027" name="Picture 3" descr="C:\Users\ibushnaq\AppData\Local\Microsoft\Windows\Temporary Internet Files\Content.Outlook\LKGCGSXN\photo (26).JPG"/>
          <p:cNvPicPr>
            <a:picLocks noChangeAspect="1" noChangeArrowheads="1"/>
          </p:cNvPicPr>
          <p:nvPr/>
        </p:nvPicPr>
        <p:blipFill>
          <a:blip r:embed="rId3" cstate="print"/>
          <a:srcRect/>
          <a:stretch>
            <a:fillRect/>
          </a:stretch>
        </p:blipFill>
        <p:spPr bwMode="auto">
          <a:xfrm rot="5400000">
            <a:off x="1793691" y="1010731"/>
            <a:ext cx="3000334" cy="22682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C:\Users\ibushnaq\AppData\Local\Microsoft\Windows\Temporary Internet Files\Content.Outlook\LKGCGSXN\photo (27).JPG"/>
          <p:cNvPicPr>
            <a:picLocks noChangeAspect="1" noChangeArrowheads="1"/>
          </p:cNvPicPr>
          <p:nvPr/>
        </p:nvPicPr>
        <p:blipFill>
          <a:blip r:embed="rId4" cstate="print"/>
          <a:srcRect/>
          <a:stretch>
            <a:fillRect/>
          </a:stretch>
        </p:blipFill>
        <p:spPr bwMode="auto">
          <a:xfrm rot="5400000">
            <a:off x="-264537" y="4137079"/>
            <a:ext cx="2976330" cy="22322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9" name="Picture 5" descr="C:\Users\ibushnaq\AppData\Local\Microsoft\Windows\Temporary Internet Files\Content.Outlook\LKGCGSXN\photo (28).JPG"/>
          <p:cNvPicPr>
            <a:picLocks noChangeAspect="1" noChangeArrowheads="1"/>
          </p:cNvPicPr>
          <p:nvPr/>
        </p:nvPicPr>
        <p:blipFill>
          <a:blip r:embed="rId5" cstate="print"/>
          <a:srcRect/>
          <a:stretch>
            <a:fillRect/>
          </a:stretch>
        </p:blipFill>
        <p:spPr bwMode="auto">
          <a:xfrm rot="5400000">
            <a:off x="6201181" y="1007731"/>
            <a:ext cx="3096345" cy="23222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a:spLocks noGrp="1"/>
          </p:cNvSpPr>
          <p:nvPr>
            <p:ph idx="1"/>
          </p:nvPr>
        </p:nvSpPr>
        <p:spPr>
          <a:xfrm>
            <a:off x="457200" y="1999381"/>
            <a:ext cx="8229600" cy="4525963"/>
          </a:xfrm>
        </p:spPr>
        <p:txBody>
          <a:bodyPr>
            <a:normAutofit/>
          </a:bodyPr>
          <a:lstStyle/>
          <a:p>
            <a:r>
              <a:rPr lang="en-US" sz="1800" dirty="0" smtClean="0"/>
              <a:t>Demographic growth</a:t>
            </a:r>
          </a:p>
          <a:p>
            <a:r>
              <a:rPr lang="en-US" sz="1800" dirty="0" smtClean="0"/>
              <a:t>A flight to quality</a:t>
            </a:r>
          </a:p>
          <a:p>
            <a:r>
              <a:rPr lang="en-US" sz="1800" dirty="0" smtClean="0"/>
              <a:t>A greater willingness among GCC parents to pay for education </a:t>
            </a:r>
          </a:p>
          <a:p>
            <a:endParaRPr lang="en-US" sz="2200" dirty="0" smtClean="0"/>
          </a:p>
          <a:p>
            <a:pPr>
              <a:buNone/>
            </a:pPr>
            <a:r>
              <a:rPr lang="en-US" sz="1800" dirty="0" smtClean="0"/>
              <a:t>	</a:t>
            </a:r>
            <a:r>
              <a:rPr lang="en-US" sz="1400" dirty="0" smtClean="0"/>
              <a:t>“All the above will drive growth in the private-school market over the coming decade, and lead to a transformation in education throughout the region. This evolution will offer sizable growth opportunities for operators and investors—in short, the field is wide open for companies that can navigate several challenges in the region to capitalize on its superior growth opportunities“.</a:t>
            </a:r>
          </a:p>
          <a:p>
            <a:pPr>
              <a:buNone/>
            </a:pPr>
            <a:endParaRPr lang="en-US" sz="2400" dirty="0" smtClean="0"/>
          </a:p>
          <a:p>
            <a:pPr>
              <a:buNone/>
            </a:pPr>
            <a:endParaRPr lang="en-US" sz="1300" dirty="0" smtClean="0"/>
          </a:p>
          <a:p>
            <a:pPr>
              <a:buNone/>
            </a:pPr>
            <a:endParaRPr lang="en-US" sz="1300" dirty="0" smtClean="0"/>
          </a:p>
          <a:p>
            <a:pPr>
              <a:buNone/>
            </a:pPr>
            <a:endParaRPr lang="en-US" sz="1300" dirty="0" smtClean="0"/>
          </a:p>
          <a:p>
            <a:pPr>
              <a:buNone/>
            </a:pPr>
            <a:endParaRPr lang="en-US" sz="1300" dirty="0" smtClean="0"/>
          </a:p>
          <a:p>
            <a:pPr>
              <a:buNone/>
            </a:pPr>
            <a:endParaRPr lang="en-US" sz="1300" dirty="0" smtClean="0"/>
          </a:p>
          <a:p>
            <a:pPr>
              <a:buNone/>
            </a:pPr>
            <a:r>
              <a:rPr lang="en-US" sz="1300" dirty="0" smtClean="0"/>
              <a:t>Booz &amp; Company</a:t>
            </a:r>
            <a:endParaRPr lang="en-US" sz="1300" dirty="0"/>
          </a:p>
        </p:txBody>
      </p:sp>
      <p:sp>
        <p:nvSpPr>
          <p:cNvPr id="3" name="Title 1"/>
          <p:cNvSpPr>
            <a:spLocks noGrp="1"/>
          </p:cNvSpPr>
          <p:nvPr>
            <p:ph type="title"/>
          </p:nvPr>
        </p:nvSpPr>
        <p:spPr>
          <a:xfrm>
            <a:off x="251520" y="485800"/>
            <a:ext cx="8712968" cy="1143000"/>
          </a:xfrm>
        </p:spPr>
        <p:txBody>
          <a:bodyPr>
            <a:noAutofit/>
          </a:bodyPr>
          <a:lstStyle/>
          <a:p>
            <a:pPr algn="l"/>
            <a:r>
              <a:rPr lang="en-US" sz="2400" b="1" dirty="0" smtClean="0"/>
              <a:t>Why did the private schools‘ market grow at an unprecedented rate in the Gulf over the last 10 years?</a:t>
            </a:r>
            <a:br>
              <a:rPr lang="en-US" sz="2400" b="1" dirty="0" smtClean="0"/>
            </a:b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024" y="188640"/>
            <a:ext cx="8676456" cy="2031325"/>
          </a:xfrm>
          <a:prstGeom prst="rect">
            <a:avLst/>
          </a:prstGeom>
        </p:spPr>
        <p:txBody>
          <a:bodyPr wrap="square">
            <a:spAutoFit/>
          </a:bodyPr>
          <a:lstStyle/>
          <a:p>
            <a:r>
              <a:rPr lang="en-US" b="1" dirty="0" smtClean="0"/>
              <a:t>UAE (Abu Dhabi) </a:t>
            </a:r>
          </a:p>
          <a:p>
            <a:endParaRPr lang="en-US" dirty="0" smtClean="0"/>
          </a:p>
          <a:p>
            <a:r>
              <a:rPr lang="en-US" sz="1500" i="1" dirty="0" smtClean="0"/>
              <a:t>Current Overview </a:t>
            </a:r>
          </a:p>
          <a:p>
            <a:r>
              <a:rPr lang="en-US" dirty="0" smtClean="0"/>
              <a:t>Abu Dhabi currently has a combined enrollment of roughly 300,000 students, across 266 public and 179 private schools in the emirate’s three regions</a:t>
            </a:r>
            <a:r>
              <a:rPr lang="en-US" baseline="30000" dirty="0" smtClean="0">
                <a:solidFill>
                  <a:schemeClr val="dk1"/>
                </a:solidFill>
              </a:rPr>
              <a:t>1</a:t>
            </a:r>
            <a:r>
              <a:rPr lang="en-US" i="1" dirty="0" smtClean="0"/>
              <a:t>. The private-school market size is estimated at roughly $550 million, based on current tuition fee levels and student numbers. </a:t>
            </a:r>
            <a:endParaRPr lang="en-US" dirty="0"/>
          </a:p>
        </p:txBody>
      </p:sp>
      <p:graphicFrame>
        <p:nvGraphicFramePr>
          <p:cNvPr id="4" name="Table 3"/>
          <p:cNvGraphicFramePr>
            <a:graphicFrameLocks noGrp="1"/>
          </p:cNvGraphicFramePr>
          <p:nvPr/>
        </p:nvGraphicFramePr>
        <p:xfrm>
          <a:off x="395536" y="3212976"/>
          <a:ext cx="7056784" cy="2123440"/>
        </p:xfrm>
        <a:graphic>
          <a:graphicData uri="http://schemas.openxmlformats.org/drawingml/2006/table">
            <a:tbl>
              <a:tblPr firstRow="1" bandRow="1">
                <a:tableStyleId>{5C22544A-7EE6-4342-B048-85BDC9FD1C3A}</a:tableStyleId>
              </a:tblPr>
              <a:tblGrid>
                <a:gridCol w="1296144"/>
                <a:gridCol w="3312368"/>
                <a:gridCol w="2448272"/>
              </a:tblGrid>
              <a:tr h="370840">
                <a:tc>
                  <a:txBody>
                    <a:bodyPr/>
                    <a:lstStyle/>
                    <a:p>
                      <a:endParaRPr lang="en-US" dirty="0"/>
                    </a:p>
                  </a:txBody>
                  <a:tcPr/>
                </a:tc>
                <a:tc>
                  <a:txBody>
                    <a:bodyPr/>
                    <a:lstStyle/>
                    <a:p>
                      <a:r>
                        <a:rPr lang="en-US" dirty="0" smtClean="0"/>
                        <a:t>Public Schools</a:t>
                      </a:r>
                      <a:endParaRPr lang="en-US" dirty="0"/>
                    </a:p>
                  </a:txBody>
                  <a:tcPr/>
                </a:tc>
                <a:tc>
                  <a:txBody>
                    <a:bodyPr/>
                    <a:lstStyle/>
                    <a:p>
                      <a:r>
                        <a:rPr lang="en-US" dirty="0" smtClean="0"/>
                        <a:t>Private Schools</a:t>
                      </a:r>
                      <a:endParaRPr lang="en-US" dirty="0"/>
                    </a:p>
                  </a:txBody>
                  <a:tcPr/>
                </a:tc>
              </a:tr>
              <a:tr h="370840">
                <a:tc>
                  <a:txBody>
                    <a:bodyPr/>
                    <a:lstStyle/>
                    <a:p>
                      <a:r>
                        <a:rPr lang="en-US" b="1" dirty="0" smtClean="0"/>
                        <a:t>Schools</a:t>
                      </a:r>
                      <a:endParaRPr lang="en-US" b="1" dirty="0"/>
                    </a:p>
                  </a:txBody>
                  <a:tcPr/>
                </a:tc>
                <a:tc>
                  <a:txBody>
                    <a:bodyPr/>
                    <a:lstStyle/>
                    <a:p>
                      <a:r>
                        <a:rPr lang="en-US" sz="1800" kern="1200" baseline="0" dirty="0" smtClean="0">
                          <a:solidFill>
                            <a:schemeClr val="dk1"/>
                          </a:solidFill>
                          <a:latin typeface="+mn-lt"/>
                          <a:ea typeface="+mn-ea"/>
                          <a:cs typeface="+mn-cs"/>
                        </a:rPr>
                        <a:t>266 Schools </a:t>
                      </a:r>
                      <a:endParaRPr lang="en-US" dirty="0"/>
                    </a:p>
                  </a:txBody>
                  <a:tcPr/>
                </a:tc>
                <a:tc>
                  <a:txBody>
                    <a:bodyPr/>
                    <a:lstStyle/>
                    <a:p>
                      <a:r>
                        <a:rPr lang="en-US" sz="1800" kern="1200" baseline="0" dirty="0" smtClean="0">
                          <a:solidFill>
                            <a:schemeClr val="dk1"/>
                          </a:solidFill>
                          <a:latin typeface="+mn-lt"/>
                          <a:ea typeface="+mn-ea"/>
                          <a:cs typeface="+mn-cs"/>
                        </a:rPr>
                        <a:t>179 Schools </a:t>
                      </a:r>
                      <a:endParaRPr lang="en-US" b="1" dirty="0"/>
                    </a:p>
                  </a:txBody>
                  <a:tcPr/>
                </a:tc>
              </a:tr>
              <a:tr h="370840">
                <a:tc>
                  <a:txBody>
                    <a:bodyPr/>
                    <a:lstStyle/>
                    <a:p>
                      <a:r>
                        <a:rPr lang="en-US" b="1" dirty="0" smtClean="0"/>
                        <a:t>Students</a:t>
                      </a:r>
                      <a:endParaRPr lang="en-US" b="1" dirty="0"/>
                    </a:p>
                  </a:txBody>
                  <a:tcPr/>
                </a:tc>
                <a:tc>
                  <a:txBody>
                    <a:bodyPr/>
                    <a:lstStyle/>
                    <a:p>
                      <a:r>
                        <a:rPr lang="en-US" sz="1800" b="0" kern="1200" baseline="0" dirty="0" smtClean="0">
                          <a:solidFill>
                            <a:schemeClr val="dk1"/>
                          </a:solidFill>
                          <a:latin typeface="+mn-lt"/>
                          <a:ea typeface="+mn-ea"/>
                          <a:cs typeface="+mn-cs"/>
                        </a:rPr>
                        <a:t>˜128,000 Students </a:t>
                      </a:r>
                      <a:endParaRPr lang="en-US" b="0" dirty="0"/>
                    </a:p>
                  </a:txBody>
                  <a:tcPr/>
                </a:tc>
                <a:tc>
                  <a:txBody>
                    <a:bodyPr/>
                    <a:lstStyle/>
                    <a:p>
                      <a:r>
                        <a:rPr lang="en-US" sz="1800" b="0" kern="1200" baseline="0" dirty="0" smtClean="0">
                          <a:solidFill>
                            <a:schemeClr val="dk1"/>
                          </a:solidFill>
                          <a:latin typeface="+mn-lt"/>
                          <a:ea typeface="+mn-ea"/>
                          <a:cs typeface="+mn-cs"/>
                        </a:rPr>
                        <a:t>˜177,000 Students </a:t>
                      </a:r>
                      <a:endParaRPr lang="en-US" b="0" dirty="0"/>
                    </a:p>
                  </a:txBody>
                  <a:tcPr/>
                </a:tc>
              </a:tr>
              <a:tr h="370840">
                <a:tc>
                  <a:txBody>
                    <a:bodyPr/>
                    <a:lstStyle/>
                    <a:p>
                      <a:r>
                        <a:rPr lang="en-US" b="1" dirty="0" smtClean="0"/>
                        <a:t>Teachers</a:t>
                      </a:r>
                      <a:endParaRPr lang="en-US" b="1" dirty="0"/>
                    </a:p>
                  </a:txBody>
                  <a:tcPr/>
                </a:tc>
                <a:tc>
                  <a:txBody>
                    <a:bodyPr/>
                    <a:lstStyle/>
                    <a:p>
                      <a:r>
                        <a:rPr lang="en-US" sz="1800" b="0" kern="1200" baseline="0" dirty="0" smtClean="0">
                          <a:solidFill>
                            <a:schemeClr val="dk1"/>
                          </a:solidFill>
                          <a:latin typeface="+mn-lt"/>
                          <a:ea typeface="+mn-ea"/>
                          <a:cs typeface="+mn-cs"/>
                        </a:rPr>
                        <a:t>˜12,000 Teachers </a:t>
                      </a:r>
                      <a:endParaRPr lang="en-US" b="0" dirty="0"/>
                    </a:p>
                  </a:txBody>
                  <a:tcPr/>
                </a:tc>
                <a:tc>
                  <a:txBody>
                    <a:bodyPr/>
                    <a:lstStyle/>
                    <a:p>
                      <a:r>
                        <a:rPr lang="en-US" sz="1800" b="0" kern="1200" baseline="0" dirty="0" smtClean="0">
                          <a:solidFill>
                            <a:schemeClr val="dk1"/>
                          </a:solidFill>
                          <a:latin typeface="+mn-lt"/>
                          <a:ea typeface="+mn-ea"/>
                          <a:cs typeface="+mn-cs"/>
                        </a:rPr>
                        <a:t>˜10,000 Teachers </a:t>
                      </a:r>
                      <a:endParaRPr lang="en-US" b="0" dirty="0"/>
                    </a:p>
                  </a:txBody>
                  <a:tcPr/>
                </a:tc>
              </a:tr>
              <a:tr h="370840">
                <a:tc>
                  <a:txBody>
                    <a:bodyPr/>
                    <a:lstStyle/>
                    <a:p>
                      <a:r>
                        <a:rPr lang="en-US" b="1" dirty="0" err="1" smtClean="0"/>
                        <a:t>OpEx</a:t>
                      </a:r>
                      <a:endParaRPr lang="en-US" b="1" dirty="0"/>
                    </a:p>
                  </a:txBody>
                  <a:tcPr/>
                </a:tc>
                <a:tc>
                  <a:txBody>
                    <a:bodyPr/>
                    <a:lstStyle/>
                    <a:p>
                      <a:r>
                        <a:rPr lang="en-US" sz="1800" b="0" kern="1200" baseline="0" dirty="0" smtClean="0">
                          <a:solidFill>
                            <a:schemeClr val="dk1"/>
                          </a:solidFill>
                          <a:latin typeface="+mn-lt"/>
                          <a:ea typeface="+mn-ea"/>
                          <a:cs typeface="+mn-cs"/>
                        </a:rPr>
                        <a:t>˜US$2 Billion</a:t>
                      </a:r>
                      <a:r>
                        <a:rPr lang="en-US" sz="1800" b="0" kern="1200" baseline="30000" dirty="0" smtClean="0">
                          <a:solidFill>
                            <a:schemeClr val="dk1"/>
                          </a:solidFill>
                          <a:latin typeface="+mn-lt"/>
                          <a:ea typeface="+mn-ea"/>
                          <a:cs typeface="+mn-cs"/>
                        </a:rPr>
                        <a:t>2</a:t>
                      </a:r>
                      <a:r>
                        <a:rPr lang="en-US" sz="1800" b="0" kern="1200" baseline="0" dirty="0" smtClean="0">
                          <a:solidFill>
                            <a:schemeClr val="dk1"/>
                          </a:solidFill>
                          <a:latin typeface="+mn-lt"/>
                          <a:ea typeface="+mn-ea"/>
                          <a:cs typeface="+mn-cs"/>
                        </a:rPr>
                        <a:t> </a:t>
                      </a:r>
                    </a:p>
                    <a:p>
                      <a:r>
                        <a:rPr lang="en-US" sz="1800" b="0" kern="1200" baseline="0" dirty="0" smtClean="0">
                          <a:solidFill>
                            <a:schemeClr val="dk1"/>
                          </a:solidFill>
                          <a:latin typeface="+mn-lt"/>
                          <a:ea typeface="+mn-ea"/>
                          <a:cs typeface="+mn-cs"/>
                        </a:rPr>
                        <a:t>(˜US$15,700/Student) </a:t>
                      </a:r>
                      <a:endParaRPr lang="en-US" b="0" dirty="0"/>
                    </a:p>
                  </a:txBody>
                  <a:tcPr/>
                </a:tc>
                <a:tc>
                  <a:txBody>
                    <a:bodyPr/>
                    <a:lstStyle/>
                    <a:p>
                      <a:r>
                        <a:rPr lang="en-US" sz="1800" b="0" kern="1200" baseline="0" dirty="0" smtClean="0">
                          <a:solidFill>
                            <a:schemeClr val="dk1"/>
                          </a:solidFill>
                          <a:latin typeface="+mn-lt"/>
                          <a:ea typeface="+mn-ea"/>
                          <a:cs typeface="+mn-cs"/>
                        </a:rPr>
                        <a:t>˜US$550 Million</a:t>
                      </a:r>
                      <a:r>
                        <a:rPr lang="en-US" sz="1800" b="0" kern="1200" baseline="30000" dirty="0" smtClean="0">
                          <a:solidFill>
                            <a:schemeClr val="dk1"/>
                          </a:solidFill>
                          <a:latin typeface="+mn-lt"/>
                          <a:ea typeface="+mn-ea"/>
                          <a:cs typeface="+mn-cs"/>
                        </a:rPr>
                        <a:t>3</a:t>
                      </a:r>
                      <a:r>
                        <a:rPr lang="en-US" sz="1800" b="0" kern="1200" baseline="0" dirty="0" smtClean="0">
                          <a:solidFill>
                            <a:schemeClr val="dk1"/>
                          </a:solidFill>
                          <a:latin typeface="+mn-lt"/>
                          <a:ea typeface="+mn-ea"/>
                          <a:cs typeface="+mn-cs"/>
                        </a:rPr>
                        <a:t> </a:t>
                      </a:r>
                    </a:p>
                    <a:p>
                      <a:r>
                        <a:rPr lang="en-US" sz="1800" b="0" kern="1200" baseline="0" dirty="0" smtClean="0">
                          <a:solidFill>
                            <a:schemeClr val="dk1"/>
                          </a:solidFill>
                          <a:latin typeface="+mn-lt"/>
                          <a:ea typeface="+mn-ea"/>
                          <a:cs typeface="+mn-cs"/>
                        </a:rPr>
                        <a:t>(˜US$3,100/Student) </a:t>
                      </a:r>
                      <a:endParaRPr lang="en-US" b="0" dirty="0"/>
                    </a:p>
                  </a:txBody>
                  <a:tcPr/>
                </a:tc>
              </a:tr>
            </a:tbl>
          </a:graphicData>
        </a:graphic>
      </p:graphicFrame>
      <p:sp>
        <p:nvSpPr>
          <p:cNvPr id="5" name="Rectangle 4"/>
          <p:cNvSpPr/>
          <p:nvPr/>
        </p:nvSpPr>
        <p:spPr>
          <a:xfrm>
            <a:off x="179512" y="2348880"/>
            <a:ext cx="4425955" cy="369332"/>
          </a:xfrm>
          <a:prstGeom prst="rect">
            <a:avLst/>
          </a:prstGeom>
        </p:spPr>
        <p:txBody>
          <a:bodyPr wrap="none">
            <a:spAutoFit/>
          </a:bodyPr>
          <a:lstStyle/>
          <a:p>
            <a:r>
              <a:rPr lang="en-US" dirty="0" smtClean="0"/>
              <a:t>ABU DHABI: K–12 Education system overview</a:t>
            </a:r>
            <a:endParaRPr lang="en-US" dirty="0"/>
          </a:p>
        </p:txBody>
      </p:sp>
      <p:sp>
        <p:nvSpPr>
          <p:cNvPr id="6" name="Rectangle 5"/>
          <p:cNvSpPr/>
          <p:nvPr/>
        </p:nvSpPr>
        <p:spPr>
          <a:xfrm>
            <a:off x="7452320" y="3933056"/>
            <a:ext cx="1150277" cy="784830"/>
          </a:xfrm>
          <a:prstGeom prst="rect">
            <a:avLst/>
          </a:prstGeom>
        </p:spPr>
        <p:txBody>
          <a:bodyPr wrap="square">
            <a:spAutoFit/>
          </a:bodyPr>
          <a:lstStyle/>
          <a:p>
            <a:r>
              <a:rPr lang="en-US" sz="1500" b="1" dirty="0" smtClean="0"/>
              <a:t>Student to Teacher Ratio: 17.7</a:t>
            </a:r>
            <a:endParaRPr lang="en-US" sz="1500" b="1" dirty="0"/>
          </a:p>
        </p:txBody>
      </p:sp>
      <p:sp>
        <p:nvSpPr>
          <p:cNvPr id="7" name="Rectangle 6"/>
          <p:cNvSpPr/>
          <p:nvPr/>
        </p:nvSpPr>
        <p:spPr>
          <a:xfrm>
            <a:off x="3707904" y="3933056"/>
            <a:ext cx="1152128" cy="784830"/>
          </a:xfrm>
          <a:prstGeom prst="rect">
            <a:avLst/>
          </a:prstGeom>
        </p:spPr>
        <p:txBody>
          <a:bodyPr wrap="square">
            <a:spAutoFit/>
          </a:bodyPr>
          <a:lstStyle/>
          <a:p>
            <a:r>
              <a:rPr lang="en-US" sz="1500" b="1" dirty="0" smtClean="0"/>
              <a:t>Student to Teacher Ratio: 10.6</a:t>
            </a:r>
            <a:endParaRPr lang="en-US" sz="1500" b="1" dirty="0"/>
          </a:p>
        </p:txBody>
      </p:sp>
      <p:sp>
        <p:nvSpPr>
          <p:cNvPr id="8" name="Rectangle 7"/>
          <p:cNvSpPr/>
          <p:nvPr/>
        </p:nvSpPr>
        <p:spPr>
          <a:xfrm>
            <a:off x="323528" y="5733256"/>
            <a:ext cx="8352928" cy="995144"/>
          </a:xfrm>
          <a:prstGeom prst="rect">
            <a:avLst/>
          </a:prstGeom>
        </p:spPr>
        <p:txBody>
          <a:bodyPr wrap="square">
            <a:spAutoFit/>
          </a:bodyPr>
          <a:lstStyle/>
          <a:p>
            <a:r>
              <a:rPr lang="en-US" sz="1100" baseline="30000" dirty="0" smtClean="0">
                <a:solidFill>
                  <a:schemeClr val="dk1"/>
                </a:solidFill>
              </a:rPr>
              <a:t>1</a:t>
            </a:r>
            <a:r>
              <a:rPr lang="en-US" sz="1100" dirty="0" smtClean="0"/>
              <a:t> Abu Dhabi Central Capital District, Al Ain (Eastern Region), Al Gharbia (Western Region)</a:t>
            </a:r>
          </a:p>
          <a:p>
            <a:endParaRPr lang="en-US" sz="1100" baseline="30000" dirty="0" smtClean="0">
              <a:solidFill>
                <a:schemeClr val="dk1"/>
              </a:solidFill>
            </a:endParaRPr>
          </a:p>
          <a:p>
            <a:r>
              <a:rPr lang="en-US" sz="1100" baseline="30000" dirty="0" smtClean="0">
                <a:solidFill>
                  <a:schemeClr val="dk1"/>
                </a:solidFill>
              </a:rPr>
              <a:t>2 </a:t>
            </a:r>
            <a:r>
              <a:rPr lang="en-US" sz="1100" dirty="0" smtClean="0"/>
              <a:t>Direct public spend on public institutions, excluding capital; based on publicly stated teacher staffing levels and advertised teacher salaries. </a:t>
            </a:r>
          </a:p>
          <a:p>
            <a:endParaRPr lang="en-US" sz="1100" baseline="30000" dirty="0" smtClean="0">
              <a:solidFill>
                <a:schemeClr val="dk1"/>
              </a:solidFill>
            </a:endParaRPr>
          </a:p>
          <a:p>
            <a:r>
              <a:rPr lang="en-US" sz="1100" baseline="30000" dirty="0" smtClean="0">
                <a:solidFill>
                  <a:schemeClr val="dk1"/>
                </a:solidFill>
              </a:rPr>
              <a:t>3</a:t>
            </a:r>
            <a:r>
              <a:rPr lang="en-US" sz="1100" dirty="0" smtClean="0"/>
              <a:t> Tuition fees only, excludes transport and other fees. </a:t>
            </a:r>
          </a:p>
          <a:p>
            <a:r>
              <a:rPr lang="en-US" sz="1100" dirty="0" smtClean="0"/>
              <a:t>Source: Abu Dhabi Education Council; Booz &amp; Company analysis </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024" y="188640"/>
            <a:ext cx="8676456" cy="1985159"/>
          </a:xfrm>
          <a:prstGeom prst="rect">
            <a:avLst/>
          </a:prstGeom>
        </p:spPr>
        <p:txBody>
          <a:bodyPr wrap="square">
            <a:spAutoFit/>
          </a:bodyPr>
          <a:lstStyle/>
          <a:p>
            <a:r>
              <a:rPr lang="en-US" b="1" dirty="0" smtClean="0"/>
              <a:t>UAE (Dubai) </a:t>
            </a:r>
          </a:p>
          <a:p>
            <a:endParaRPr lang="en-US" dirty="0" smtClean="0"/>
          </a:p>
          <a:p>
            <a:r>
              <a:rPr lang="en-US" sz="1500" i="1" dirty="0" smtClean="0"/>
              <a:t>Current Overview </a:t>
            </a:r>
          </a:p>
          <a:p>
            <a:r>
              <a:rPr lang="en-US" dirty="0" smtClean="0"/>
              <a:t>Dubai is the most advanced private-school market in the GCC. The private-school market is significantly larger than the public-school market: Dubai has 146 private schools, with more than 191,000 students and 12,000 teachers, compared to 78 public schools with about 27,000 students and 2,300 teachers.</a:t>
            </a:r>
            <a:endParaRPr lang="en-US" dirty="0"/>
          </a:p>
        </p:txBody>
      </p:sp>
      <p:graphicFrame>
        <p:nvGraphicFramePr>
          <p:cNvPr id="4" name="Table 3"/>
          <p:cNvGraphicFramePr>
            <a:graphicFrameLocks noGrp="1"/>
          </p:cNvGraphicFramePr>
          <p:nvPr/>
        </p:nvGraphicFramePr>
        <p:xfrm>
          <a:off x="395536" y="3591024"/>
          <a:ext cx="7056784" cy="2123440"/>
        </p:xfrm>
        <a:graphic>
          <a:graphicData uri="http://schemas.openxmlformats.org/drawingml/2006/table">
            <a:tbl>
              <a:tblPr firstRow="1" bandRow="1">
                <a:tableStyleId>{5C22544A-7EE6-4342-B048-85BDC9FD1C3A}</a:tableStyleId>
              </a:tblPr>
              <a:tblGrid>
                <a:gridCol w="1296144"/>
                <a:gridCol w="3312368"/>
                <a:gridCol w="2448272"/>
              </a:tblGrid>
              <a:tr h="370840">
                <a:tc>
                  <a:txBody>
                    <a:bodyPr/>
                    <a:lstStyle/>
                    <a:p>
                      <a:endParaRPr lang="en-US" dirty="0"/>
                    </a:p>
                  </a:txBody>
                  <a:tcPr/>
                </a:tc>
                <a:tc>
                  <a:txBody>
                    <a:bodyPr/>
                    <a:lstStyle/>
                    <a:p>
                      <a:r>
                        <a:rPr lang="en-US" dirty="0" smtClean="0"/>
                        <a:t>Public Schools</a:t>
                      </a:r>
                      <a:endParaRPr lang="en-US" dirty="0"/>
                    </a:p>
                  </a:txBody>
                  <a:tcPr/>
                </a:tc>
                <a:tc>
                  <a:txBody>
                    <a:bodyPr/>
                    <a:lstStyle/>
                    <a:p>
                      <a:r>
                        <a:rPr lang="en-US" dirty="0" smtClean="0"/>
                        <a:t>Private Schools</a:t>
                      </a:r>
                      <a:endParaRPr lang="en-US" dirty="0"/>
                    </a:p>
                  </a:txBody>
                  <a:tcPr/>
                </a:tc>
              </a:tr>
              <a:tr h="370840">
                <a:tc>
                  <a:txBody>
                    <a:bodyPr/>
                    <a:lstStyle/>
                    <a:p>
                      <a:r>
                        <a:rPr lang="en-US" b="1" dirty="0" smtClean="0"/>
                        <a:t>Schools</a:t>
                      </a:r>
                      <a:endParaRPr lang="en-US" b="1" dirty="0"/>
                    </a:p>
                  </a:txBody>
                  <a:tcPr/>
                </a:tc>
                <a:tc>
                  <a:txBody>
                    <a:bodyPr/>
                    <a:lstStyle/>
                    <a:p>
                      <a:r>
                        <a:rPr lang="en-US" sz="1800" kern="1200" baseline="0" dirty="0" smtClean="0">
                          <a:solidFill>
                            <a:schemeClr val="dk1"/>
                          </a:solidFill>
                          <a:latin typeface="+mn-lt"/>
                          <a:ea typeface="+mn-ea"/>
                          <a:cs typeface="+mn-cs"/>
                        </a:rPr>
                        <a:t>78 Schools </a:t>
                      </a:r>
                      <a:endParaRPr lang="en-US" dirty="0"/>
                    </a:p>
                  </a:txBody>
                  <a:tcPr/>
                </a:tc>
                <a:tc>
                  <a:txBody>
                    <a:bodyPr/>
                    <a:lstStyle/>
                    <a:p>
                      <a:r>
                        <a:rPr lang="en-US" sz="1800" kern="1200" baseline="0" dirty="0" smtClean="0">
                          <a:solidFill>
                            <a:schemeClr val="dk1"/>
                          </a:solidFill>
                          <a:latin typeface="+mn-lt"/>
                          <a:ea typeface="+mn-ea"/>
                          <a:cs typeface="+mn-cs"/>
                        </a:rPr>
                        <a:t>146 Schools </a:t>
                      </a:r>
                      <a:endParaRPr lang="en-US" b="1" dirty="0"/>
                    </a:p>
                  </a:txBody>
                  <a:tcPr/>
                </a:tc>
              </a:tr>
              <a:tr h="370840">
                <a:tc>
                  <a:txBody>
                    <a:bodyPr/>
                    <a:lstStyle/>
                    <a:p>
                      <a:r>
                        <a:rPr lang="en-US" b="1" dirty="0" smtClean="0"/>
                        <a:t>Students</a:t>
                      </a:r>
                      <a:endParaRPr lang="en-US" b="1" dirty="0"/>
                    </a:p>
                  </a:txBody>
                  <a:tcPr/>
                </a:tc>
                <a:tc>
                  <a:txBody>
                    <a:bodyPr/>
                    <a:lstStyle/>
                    <a:p>
                      <a:r>
                        <a:rPr lang="en-US" sz="1800" b="0" kern="1200" baseline="0" dirty="0" smtClean="0">
                          <a:solidFill>
                            <a:schemeClr val="dk1"/>
                          </a:solidFill>
                          <a:latin typeface="+mn-lt"/>
                          <a:ea typeface="+mn-ea"/>
                          <a:cs typeface="+mn-cs"/>
                        </a:rPr>
                        <a:t>˜27,000 Students </a:t>
                      </a:r>
                      <a:endParaRPr lang="en-US" b="0" dirty="0"/>
                    </a:p>
                  </a:txBody>
                  <a:tcPr/>
                </a:tc>
                <a:tc>
                  <a:txBody>
                    <a:bodyPr/>
                    <a:lstStyle/>
                    <a:p>
                      <a:r>
                        <a:rPr lang="en-US" sz="1800" b="0" kern="1200" baseline="0" dirty="0" smtClean="0">
                          <a:solidFill>
                            <a:schemeClr val="dk1"/>
                          </a:solidFill>
                          <a:latin typeface="+mn-lt"/>
                          <a:ea typeface="+mn-ea"/>
                          <a:cs typeface="+mn-cs"/>
                        </a:rPr>
                        <a:t>˜191,000 Students </a:t>
                      </a:r>
                      <a:endParaRPr lang="en-US" b="0" dirty="0"/>
                    </a:p>
                  </a:txBody>
                  <a:tcPr/>
                </a:tc>
              </a:tr>
              <a:tr h="370840">
                <a:tc>
                  <a:txBody>
                    <a:bodyPr/>
                    <a:lstStyle/>
                    <a:p>
                      <a:r>
                        <a:rPr lang="en-US" b="1" dirty="0" smtClean="0"/>
                        <a:t>Teachers</a:t>
                      </a:r>
                      <a:endParaRPr lang="en-US" b="1" dirty="0"/>
                    </a:p>
                  </a:txBody>
                  <a:tcPr/>
                </a:tc>
                <a:tc>
                  <a:txBody>
                    <a:bodyPr/>
                    <a:lstStyle/>
                    <a:p>
                      <a:r>
                        <a:rPr lang="en-US" sz="1800" b="0" kern="1200" baseline="0" dirty="0" smtClean="0">
                          <a:solidFill>
                            <a:schemeClr val="dk1"/>
                          </a:solidFill>
                          <a:latin typeface="+mn-lt"/>
                          <a:ea typeface="+mn-ea"/>
                          <a:cs typeface="+mn-cs"/>
                        </a:rPr>
                        <a:t>˜2,300 Teachers </a:t>
                      </a:r>
                      <a:endParaRPr lang="en-US" b="0" dirty="0"/>
                    </a:p>
                  </a:txBody>
                  <a:tcPr/>
                </a:tc>
                <a:tc>
                  <a:txBody>
                    <a:bodyPr/>
                    <a:lstStyle/>
                    <a:p>
                      <a:r>
                        <a:rPr lang="en-US" sz="1800" b="0" kern="1200" baseline="0" dirty="0" smtClean="0">
                          <a:solidFill>
                            <a:schemeClr val="dk1"/>
                          </a:solidFill>
                          <a:latin typeface="+mn-lt"/>
                          <a:ea typeface="+mn-ea"/>
                          <a:cs typeface="+mn-cs"/>
                        </a:rPr>
                        <a:t>˜12,000 Teachers </a:t>
                      </a:r>
                      <a:endParaRPr lang="en-US" b="0" dirty="0"/>
                    </a:p>
                  </a:txBody>
                  <a:tcPr/>
                </a:tc>
              </a:tr>
              <a:tr h="370840">
                <a:tc>
                  <a:txBody>
                    <a:bodyPr/>
                    <a:lstStyle/>
                    <a:p>
                      <a:r>
                        <a:rPr lang="en-US" b="1" dirty="0" err="1" smtClean="0"/>
                        <a:t>OpEx</a:t>
                      </a:r>
                      <a:endParaRPr lang="en-US" b="1" dirty="0"/>
                    </a:p>
                  </a:txBody>
                  <a:tcPr/>
                </a:tc>
                <a:tc>
                  <a:txBody>
                    <a:bodyPr/>
                    <a:lstStyle/>
                    <a:p>
                      <a:r>
                        <a:rPr lang="en-US" sz="1800" b="0" kern="1200" baseline="0" dirty="0" smtClean="0">
                          <a:solidFill>
                            <a:schemeClr val="dk1"/>
                          </a:solidFill>
                          <a:latin typeface="+mn-lt"/>
                          <a:ea typeface="+mn-ea"/>
                          <a:cs typeface="+mn-cs"/>
                        </a:rPr>
                        <a:t>˜US$ 400 Million</a:t>
                      </a:r>
                      <a:r>
                        <a:rPr lang="en-US" sz="1800" b="0" kern="1200" baseline="30000" dirty="0" smtClean="0">
                          <a:solidFill>
                            <a:schemeClr val="dk1"/>
                          </a:solidFill>
                          <a:latin typeface="+mn-lt"/>
                          <a:ea typeface="+mn-ea"/>
                          <a:cs typeface="+mn-cs"/>
                        </a:rPr>
                        <a:t>1</a:t>
                      </a:r>
                      <a:r>
                        <a:rPr lang="en-US" sz="1800" b="0" kern="1200" baseline="0" dirty="0" smtClean="0">
                          <a:solidFill>
                            <a:schemeClr val="dk1"/>
                          </a:solidFill>
                          <a:latin typeface="+mn-lt"/>
                          <a:ea typeface="+mn-ea"/>
                          <a:cs typeface="+mn-cs"/>
                        </a:rPr>
                        <a:t> </a:t>
                      </a:r>
                    </a:p>
                    <a:p>
                      <a:r>
                        <a:rPr lang="en-US" sz="1800" b="0" kern="1200" baseline="0" dirty="0" smtClean="0">
                          <a:solidFill>
                            <a:schemeClr val="dk1"/>
                          </a:solidFill>
                          <a:latin typeface="+mn-lt"/>
                          <a:ea typeface="+mn-ea"/>
                          <a:cs typeface="+mn-cs"/>
                        </a:rPr>
                        <a:t>(˜US$15,700/Student) </a:t>
                      </a:r>
                      <a:endParaRPr lang="en-US" b="0" dirty="0"/>
                    </a:p>
                  </a:txBody>
                  <a:tcPr/>
                </a:tc>
                <a:tc>
                  <a:txBody>
                    <a:bodyPr/>
                    <a:lstStyle/>
                    <a:p>
                      <a:r>
                        <a:rPr lang="en-US" sz="1800" b="0" kern="1200" baseline="0" dirty="0" smtClean="0">
                          <a:solidFill>
                            <a:schemeClr val="dk1"/>
                          </a:solidFill>
                          <a:latin typeface="+mn-lt"/>
                          <a:ea typeface="+mn-ea"/>
                          <a:cs typeface="+mn-cs"/>
                        </a:rPr>
                        <a:t>˜US$840 Million</a:t>
                      </a:r>
                    </a:p>
                    <a:p>
                      <a:r>
                        <a:rPr lang="en-US" sz="1800" b="0" kern="1200" baseline="0" dirty="0" smtClean="0">
                          <a:solidFill>
                            <a:schemeClr val="dk1"/>
                          </a:solidFill>
                          <a:latin typeface="+mn-lt"/>
                          <a:ea typeface="+mn-ea"/>
                          <a:cs typeface="+mn-cs"/>
                        </a:rPr>
                        <a:t>(˜US$4,400/Student) </a:t>
                      </a:r>
                      <a:endParaRPr lang="en-US" b="0" dirty="0"/>
                    </a:p>
                  </a:txBody>
                  <a:tcPr/>
                </a:tc>
              </a:tr>
            </a:tbl>
          </a:graphicData>
        </a:graphic>
      </p:graphicFrame>
      <p:sp>
        <p:nvSpPr>
          <p:cNvPr id="5" name="Rectangle 4"/>
          <p:cNvSpPr/>
          <p:nvPr/>
        </p:nvSpPr>
        <p:spPr>
          <a:xfrm>
            <a:off x="179512" y="2708920"/>
            <a:ext cx="3914598" cy="369332"/>
          </a:xfrm>
          <a:prstGeom prst="rect">
            <a:avLst/>
          </a:prstGeom>
        </p:spPr>
        <p:txBody>
          <a:bodyPr wrap="none">
            <a:spAutoFit/>
          </a:bodyPr>
          <a:lstStyle/>
          <a:p>
            <a:r>
              <a:rPr lang="en-US" dirty="0" smtClean="0"/>
              <a:t>Dubai: K–12 Education system overview</a:t>
            </a:r>
            <a:endParaRPr lang="en-US" dirty="0"/>
          </a:p>
        </p:txBody>
      </p:sp>
      <p:sp>
        <p:nvSpPr>
          <p:cNvPr id="6" name="Rectangle 5"/>
          <p:cNvSpPr/>
          <p:nvPr/>
        </p:nvSpPr>
        <p:spPr>
          <a:xfrm>
            <a:off x="7452320" y="4300354"/>
            <a:ext cx="1150277" cy="784830"/>
          </a:xfrm>
          <a:prstGeom prst="rect">
            <a:avLst/>
          </a:prstGeom>
        </p:spPr>
        <p:txBody>
          <a:bodyPr wrap="square">
            <a:spAutoFit/>
          </a:bodyPr>
          <a:lstStyle/>
          <a:p>
            <a:r>
              <a:rPr lang="en-US" sz="1500" b="1" dirty="0" smtClean="0"/>
              <a:t>Student to Teacher Ratio: 16</a:t>
            </a:r>
            <a:endParaRPr lang="en-US" sz="1500" b="1" dirty="0"/>
          </a:p>
        </p:txBody>
      </p:sp>
      <p:sp>
        <p:nvSpPr>
          <p:cNvPr id="7" name="Rectangle 6"/>
          <p:cNvSpPr/>
          <p:nvPr/>
        </p:nvSpPr>
        <p:spPr>
          <a:xfrm>
            <a:off x="3707904" y="4293096"/>
            <a:ext cx="1152128" cy="784830"/>
          </a:xfrm>
          <a:prstGeom prst="rect">
            <a:avLst/>
          </a:prstGeom>
        </p:spPr>
        <p:txBody>
          <a:bodyPr wrap="square">
            <a:spAutoFit/>
          </a:bodyPr>
          <a:lstStyle/>
          <a:p>
            <a:r>
              <a:rPr lang="en-US" sz="1500" b="1" dirty="0" smtClean="0"/>
              <a:t>Student to Teacher Ratio: 11.5</a:t>
            </a:r>
            <a:endParaRPr lang="en-US" sz="1500" b="1" dirty="0"/>
          </a:p>
        </p:txBody>
      </p:sp>
      <p:sp>
        <p:nvSpPr>
          <p:cNvPr id="8" name="Rectangle 7"/>
          <p:cNvSpPr/>
          <p:nvPr/>
        </p:nvSpPr>
        <p:spPr>
          <a:xfrm>
            <a:off x="323528" y="6197629"/>
            <a:ext cx="8352928" cy="543739"/>
          </a:xfrm>
          <a:prstGeom prst="rect">
            <a:avLst/>
          </a:prstGeom>
        </p:spPr>
        <p:txBody>
          <a:bodyPr wrap="square">
            <a:spAutoFit/>
          </a:bodyPr>
          <a:lstStyle/>
          <a:p>
            <a:r>
              <a:rPr lang="en-US" sz="1100" baseline="30000" dirty="0" smtClean="0">
                <a:solidFill>
                  <a:schemeClr val="dk1"/>
                </a:solidFill>
              </a:rPr>
              <a:t>1 </a:t>
            </a:r>
            <a:r>
              <a:rPr lang="en-US" sz="1100" dirty="0" smtClean="0"/>
              <a:t>Direct public spend on public institutions, excluding capital; based on publicly stated teacher staffing levels and advertised teacher salaries. </a:t>
            </a:r>
          </a:p>
          <a:p>
            <a:r>
              <a:rPr lang="en-US" sz="1100" dirty="0" smtClean="0"/>
              <a:t>Source: Dubai Statistical Yearbook; Booz &amp; Company analysis</a:t>
            </a:r>
          </a:p>
          <a:p>
            <a:endParaRPr lang="en-US" sz="1100" baseline="30000" dirty="0" smtClean="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20688"/>
            <a:ext cx="8208912" cy="3447098"/>
          </a:xfrm>
          <a:prstGeom prst="rect">
            <a:avLst/>
          </a:prstGeom>
        </p:spPr>
        <p:txBody>
          <a:bodyPr wrap="square">
            <a:spAutoFit/>
          </a:bodyPr>
          <a:lstStyle/>
          <a:p>
            <a:endParaRPr lang="en-US" b="1" dirty="0" smtClean="0"/>
          </a:p>
          <a:p>
            <a:r>
              <a:rPr lang="en-US" sz="2400" b="1" dirty="0" smtClean="0"/>
              <a:t>The importance of international education in this era. Quality and quantity</a:t>
            </a:r>
          </a:p>
          <a:p>
            <a:endParaRPr lang="en-US" sz="1400" dirty="0" smtClean="0"/>
          </a:p>
          <a:p>
            <a:endParaRPr lang="en-US" dirty="0" smtClean="0"/>
          </a:p>
          <a:p>
            <a:pPr>
              <a:buFont typeface="Arial" pitchFamily="34" charset="0"/>
              <a:buChar char="•"/>
            </a:pPr>
            <a:r>
              <a:rPr lang="en-US" dirty="0" smtClean="0"/>
              <a:t>International education:</a:t>
            </a:r>
          </a:p>
          <a:p>
            <a:pPr>
              <a:buFont typeface="Arial" pitchFamily="34" charset="0"/>
              <a:buChar char="•"/>
            </a:pPr>
            <a:endParaRPr lang="en-US" dirty="0" smtClean="0"/>
          </a:p>
          <a:p>
            <a:pPr>
              <a:buFont typeface="Arial" pitchFamily="34" charset="0"/>
              <a:buChar char="•"/>
            </a:pPr>
            <a:r>
              <a:rPr lang="en-US" dirty="0" smtClean="0"/>
              <a:t>International schools:</a:t>
            </a:r>
          </a:p>
          <a:p>
            <a:pPr>
              <a:buFont typeface="Arial" pitchFamily="34" charset="0"/>
              <a:buChar char="•"/>
            </a:pPr>
            <a:endParaRPr lang="en-US" dirty="0" smtClean="0"/>
          </a:p>
          <a:p>
            <a:pPr>
              <a:buFont typeface="Arial" pitchFamily="34" charset="0"/>
              <a:buChar char="•"/>
            </a:pPr>
            <a:r>
              <a:rPr lang="en-US" dirty="0" smtClean="0"/>
              <a:t>International mindedness:</a:t>
            </a:r>
          </a:p>
          <a:p>
            <a:endParaRPr lang="en-US" dirty="0" smtClean="0"/>
          </a:p>
          <a:p>
            <a:pPr>
              <a:buFont typeface="Arial" pitchFamily="34" charset="0"/>
              <a:buChar char="•"/>
            </a:pPr>
            <a:r>
              <a:rPr lang="en-US" sz="1200" dirty="0" smtClean="0"/>
              <a:t>Review all Jeff Thompson and Mary Hayden’s work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6337</TotalTime>
  <Words>976</Words>
  <Application>Microsoft Office PowerPoint</Application>
  <PresentationFormat>On-screen Show (4:3)</PresentationFormat>
  <Paragraphs>177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International schools bring joy to students. They are colorful, relevant, active &amp; engaging</vt:lpstr>
      <vt:lpstr>International schools bring joy to students. They are colorful, relevant, active &amp; engaging</vt:lpstr>
      <vt:lpstr>Slide 5</vt:lpstr>
      <vt:lpstr>Why did the private schools‘ market grow at an unprecedented rate in the Gulf over the last 10 years? </vt:lpstr>
      <vt:lpstr>Slide 7</vt:lpstr>
      <vt:lpstr>Slide 8</vt:lpstr>
      <vt:lpstr>Slide 9</vt:lpstr>
      <vt:lpstr>Slide 10</vt:lpstr>
      <vt:lpstr>Slide 11</vt:lpstr>
      <vt:lpstr>Slide 12</vt:lpstr>
      <vt:lpstr>What can we do to ensure that students are firmly rooted in their culture and heritage?</vt:lpstr>
      <vt:lpstr>Slide 14</vt:lpstr>
      <vt:lpstr>Conclusion</vt:lpstr>
      <vt:lpstr>Slide 16</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Omar</dc:creator>
  <cp:lastModifiedBy>200601329</cp:lastModifiedBy>
  <cp:revision>1376</cp:revision>
  <dcterms:created xsi:type="dcterms:W3CDTF">2008-10-29T04:26:33Z</dcterms:created>
  <dcterms:modified xsi:type="dcterms:W3CDTF">2012-10-19T16:10:29Z</dcterms:modified>
</cp:coreProperties>
</file>