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0" r:id="rId2"/>
  </p:sldMasterIdLst>
  <p:notesMasterIdLst>
    <p:notesMasterId r:id="rId27"/>
  </p:notesMasterIdLst>
  <p:handoutMasterIdLst>
    <p:handoutMasterId r:id="rId28"/>
  </p:handoutMasterIdLst>
  <p:sldIdLst>
    <p:sldId id="260" r:id="rId3"/>
    <p:sldId id="312" r:id="rId4"/>
    <p:sldId id="295" r:id="rId5"/>
    <p:sldId id="266" r:id="rId6"/>
    <p:sldId id="294" r:id="rId7"/>
    <p:sldId id="297" r:id="rId8"/>
    <p:sldId id="308" r:id="rId9"/>
    <p:sldId id="261" r:id="rId10"/>
    <p:sldId id="298" r:id="rId11"/>
    <p:sldId id="303" r:id="rId12"/>
    <p:sldId id="293" r:id="rId13"/>
    <p:sldId id="305" r:id="rId14"/>
    <p:sldId id="304" r:id="rId15"/>
    <p:sldId id="301" r:id="rId16"/>
    <p:sldId id="306" r:id="rId17"/>
    <p:sldId id="284" r:id="rId18"/>
    <p:sldId id="285" r:id="rId19"/>
    <p:sldId id="302" r:id="rId20"/>
    <p:sldId id="299" r:id="rId21"/>
    <p:sldId id="289" r:id="rId22"/>
    <p:sldId id="300" r:id="rId23"/>
    <p:sldId id="309" r:id="rId24"/>
    <p:sldId id="311" r:id="rId25"/>
    <p:sldId id="31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Ledger" initials="S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07"/>
    <p:restoredTop sz="94559"/>
  </p:normalViewPr>
  <p:slideViewPr>
    <p:cSldViewPr snapToObjects="1">
      <p:cViewPr>
        <p:scale>
          <a:sx n="100" d="100"/>
          <a:sy n="100" d="100"/>
        </p:scale>
        <p:origin x="-344" y="-4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file:////Users/Susan/Dropbox/2017%20Publication%20Ideas:Actual/IB%20Standards/bGraphs_IB_PapersAgainstStandards_Jan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Susan/Dropbox/2017%20Publication%20Ideas:Actual/IB%20Standards/bGraphs_IB_PapersAgainstStandards_Jan1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Susan/Dropbox/2017%20Publication%20Ideas:Actual/IB%20Standards/bGraphs_IB_PapersAgainstStandards_Jan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Sheet1!$B$50</c:f>
              <c:strCache>
                <c:ptCount val="1"/>
                <c:pt idx="0">
                  <c:v>Americas</c:v>
                </c:pt>
              </c:strCache>
            </c:strRef>
          </c:tx>
          <c:invertIfNegative val="0"/>
          <c:cat>
            <c:strRef>
              <c:f>Sheet1!$C$49:$E$49</c:f>
              <c:strCache>
                <c:ptCount val="3"/>
                <c:pt idx="0">
                  <c:v>PYP</c:v>
                </c:pt>
                <c:pt idx="1">
                  <c:v>MYP</c:v>
                </c:pt>
                <c:pt idx="2">
                  <c:v>DP</c:v>
                </c:pt>
              </c:strCache>
            </c:strRef>
          </c:cat>
          <c:val>
            <c:numRef>
              <c:f>Sheet1!$C$50:$E$50</c:f>
              <c:numCache>
                <c:formatCode>General</c:formatCode>
                <c:ptCount val="3"/>
                <c:pt idx="0">
                  <c:v>8.0</c:v>
                </c:pt>
                <c:pt idx="1">
                  <c:v>5.0</c:v>
                </c:pt>
                <c:pt idx="2">
                  <c:v>13.0</c:v>
                </c:pt>
              </c:numCache>
            </c:numRef>
          </c:val>
        </c:ser>
        <c:ser>
          <c:idx val="1"/>
          <c:order val="1"/>
          <c:tx>
            <c:strRef>
              <c:f>Sheet1!$B$52</c:f>
              <c:strCache>
                <c:ptCount val="1"/>
                <c:pt idx="0">
                  <c:v>Africa; Europe; Middle East</c:v>
                </c:pt>
              </c:strCache>
            </c:strRef>
          </c:tx>
          <c:invertIfNegative val="0"/>
          <c:cat>
            <c:strRef>
              <c:f>Sheet1!$C$49:$E$49</c:f>
              <c:strCache>
                <c:ptCount val="3"/>
                <c:pt idx="0">
                  <c:v>PYP</c:v>
                </c:pt>
                <c:pt idx="1">
                  <c:v>MYP</c:v>
                </c:pt>
                <c:pt idx="2">
                  <c:v>DP</c:v>
                </c:pt>
              </c:strCache>
            </c:strRef>
          </c:cat>
          <c:val>
            <c:numRef>
              <c:f>Sheet1!$C$52:$E$52</c:f>
              <c:numCache>
                <c:formatCode>General</c:formatCode>
                <c:ptCount val="3"/>
                <c:pt idx="0">
                  <c:v>2.0</c:v>
                </c:pt>
                <c:pt idx="1">
                  <c:v>3.0</c:v>
                </c:pt>
                <c:pt idx="2">
                  <c:v>4.0</c:v>
                </c:pt>
              </c:numCache>
            </c:numRef>
          </c:val>
        </c:ser>
        <c:ser>
          <c:idx val="2"/>
          <c:order val="2"/>
          <c:tx>
            <c:strRef>
              <c:f>Sheet1!$B$51</c:f>
              <c:strCache>
                <c:ptCount val="1"/>
                <c:pt idx="0">
                  <c:v>Asia Pacific region</c:v>
                </c:pt>
              </c:strCache>
            </c:strRef>
          </c:tx>
          <c:invertIfNegative val="0"/>
          <c:cat>
            <c:strRef>
              <c:f>Sheet1!$C$49:$E$49</c:f>
              <c:strCache>
                <c:ptCount val="3"/>
                <c:pt idx="0">
                  <c:v>PYP</c:v>
                </c:pt>
                <c:pt idx="1">
                  <c:v>MYP</c:v>
                </c:pt>
                <c:pt idx="2">
                  <c:v>DP</c:v>
                </c:pt>
              </c:strCache>
            </c:strRef>
          </c:cat>
          <c:val>
            <c:numRef>
              <c:f>Sheet1!$C$51:$E$51</c:f>
              <c:numCache>
                <c:formatCode>General</c:formatCode>
                <c:ptCount val="3"/>
                <c:pt idx="0">
                  <c:v>5.0</c:v>
                </c:pt>
                <c:pt idx="1">
                  <c:v>4.0</c:v>
                </c:pt>
                <c:pt idx="2">
                  <c:v>7.0</c:v>
                </c:pt>
              </c:numCache>
            </c:numRef>
          </c:val>
        </c:ser>
        <c:dLbls>
          <c:showLegendKey val="0"/>
          <c:showVal val="0"/>
          <c:showCatName val="0"/>
          <c:showSerName val="0"/>
          <c:showPercent val="0"/>
          <c:showBubbleSize val="0"/>
        </c:dLbls>
        <c:gapWidth val="150"/>
        <c:axId val="1017835696"/>
        <c:axId val="1017837472"/>
      </c:barChart>
      <c:catAx>
        <c:axId val="1017835696"/>
        <c:scaling>
          <c:orientation val="minMax"/>
        </c:scaling>
        <c:delete val="0"/>
        <c:axPos val="b"/>
        <c:numFmt formatCode="General" sourceLinked="0"/>
        <c:majorTickMark val="out"/>
        <c:minorTickMark val="none"/>
        <c:tickLblPos val="nextTo"/>
        <c:crossAx val="1017837472"/>
        <c:crosses val="autoZero"/>
        <c:auto val="1"/>
        <c:lblAlgn val="ctr"/>
        <c:lblOffset val="100"/>
        <c:noMultiLvlLbl val="0"/>
      </c:catAx>
      <c:valAx>
        <c:axId val="1017837472"/>
        <c:scaling>
          <c:orientation val="minMax"/>
        </c:scaling>
        <c:delete val="1"/>
        <c:axPos val="l"/>
        <c:majorGridlines/>
        <c:numFmt formatCode="General" sourceLinked="1"/>
        <c:majorTickMark val="out"/>
        <c:minorTickMark val="none"/>
        <c:tickLblPos val="nextTo"/>
        <c:crossAx val="1017835696"/>
        <c:crosses val="autoZero"/>
        <c:crossBetween val="between"/>
      </c:valAx>
    </c:plotArea>
    <c:legend>
      <c:legendPos val="r"/>
      <c:overlay val="0"/>
    </c:legend>
    <c:plotVisOnly val="1"/>
    <c:dispBlanksAs val="gap"/>
    <c:showDLblsOverMax val="0"/>
  </c:chart>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cat>
            <c:strRef>
              <c:f>Sheet1!$B$23:$B$26</c:f>
              <c:strCache>
                <c:ptCount val="4"/>
                <c:pt idx="0">
                  <c:v>Americas</c:v>
                </c:pt>
                <c:pt idx="1">
                  <c:v>Africa; Europe; Middle East</c:v>
                </c:pt>
                <c:pt idx="2">
                  <c:v>Asia Pacific region</c:v>
                </c:pt>
                <c:pt idx="3">
                  <c:v>Global</c:v>
                </c:pt>
              </c:strCache>
            </c:strRef>
          </c:cat>
          <c:val>
            <c:numRef>
              <c:f>Sheet1!$C$23:$C$26</c:f>
              <c:numCache>
                <c:formatCode>General</c:formatCode>
                <c:ptCount val="4"/>
                <c:pt idx="0">
                  <c:v>169.0</c:v>
                </c:pt>
                <c:pt idx="1">
                  <c:v>67.0</c:v>
                </c:pt>
                <c:pt idx="2">
                  <c:v>55.0</c:v>
                </c:pt>
                <c:pt idx="3">
                  <c:v>129.0</c:v>
                </c:pt>
              </c:numCache>
            </c:numRef>
          </c:val>
        </c:ser>
        <c:dLbls>
          <c:showLegendKey val="0"/>
          <c:showVal val="0"/>
          <c:showCatName val="0"/>
          <c:showSerName val="0"/>
          <c:showPercent val="0"/>
          <c:showBubbleSize val="0"/>
        </c:dLbls>
        <c:gapWidth val="150"/>
        <c:axId val="962943936"/>
        <c:axId val="1034234368"/>
      </c:barChart>
      <c:catAx>
        <c:axId val="962943936"/>
        <c:scaling>
          <c:orientation val="minMax"/>
        </c:scaling>
        <c:delete val="0"/>
        <c:axPos val="b"/>
        <c:numFmt formatCode="General" sourceLinked="0"/>
        <c:majorTickMark val="out"/>
        <c:minorTickMark val="none"/>
        <c:tickLblPos val="nextTo"/>
        <c:crossAx val="1034234368"/>
        <c:crosses val="autoZero"/>
        <c:auto val="1"/>
        <c:lblAlgn val="ctr"/>
        <c:lblOffset val="100"/>
        <c:noMultiLvlLbl val="0"/>
      </c:catAx>
      <c:valAx>
        <c:axId val="1034234368"/>
        <c:scaling>
          <c:orientation val="minMax"/>
        </c:scaling>
        <c:delete val="0"/>
        <c:axPos val="l"/>
        <c:majorGridlines/>
        <c:numFmt formatCode="General" sourceLinked="1"/>
        <c:majorTickMark val="out"/>
        <c:minorTickMark val="none"/>
        <c:tickLblPos val="nextTo"/>
        <c:crossAx val="962943936"/>
        <c:crosses val="autoZero"/>
        <c:crossBetween val="between"/>
      </c:valAx>
    </c:plotArea>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15416270785089"/>
          <c:y val="0.279583132738338"/>
          <c:w val="0.396902113740326"/>
          <c:h val="0.62291574084361"/>
        </c:manualLayout>
      </c:layout>
      <c:pieChart>
        <c:varyColors val="1"/>
        <c:ser>
          <c:idx val="0"/>
          <c:order val="0"/>
          <c:tx>
            <c:v>IB Standards in literature</c:v>
          </c:tx>
          <c:cat>
            <c:strRef>
              <c:f>Sheet1!$B$12:$B$18</c:f>
              <c:strCache>
                <c:ptCount val="7"/>
                <c:pt idx="0">
                  <c:v>A Philosophy</c:v>
                </c:pt>
                <c:pt idx="1">
                  <c:v>B Organisation: B1 Leadership &amp; Structure</c:v>
                </c:pt>
                <c:pt idx="2">
                  <c:v>B Organisation: B2 Resources &amp; Support</c:v>
                </c:pt>
                <c:pt idx="3">
                  <c:v>C Curriculum: C1 Collaborative Planning</c:v>
                </c:pt>
                <c:pt idx="4">
                  <c:v>C Curriculum: C2 Written curriculum</c:v>
                </c:pt>
                <c:pt idx="5">
                  <c:v>C Curriculum: C3 Teaching &amp; learning</c:v>
                </c:pt>
                <c:pt idx="6">
                  <c:v>C Curriculum C4 Assessment</c:v>
                </c:pt>
              </c:strCache>
            </c:strRef>
          </c:cat>
          <c:val>
            <c:numRef>
              <c:f>Sheet1!$C$12:$C$18</c:f>
              <c:numCache>
                <c:formatCode>General</c:formatCode>
                <c:ptCount val="7"/>
                <c:pt idx="0">
                  <c:v>37.0</c:v>
                </c:pt>
                <c:pt idx="1">
                  <c:v>16.0</c:v>
                </c:pt>
                <c:pt idx="2">
                  <c:v>6.0</c:v>
                </c:pt>
                <c:pt idx="3">
                  <c:v>3.0</c:v>
                </c:pt>
                <c:pt idx="4">
                  <c:v>12.0</c:v>
                </c:pt>
                <c:pt idx="5">
                  <c:v>15.0</c:v>
                </c:pt>
                <c:pt idx="6">
                  <c:v>10.0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68370210341583"/>
          <c:y val="0.216854206568773"/>
          <c:w val="0.392182057902992"/>
          <c:h val="0.724455557920125"/>
        </c:manualLayout>
      </c:layout>
      <c:overlay val="0"/>
    </c:legend>
    <c:plotVisOnly val="1"/>
    <c:dispBlanksAs val="gap"/>
    <c:showDLblsOverMax val="0"/>
  </c:chart>
  <c:txPr>
    <a:bodyPr/>
    <a:lstStyle/>
    <a:p>
      <a:pPr>
        <a:defRPr sz="20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7D10BA-7DC1-D440-91C2-23922AEAB132}" type="datetimeFigureOut">
              <a:rPr lang="en-US" smtClean="0"/>
              <a:pPr/>
              <a:t>10/7/17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F9D499-2FB7-A940-820A-47357F2D7BC3}" type="slidenum">
              <a:rPr lang="en-US" smtClean="0"/>
              <a:pPr/>
              <a:t>‹#›</a:t>
            </a:fld>
            <a:endParaRPr lang="en-US"/>
          </a:p>
        </p:txBody>
      </p:sp>
    </p:spTree>
    <p:extLst>
      <p:ext uri="{BB962C8B-B14F-4D97-AF65-F5344CB8AC3E}">
        <p14:creationId xmlns:p14="http://schemas.microsoft.com/office/powerpoint/2010/main" val="559157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4C27FC-621D-2E4F-93F9-5216EE9E90EB}" type="datetimeFigureOut">
              <a:rPr lang="en-US" smtClean="0"/>
              <a:pPr/>
              <a:t>10/7/17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D02AA6-8339-6341-8A31-C2C1C095EA44}" type="slidenum">
              <a:rPr lang="en-US" smtClean="0"/>
              <a:pPr/>
              <a:t>‹#›</a:t>
            </a:fld>
            <a:endParaRPr lang="en-US"/>
          </a:p>
        </p:txBody>
      </p:sp>
    </p:spTree>
    <p:extLst>
      <p:ext uri="{BB962C8B-B14F-4D97-AF65-F5344CB8AC3E}">
        <p14:creationId xmlns:p14="http://schemas.microsoft.com/office/powerpoint/2010/main" val="34281350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D02AA6-8339-6341-8A31-C2C1C095EA44}" type="slidenum">
              <a:rPr lang="en-US" smtClean="0"/>
              <a:pPr/>
              <a:t>24</a:t>
            </a:fld>
            <a:endParaRPr lang="en-US"/>
          </a:p>
        </p:txBody>
      </p:sp>
    </p:spTree>
    <p:extLst>
      <p:ext uri="{BB962C8B-B14F-4D97-AF65-F5344CB8AC3E}">
        <p14:creationId xmlns:p14="http://schemas.microsoft.com/office/powerpoint/2010/main" val="98529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09600"/>
            <a:ext cx="6705600" cy="808038"/>
          </a:xfrm>
        </p:spPr>
        <p:txBody>
          <a:bodyPr>
            <a:noAutofit/>
          </a:bodyPr>
          <a:lstStyle>
            <a:lvl1pPr algn="l">
              <a:defRPr sz="3200">
                <a:latin typeface="Verdana"/>
                <a:cs typeface="Verdana"/>
              </a:defRPr>
            </a:lvl1pPr>
          </a:lstStyle>
          <a:p>
            <a:r>
              <a:rPr lang="en-AU" dirty="0" smtClean="0"/>
              <a:t>Click to add title</a:t>
            </a:r>
            <a:endParaRPr lang="en-US" dirty="0"/>
          </a:p>
        </p:txBody>
      </p:sp>
      <p:sp>
        <p:nvSpPr>
          <p:cNvPr id="3" name="Content Placeholder 2"/>
          <p:cNvSpPr>
            <a:spLocks noGrp="1"/>
          </p:cNvSpPr>
          <p:nvPr>
            <p:ph idx="1" hasCustomPrompt="1"/>
          </p:nvPr>
        </p:nvSpPr>
        <p:spPr/>
        <p:txBody>
          <a:bodyPr>
            <a:noAutofit/>
          </a:bodyPr>
          <a:lstStyle>
            <a:lvl1pPr marL="457200" indent="-457200">
              <a:spcBef>
                <a:spcPts val="1200"/>
              </a:spcBef>
              <a:buFont typeface="Arial"/>
              <a:buChar char="•"/>
              <a:defRPr sz="2400">
                <a:latin typeface="Verdana" pitchFamily="34" charset="0"/>
                <a:ea typeface="Verdana" pitchFamily="34" charset="0"/>
                <a:cs typeface="Verdana" pitchFamily="34" charset="0"/>
              </a:defRPr>
            </a:lvl1pPr>
          </a:lstStyle>
          <a:p>
            <a:pPr lvl="0"/>
            <a:r>
              <a:rPr lang="en-AU" dirty="0" smtClean="0"/>
              <a:t>Click to add text</a:t>
            </a:r>
          </a:p>
        </p:txBody>
      </p:sp>
      <p:pic>
        <p:nvPicPr>
          <p:cNvPr id="6" name="Picture 5" descr="logo.jpg"/>
          <p:cNvPicPr>
            <a:picLocks noChangeAspect="1"/>
          </p:cNvPicPr>
          <p:nvPr userDrawn="1"/>
        </p:nvPicPr>
        <p:blipFill>
          <a:blip r:embed="rId2"/>
          <a:stretch>
            <a:fillRect/>
          </a:stretch>
        </p:blipFill>
        <p:spPr>
          <a:xfrm>
            <a:off x="7239000" y="152400"/>
            <a:ext cx="1447800" cy="1447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4200">
                <a:latin typeface="Verdana" pitchFamily="34" charset="0"/>
                <a:ea typeface="Verdana" pitchFamily="34" charset="0"/>
                <a:cs typeface="Verdana" pitchFamily="34" charset="0"/>
              </a:defRPr>
            </a:lvl1pPr>
          </a:lstStyle>
          <a:p>
            <a:r>
              <a:rPr lang="en-AU"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036F746-AD67-9F43-B3B6-3076D2510E1C}" type="datetimeFigureOut">
              <a:rPr lang="en-US" smtClean="0"/>
              <a:pPr/>
              <a:t>10/7/17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860C805-36DB-EC4B-AFA9-C16EFAE6EB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3D934-51C7-5E49-84CF-DEA636EEA120}" type="datetimeFigureOut">
              <a:rPr lang="en-US" smtClean="0"/>
              <a:pPr/>
              <a:t>10/7/17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4F1E8-EC8D-B04D-B431-5C564326A33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murdoch ppt.jpg"/>
          <p:cNvPicPr>
            <a:picLocks noChangeAspect="1"/>
          </p:cNvPicPr>
          <p:nvPr/>
        </p:nvPicPr>
        <p:blipFill>
          <a:blip r:embed="rId3"/>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image" Target="../media/image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libproxy.murdoch.edu.au/10.1177/1475240912461988" TargetMode="External"/><Relationship Id="rId4" Type="http://schemas.openxmlformats.org/officeDocument/2006/relationships/hyperlink" Target="http://iej.cjb.net/" TargetMode="External"/><Relationship Id="rId5" Type="http://schemas.openxmlformats.org/officeDocument/2006/relationships/hyperlink" Target="http://www.ibo.org/" TargetMode="External"/><Relationship Id="rId6" Type="http://schemas.openxmlformats.org/officeDocument/2006/relationships/hyperlink" Target="http://www.iscresearch.com/"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bo.org)/" TargetMode="External"/><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 y="2420888"/>
            <a:ext cx="9144000" cy="2462200"/>
          </a:xfrm>
        </p:spPr>
        <p:txBody>
          <a:bodyPr/>
          <a:lstStyle/>
          <a:p>
            <a:r>
              <a:rPr lang="en-GB" sz="3600" b="1" dirty="0"/>
              <a:t>What is being said about the IB? </a:t>
            </a:r>
            <a:r>
              <a:rPr lang="en-GB" sz="2800" dirty="0"/>
              <a:t>An analysis of current research</a:t>
            </a:r>
            <a:r>
              <a:rPr lang="en-US" dirty="0"/>
              <a:t/>
            </a:r>
            <a:br>
              <a:rPr lang="en-US" dirty="0"/>
            </a:br>
            <a:endParaRPr lang="en-AU" dirty="0"/>
          </a:p>
        </p:txBody>
      </p:sp>
      <p:sp>
        <p:nvSpPr>
          <p:cNvPr id="5" name="AutoShape 2" descr="creenshot 2017-09-24 20.53.54.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403648" y="3959758"/>
            <a:ext cx="5112568" cy="1477328"/>
          </a:xfrm>
          <a:prstGeom prst="rect">
            <a:avLst/>
          </a:prstGeom>
          <a:noFill/>
        </p:spPr>
        <p:txBody>
          <a:bodyPr wrap="square" rtlCol="0">
            <a:spAutoFit/>
          </a:bodyPr>
          <a:lstStyle/>
          <a:p>
            <a:r>
              <a:rPr lang="en-US" dirty="0" smtClean="0"/>
              <a:t>Susan Ledger</a:t>
            </a:r>
          </a:p>
          <a:p>
            <a:r>
              <a:rPr lang="en-US" dirty="0" smtClean="0"/>
              <a:t>Alliance for International Education Conference</a:t>
            </a:r>
          </a:p>
          <a:p>
            <a:r>
              <a:rPr lang="en-US" dirty="0" smtClean="0"/>
              <a:t>Amsterdam</a:t>
            </a:r>
          </a:p>
          <a:p>
            <a:endParaRPr lang="en-US" dirty="0"/>
          </a:p>
          <a:p>
            <a:r>
              <a:rPr lang="en-US" dirty="0" err="1" smtClean="0"/>
              <a:t>s.ledger@murdoch.edu.au</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8720" y="1196752"/>
            <a:ext cx="7772400" cy="1470025"/>
          </a:xfrm>
        </p:spPr>
        <p:txBody>
          <a:bodyPr/>
          <a:lstStyle/>
          <a:p>
            <a:r>
              <a:rPr lang="en-US" b="1" dirty="0" smtClean="0"/>
              <a:t>Findings</a:t>
            </a:r>
            <a:endParaRPr lang="en-US" b="1" dirty="0"/>
          </a:p>
        </p:txBody>
      </p:sp>
    </p:spTree>
    <p:extLst>
      <p:ext uri="{BB962C8B-B14F-4D97-AF65-F5344CB8AC3E}">
        <p14:creationId xmlns:p14="http://schemas.microsoft.com/office/powerpoint/2010/main" val="65019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954" y="1052736"/>
            <a:ext cx="8121374" cy="5949280"/>
          </a:xfrm>
        </p:spPr>
        <p:txBody>
          <a:bodyPr/>
          <a:lstStyle/>
          <a:p>
            <a:r>
              <a:rPr lang="en-US" sz="2400" dirty="0" smtClean="0"/>
              <a:t/>
            </a:r>
            <a:br>
              <a:rPr lang="en-US" sz="2400" dirty="0" smtClean="0"/>
            </a:b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1133057758"/>
              </p:ext>
            </p:extLst>
          </p:nvPr>
        </p:nvGraphicFramePr>
        <p:xfrm>
          <a:off x="323528" y="1988840"/>
          <a:ext cx="8208910" cy="4338772"/>
        </p:xfrm>
        <a:graphic>
          <a:graphicData uri="http://schemas.openxmlformats.org/drawingml/2006/table">
            <a:tbl>
              <a:tblPr firstRow="1" firstCol="1" bandRow="1">
                <a:tableStyleId>{5C22544A-7EE6-4342-B048-85BDC9FD1C3A}</a:tableStyleId>
              </a:tblPr>
              <a:tblGrid>
                <a:gridCol w="863929"/>
                <a:gridCol w="1238263"/>
                <a:gridCol w="710599"/>
                <a:gridCol w="753955"/>
                <a:gridCol w="709542"/>
                <a:gridCol w="749725"/>
                <a:gridCol w="701083"/>
                <a:gridCol w="798369"/>
                <a:gridCol w="749725"/>
                <a:gridCol w="933720"/>
              </a:tblGrid>
              <a:tr h="693490">
                <a:tc>
                  <a:txBody>
                    <a:bodyPr/>
                    <a:lstStyle/>
                    <a:p>
                      <a:pPr algn="ctr">
                        <a:spcAft>
                          <a:spcPts val="0"/>
                        </a:spcAft>
                      </a:pPr>
                      <a:r>
                        <a:rPr lang="en-US" sz="1400">
                          <a:effectLst/>
                        </a:rPr>
                        <a:t>Year</a:t>
                      </a:r>
                      <a:endParaRPr lang="en-US" sz="1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Total research papers</a:t>
                      </a:r>
                      <a:endParaRPr lang="en-US" sz="1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PYP only</a:t>
                      </a:r>
                      <a:endParaRPr lang="en-US" sz="1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MYP</a:t>
                      </a:r>
                    </a:p>
                    <a:p>
                      <a:pPr algn="ctr">
                        <a:spcAft>
                          <a:spcPts val="0"/>
                        </a:spcAft>
                      </a:pPr>
                      <a:r>
                        <a:rPr lang="en-US" sz="1400" dirty="0">
                          <a:effectLst/>
                        </a:rPr>
                        <a:t>only</a:t>
                      </a:r>
                      <a:endParaRPr lang="en-US" sz="14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DP</a:t>
                      </a:r>
                    </a:p>
                    <a:p>
                      <a:pPr algn="ctr">
                        <a:spcAft>
                          <a:spcPts val="0"/>
                        </a:spcAft>
                      </a:pPr>
                      <a:r>
                        <a:rPr lang="en-US" sz="1400">
                          <a:effectLst/>
                        </a:rPr>
                        <a:t>only</a:t>
                      </a:r>
                      <a:endParaRPr lang="en-US" sz="1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Cont.</a:t>
                      </a:r>
                    </a:p>
                    <a:p>
                      <a:pPr algn="ctr">
                        <a:spcAft>
                          <a:spcPts val="0"/>
                        </a:spcAft>
                      </a:pPr>
                      <a:r>
                        <a:rPr lang="en-US" sz="1400" dirty="0">
                          <a:effectLst/>
                        </a:rPr>
                        <a:t>or IB org.</a:t>
                      </a:r>
                      <a:endParaRPr lang="en-US" sz="14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A</a:t>
                      </a:r>
                      <a:endParaRPr lang="en-US" sz="1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AEM</a:t>
                      </a:r>
                      <a:endParaRPr lang="en-US" sz="1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AP</a:t>
                      </a:r>
                      <a:endParaRPr lang="en-US" sz="1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Global</a:t>
                      </a:r>
                      <a:endParaRPr lang="en-US" sz="1400" dirty="0">
                        <a:effectLst/>
                        <a:latin typeface="Cambria" charset="0"/>
                        <a:ea typeface="ＭＳ 明朝" charset="-128"/>
                        <a:cs typeface="Times New Roman" charset="0"/>
                      </a:endParaRPr>
                    </a:p>
                  </a:txBody>
                  <a:tcPr marL="68580" marR="68580" marT="0" marB="0"/>
                </a:tc>
              </a:tr>
              <a:tr h="519630">
                <a:tc>
                  <a:txBody>
                    <a:bodyPr/>
                    <a:lstStyle/>
                    <a:p>
                      <a:pPr algn="ctr">
                        <a:spcAft>
                          <a:spcPts val="0"/>
                        </a:spcAft>
                      </a:pPr>
                      <a:r>
                        <a:rPr lang="en-US" sz="2000" dirty="0">
                          <a:effectLst/>
                        </a:rPr>
                        <a:t>2015</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117</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14</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51</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37</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 </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 </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 </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 </a:t>
                      </a:r>
                      <a:endParaRPr lang="en-US" sz="2000">
                        <a:effectLst/>
                        <a:latin typeface="Cambria" charset="0"/>
                        <a:ea typeface="ＭＳ 明朝" charset="-128"/>
                        <a:cs typeface="Times New Roman" charset="0"/>
                      </a:endParaRPr>
                    </a:p>
                  </a:txBody>
                  <a:tcPr marL="68580" marR="68580" marT="0" marB="0"/>
                </a:tc>
              </a:tr>
              <a:tr h="519630">
                <a:tc>
                  <a:txBody>
                    <a:bodyPr/>
                    <a:lstStyle/>
                    <a:p>
                      <a:pPr algn="ctr">
                        <a:spcAft>
                          <a:spcPts val="0"/>
                        </a:spcAft>
                      </a:pPr>
                      <a:r>
                        <a:rPr lang="en-US" sz="2000">
                          <a:effectLst/>
                        </a:rPr>
                        <a:t>2014</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114</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12</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16</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57</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28</a:t>
                      </a:r>
                      <a:endParaRPr lang="en-US" sz="2000">
                        <a:effectLst/>
                        <a:latin typeface="Cambria" charset="0"/>
                        <a:ea typeface="ＭＳ 明朝" charset="-128"/>
                        <a:cs typeface="Times New Roman" charset="0"/>
                      </a:endParaRPr>
                    </a:p>
                  </a:txBody>
                  <a:tcPr marL="68580" marR="68580" marT="0" marB="0"/>
                </a:tc>
                <a:tc>
                  <a:txBody>
                    <a:bodyPr/>
                    <a:lstStyle/>
                    <a:p>
                      <a:pPr>
                        <a:spcAft>
                          <a:spcPts val="0"/>
                        </a:spcAft>
                      </a:pPr>
                      <a:r>
                        <a:rPr lang="en-US" sz="2000">
                          <a:effectLst/>
                        </a:rPr>
                        <a:t>  40</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20</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25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29</a:t>
                      </a:r>
                      <a:endParaRPr lang="en-US" sz="2000">
                        <a:effectLst/>
                        <a:latin typeface="Cambria" charset="0"/>
                        <a:ea typeface="ＭＳ 明朝" charset="-128"/>
                        <a:cs typeface="Times New Roman" charset="0"/>
                      </a:endParaRPr>
                    </a:p>
                  </a:txBody>
                  <a:tcPr marL="68580" marR="68580" marT="0" marB="0"/>
                </a:tc>
              </a:tr>
              <a:tr h="519630">
                <a:tc>
                  <a:txBody>
                    <a:bodyPr/>
                    <a:lstStyle/>
                    <a:p>
                      <a:pPr algn="ctr">
                        <a:spcAft>
                          <a:spcPts val="0"/>
                        </a:spcAft>
                      </a:pPr>
                      <a:r>
                        <a:rPr lang="en-US" sz="2000">
                          <a:effectLst/>
                        </a:rPr>
                        <a:t>2013</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101</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14</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11</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48</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22</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33</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23</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9</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36</a:t>
                      </a:r>
                      <a:endParaRPr lang="en-US" sz="2000">
                        <a:effectLst/>
                        <a:latin typeface="Cambria" charset="0"/>
                        <a:ea typeface="ＭＳ 明朝" charset="-128"/>
                        <a:cs typeface="Times New Roman" charset="0"/>
                      </a:endParaRPr>
                    </a:p>
                  </a:txBody>
                  <a:tcPr marL="68580" marR="68580" marT="0" marB="0"/>
                </a:tc>
              </a:tr>
              <a:tr h="519630">
                <a:tc>
                  <a:txBody>
                    <a:bodyPr/>
                    <a:lstStyle/>
                    <a:p>
                      <a:pPr algn="ctr">
                        <a:spcAft>
                          <a:spcPts val="0"/>
                        </a:spcAft>
                      </a:pPr>
                      <a:r>
                        <a:rPr lang="en-US" sz="2000">
                          <a:effectLst/>
                        </a:rPr>
                        <a:t>2012</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97</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13</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6</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45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34</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35</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11</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18</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40</a:t>
                      </a:r>
                      <a:endParaRPr lang="en-US" sz="2000">
                        <a:effectLst/>
                        <a:latin typeface="Cambria" charset="0"/>
                        <a:ea typeface="ＭＳ 明朝" charset="-128"/>
                        <a:cs typeface="Times New Roman" charset="0"/>
                      </a:endParaRPr>
                    </a:p>
                  </a:txBody>
                  <a:tcPr marL="68580" marR="68580" marT="0" marB="0"/>
                </a:tc>
              </a:tr>
              <a:tr h="519630">
                <a:tc>
                  <a:txBody>
                    <a:bodyPr/>
                    <a:lstStyle/>
                    <a:p>
                      <a:pPr algn="ctr">
                        <a:spcAft>
                          <a:spcPts val="0"/>
                        </a:spcAft>
                      </a:pPr>
                      <a:r>
                        <a:rPr lang="en-US" sz="2000">
                          <a:effectLst/>
                        </a:rPr>
                        <a:t>2011</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75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6</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17</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48</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12</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42</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8</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9</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18</a:t>
                      </a:r>
                      <a:endParaRPr lang="en-US" sz="2000">
                        <a:effectLst/>
                        <a:latin typeface="Cambria" charset="0"/>
                        <a:ea typeface="ＭＳ 明朝" charset="-128"/>
                        <a:cs typeface="Times New Roman" charset="0"/>
                      </a:endParaRPr>
                    </a:p>
                  </a:txBody>
                  <a:tcPr marL="68580" marR="68580" marT="0" marB="0"/>
                </a:tc>
              </a:tr>
              <a:tr h="519630">
                <a:tc>
                  <a:txBody>
                    <a:bodyPr/>
                    <a:lstStyle/>
                    <a:p>
                      <a:pPr algn="ctr">
                        <a:spcAft>
                          <a:spcPts val="0"/>
                        </a:spcAft>
                      </a:pPr>
                      <a:r>
                        <a:rPr lang="en-US" sz="2000">
                          <a:effectLst/>
                        </a:rPr>
                        <a:t>2010</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41</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6</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12</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22</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19</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4</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12</a:t>
                      </a:r>
                      <a:endParaRPr lang="en-US" sz="2000" dirty="0">
                        <a:effectLst/>
                        <a:latin typeface="Cambria" charset="0"/>
                        <a:ea typeface="ＭＳ 明朝" charset="-128"/>
                        <a:cs typeface="Times New Roman" charset="0"/>
                      </a:endParaRPr>
                    </a:p>
                  </a:txBody>
                  <a:tcPr marL="68580" marR="68580" marT="0" marB="0"/>
                </a:tc>
              </a:tr>
              <a:tr h="527502">
                <a:tc>
                  <a:txBody>
                    <a:bodyPr/>
                    <a:lstStyle/>
                    <a:p>
                      <a:pPr algn="ctr">
                        <a:spcAft>
                          <a:spcPts val="0"/>
                        </a:spcAft>
                      </a:pPr>
                      <a:r>
                        <a:rPr lang="en-US" sz="2000">
                          <a:effectLst/>
                        </a:rPr>
                        <a:t>Total</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545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65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77</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127</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138</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169</a:t>
                      </a:r>
                      <a:endParaRPr lang="en-US" sz="20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67</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a:effectLst/>
                        </a:rPr>
                        <a:t>55</a:t>
                      </a:r>
                      <a:endParaRPr lang="en-US" sz="20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2000" dirty="0">
                          <a:effectLst/>
                        </a:rPr>
                        <a:t>129</a:t>
                      </a:r>
                      <a:endParaRPr lang="en-US" sz="2000" dirty="0">
                        <a:effectLst/>
                        <a:latin typeface="Cambria" charset="0"/>
                        <a:ea typeface="ＭＳ 明朝" charset="-128"/>
                        <a:cs typeface="Times New Roman" charset="0"/>
                      </a:endParaRPr>
                    </a:p>
                  </a:txBody>
                  <a:tcPr marL="68580" marR="68580" marT="0" marB="0"/>
                </a:tc>
              </a:tr>
            </a:tbl>
          </a:graphicData>
        </a:graphic>
      </p:graphicFrame>
      <p:sp>
        <p:nvSpPr>
          <p:cNvPr id="5" name="Rectangle 1"/>
          <p:cNvSpPr>
            <a:spLocks noChangeArrowheads="1"/>
          </p:cNvSpPr>
          <p:nvPr/>
        </p:nvSpPr>
        <p:spPr bwMode="auto">
          <a:xfrm>
            <a:off x="179512" y="1196752"/>
            <a:ext cx="878497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x-none" altLang="x-none" sz="1800" b="1" i="0" u="none" strike="noStrike" cap="none" normalizeH="0" baseline="0" dirty="0">
                <a:ln>
                  <a:noFill/>
                </a:ln>
                <a:solidFill>
                  <a:schemeClr val="tx1"/>
                </a:solidFill>
                <a:effectLst/>
                <a:latin typeface="Arial" charset="0"/>
              </a:rPr>
              <a:t>Table </a:t>
            </a:r>
            <a:r>
              <a:rPr lang="en-AU" altLang="x-none" b="1" dirty="0">
                <a:latin typeface="Arial" charset="0"/>
              </a:rPr>
              <a:t>1</a:t>
            </a:r>
            <a:r>
              <a:rPr kumimoji="0" lang="x-none" altLang="x-none" sz="1800" b="1" i="0" u="none" strike="noStrike" cap="none" normalizeH="0" baseline="0" dirty="0" smtClean="0">
                <a:ln>
                  <a:noFill/>
                </a:ln>
                <a:solidFill>
                  <a:schemeClr val="tx1"/>
                </a:solidFill>
                <a:effectLst/>
                <a:latin typeface="Arial" charset="0"/>
              </a:rPr>
              <a:t> </a:t>
            </a:r>
            <a:r>
              <a:rPr kumimoji="0" lang="x-none" altLang="x-none" sz="1800" b="0" i="0" u="none" strike="noStrike" cap="none" normalizeH="0" baseline="0" dirty="0">
                <a:ln>
                  <a:noFill/>
                </a:ln>
                <a:solidFill>
                  <a:schemeClr val="tx1"/>
                </a:solidFill>
                <a:effectLst/>
                <a:latin typeface="Arial" charset="0"/>
              </a:rPr>
              <a:t>Research Data related to the International Baccalaureate </a:t>
            </a:r>
            <a:r>
              <a:rPr lang="x-none" altLang="x-none" dirty="0">
                <a:latin typeface="Arial" charset="0"/>
              </a:rPr>
              <a:t>2010-2015</a:t>
            </a:r>
            <a:endParaRPr kumimoji="0" lang="en-AU" altLang="x-none" sz="18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400" b="0" i="1" u="none" strike="noStrike" cap="none" normalizeH="0" baseline="0" dirty="0" smtClean="0">
                <a:ln>
                  <a:noFill/>
                </a:ln>
                <a:solidFill>
                  <a:schemeClr val="tx1"/>
                </a:solidFill>
                <a:effectLst/>
                <a:latin typeface="Arial" charset="0"/>
              </a:rPr>
              <a:t>extracted </a:t>
            </a:r>
            <a:r>
              <a:rPr kumimoji="0" lang="x-none" altLang="x-none" sz="1400" b="0" i="1" u="none" strike="noStrike" cap="none" normalizeH="0" baseline="0" dirty="0">
                <a:ln>
                  <a:noFill/>
                </a:ln>
                <a:solidFill>
                  <a:schemeClr val="tx1"/>
                </a:solidFill>
                <a:effectLst/>
                <a:latin typeface="Arial" charset="0"/>
              </a:rPr>
              <a:t>from IB Global Research Department research reports </a:t>
            </a:r>
            <a:r>
              <a:rPr kumimoji="0" lang="x-none" altLang="x-none" sz="1400" b="0" i="1" u="none" strike="noStrike" cap="none" normalizeH="0" baseline="0" dirty="0" smtClean="0">
                <a:ln>
                  <a:noFill/>
                </a:ln>
                <a:solidFill>
                  <a:schemeClr val="tx1"/>
                </a:solidFill>
                <a:effectLst/>
                <a:latin typeface="Arial" charset="0"/>
              </a:rPr>
              <a:t>&amp; </a:t>
            </a:r>
            <a:r>
              <a:rPr kumimoji="0" lang="x-none" altLang="x-none" sz="1400" b="0" i="1" u="none" strike="noStrike" cap="none" normalizeH="0" baseline="0" dirty="0">
                <a:ln>
                  <a:noFill/>
                </a:ln>
                <a:solidFill>
                  <a:schemeClr val="tx1"/>
                </a:solidFill>
                <a:effectLst/>
                <a:latin typeface="Arial" charset="0"/>
              </a:rPr>
              <a:t>web </a:t>
            </a:r>
            <a:r>
              <a:rPr kumimoji="0" lang="x-none" altLang="x-none" sz="1400" b="0" i="1" u="none" strike="noStrike" cap="none" normalizeH="0" baseline="0" dirty="0" smtClean="0">
                <a:ln>
                  <a:noFill/>
                </a:ln>
                <a:solidFill>
                  <a:schemeClr val="tx1"/>
                </a:solidFill>
                <a:effectLst/>
                <a:latin typeface="Arial" charset="0"/>
              </a:rPr>
              <a:t>search</a:t>
            </a:r>
            <a:endParaRPr kumimoji="0" lang="x-none" altLang="x-none"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x-none" sz="18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5353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1340768"/>
            <a:ext cx="8352928" cy="1752600"/>
          </a:xfrm>
        </p:spPr>
        <p:txBody>
          <a:bodyPr/>
          <a:lstStyle/>
          <a:p>
            <a:r>
              <a:rPr lang="en-US" sz="4000" b="1" dirty="0"/>
              <a:t>Themes</a:t>
            </a:r>
            <a:endParaRPr lang="en-US" sz="4000" dirty="0"/>
          </a:p>
          <a:p>
            <a:r>
              <a:rPr lang="en-US" dirty="0"/>
              <a:t>The following themes emerged from the data collection and analysis.  Although the findings were structured in regards to the IB standards, IB programs and IB geographic location during the process of the systematic research it is important to frame these findings in the context of the yearly overviews. </a:t>
            </a:r>
          </a:p>
        </p:txBody>
      </p:sp>
    </p:spTree>
    <p:extLst>
      <p:ext uri="{BB962C8B-B14F-4D97-AF65-F5344CB8AC3E}">
        <p14:creationId xmlns:p14="http://schemas.microsoft.com/office/powerpoint/2010/main" val="1954931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0649"/>
            <a:ext cx="7772400" cy="792088"/>
          </a:xfrm>
        </p:spPr>
        <p:txBody>
          <a:bodyPr/>
          <a:lstStyle/>
          <a:p>
            <a:r>
              <a:rPr lang="en-US" sz="4000" b="1" dirty="0" smtClean="0"/>
              <a:t>Yearly Overviews </a:t>
            </a:r>
            <a:r>
              <a:rPr lang="en-US" dirty="0" smtClean="0"/>
              <a:t/>
            </a:r>
            <a:br>
              <a:rPr lang="en-US" dirty="0" smtClean="0"/>
            </a:br>
            <a:endParaRPr lang="en-US" dirty="0"/>
          </a:p>
        </p:txBody>
      </p:sp>
      <p:sp>
        <p:nvSpPr>
          <p:cNvPr id="4" name="Subtitle 3"/>
          <p:cNvSpPr>
            <a:spLocks noGrp="1"/>
          </p:cNvSpPr>
          <p:nvPr>
            <p:ph type="subTitle" idx="1"/>
          </p:nvPr>
        </p:nvSpPr>
        <p:spPr>
          <a:xfrm>
            <a:off x="251520" y="1051496"/>
            <a:ext cx="8784976" cy="5806503"/>
          </a:xfrm>
        </p:spPr>
        <p:txBody>
          <a:bodyPr/>
          <a:lstStyle/>
          <a:p>
            <a:pPr algn="l"/>
            <a:r>
              <a:rPr lang="en-US" dirty="0" smtClean="0"/>
              <a:t>2010: </a:t>
            </a:r>
            <a:r>
              <a:rPr lang="en-US" dirty="0"/>
              <a:t>the implementation of </a:t>
            </a:r>
            <a:r>
              <a:rPr lang="en-US" dirty="0" err="1"/>
              <a:t>programmes</a:t>
            </a:r>
            <a:r>
              <a:rPr lang="en-US" dirty="0"/>
              <a:t> was reported on the most, with mention too of curriculum, teaching students and academic achievement as popular </a:t>
            </a:r>
            <a:r>
              <a:rPr lang="en-US" dirty="0" smtClean="0"/>
              <a:t>topics (IBO, 2010)</a:t>
            </a:r>
          </a:p>
          <a:p>
            <a:pPr algn="l"/>
            <a:r>
              <a:rPr lang="en-US" dirty="0" smtClean="0"/>
              <a:t>2011: increase in post-secondary </a:t>
            </a:r>
            <a:r>
              <a:rPr lang="en-US" dirty="0"/>
              <a:t>performance of the IB DP </a:t>
            </a:r>
            <a:r>
              <a:rPr lang="en-US" dirty="0" smtClean="0"/>
              <a:t>students </a:t>
            </a:r>
          </a:p>
          <a:p>
            <a:pPr algn="l"/>
            <a:r>
              <a:rPr lang="en-US" dirty="0" smtClean="0"/>
              <a:t>2012: </a:t>
            </a:r>
            <a:r>
              <a:rPr lang="en-US" dirty="0"/>
              <a:t>focused on the development and growth of IB </a:t>
            </a:r>
            <a:r>
              <a:rPr lang="en-US" dirty="0" err="1"/>
              <a:t>programmes</a:t>
            </a:r>
            <a:r>
              <a:rPr lang="en-US" dirty="0"/>
              <a:t> and relationship of IB programs to higher </a:t>
            </a:r>
            <a:r>
              <a:rPr lang="en-US" dirty="0" smtClean="0"/>
              <a:t>education</a:t>
            </a:r>
          </a:p>
          <a:p>
            <a:pPr algn="l"/>
            <a:r>
              <a:rPr lang="en-US" dirty="0" smtClean="0"/>
              <a:t>2013: </a:t>
            </a:r>
            <a:r>
              <a:rPr lang="en-US" dirty="0"/>
              <a:t>pedagogy was the most commonly reported topic </a:t>
            </a:r>
            <a:r>
              <a:rPr lang="en-US" dirty="0" smtClean="0"/>
              <a:t>investigated. 2014: </a:t>
            </a:r>
            <a:r>
              <a:rPr lang="en-US" dirty="0"/>
              <a:t>most references related to </a:t>
            </a:r>
            <a:r>
              <a:rPr lang="en-US" dirty="0" smtClean="0"/>
              <a:t>language</a:t>
            </a:r>
            <a:r>
              <a:rPr lang="en-US" dirty="0"/>
              <a:t>, curriculum, performance &amp; program impact, access and </a:t>
            </a:r>
            <a:r>
              <a:rPr lang="en-US" dirty="0" smtClean="0"/>
              <a:t>inquiry (</a:t>
            </a:r>
            <a:r>
              <a:rPr lang="en-US" dirty="0" err="1" smtClean="0"/>
              <a:t>Engles</a:t>
            </a:r>
            <a:r>
              <a:rPr lang="en-US" dirty="0"/>
              <a:t> </a:t>
            </a:r>
            <a:r>
              <a:rPr lang="en-US" dirty="0" smtClean="0"/>
              <a:t>et al, 2014)</a:t>
            </a:r>
          </a:p>
          <a:p>
            <a:pPr algn="l">
              <a:spcBef>
                <a:spcPts val="0"/>
              </a:spcBef>
            </a:pPr>
            <a:r>
              <a:rPr lang="en-US" dirty="0" smtClean="0"/>
              <a:t>2015</a:t>
            </a:r>
            <a:r>
              <a:rPr lang="en-US" dirty="0"/>
              <a:t>:</a:t>
            </a:r>
            <a:r>
              <a:rPr lang="en-US" dirty="0" smtClean="0"/>
              <a:t> explored </a:t>
            </a:r>
            <a:r>
              <a:rPr lang="en-US" dirty="0"/>
              <a:t>programs, benefits and achievement outcomes but also appeared in other languages. </a:t>
            </a:r>
            <a:r>
              <a:rPr lang="en-US" dirty="0" smtClean="0"/>
              <a:t>Of </a:t>
            </a:r>
            <a:r>
              <a:rPr lang="en-US" dirty="0"/>
              <a:t>the 117 </a:t>
            </a:r>
            <a:r>
              <a:rPr lang="en-US" dirty="0" smtClean="0"/>
              <a:t>papers, </a:t>
            </a:r>
          </a:p>
          <a:p>
            <a:pPr algn="l">
              <a:spcBef>
                <a:spcPts val="0"/>
              </a:spcBef>
            </a:pPr>
            <a:r>
              <a:rPr lang="en-US" dirty="0" smtClean="0"/>
              <a:t>108 </a:t>
            </a:r>
            <a:r>
              <a:rPr lang="en-US" dirty="0"/>
              <a:t>studies were in </a:t>
            </a:r>
            <a:r>
              <a:rPr lang="en-US" dirty="0" smtClean="0"/>
              <a:t>English, one in Chinese </a:t>
            </a:r>
            <a:r>
              <a:rPr lang="en-US" dirty="0"/>
              <a:t>and French, </a:t>
            </a:r>
            <a:endParaRPr lang="en-US" dirty="0" smtClean="0"/>
          </a:p>
          <a:p>
            <a:pPr algn="l">
              <a:spcBef>
                <a:spcPts val="0"/>
              </a:spcBef>
            </a:pPr>
            <a:r>
              <a:rPr lang="en-US" dirty="0" smtClean="0"/>
              <a:t>four </a:t>
            </a:r>
            <a:r>
              <a:rPr lang="en-US" dirty="0"/>
              <a:t>Spanish studies and </a:t>
            </a:r>
            <a:r>
              <a:rPr lang="en-US" dirty="0" smtClean="0"/>
              <a:t>three </a:t>
            </a:r>
            <a:r>
              <a:rPr lang="en-US" dirty="0"/>
              <a:t>German </a:t>
            </a:r>
            <a:r>
              <a:rPr lang="en-US" dirty="0" smtClean="0"/>
              <a:t>studies </a:t>
            </a:r>
          </a:p>
          <a:p>
            <a:pPr algn="l">
              <a:spcBef>
                <a:spcPts val="0"/>
              </a:spcBef>
            </a:pPr>
            <a:r>
              <a:rPr lang="en-US" dirty="0" smtClean="0"/>
              <a:t>(</a:t>
            </a:r>
            <a:r>
              <a:rPr lang="en-US" dirty="0" err="1" smtClean="0"/>
              <a:t>Dabrowski</a:t>
            </a:r>
            <a:r>
              <a:rPr lang="en-US" dirty="0" smtClean="0"/>
              <a:t>, 2016) . </a:t>
            </a:r>
          </a:p>
          <a:p>
            <a:pPr algn="l">
              <a:spcBef>
                <a:spcPts val="0"/>
              </a:spcBef>
            </a:pPr>
            <a:r>
              <a:rPr lang="en-US" dirty="0" smtClean="0"/>
              <a:t>Large research </a:t>
            </a:r>
            <a:r>
              <a:rPr lang="en-US" dirty="0" err="1" smtClean="0"/>
              <a:t>centres</a:t>
            </a:r>
            <a:r>
              <a:rPr lang="en-US" dirty="0" smtClean="0"/>
              <a:t> focusing on IB: </a:t>
            </a:r>
            <a:r>
              <a:rPr lang="en-US" dirty="0" err="1" smtClean="0"/>
              <a:t>eg</a:t>
            </a:r>
            <a:r>
              <a:rPr lang="en-US" dirty="0" smtClean="0"/>
              <a:t> ACER, NARIC</a:t>
            </a:r>
            <a:endParaRPr lang="en-US" dirty="0"/>
          </a:p>
        </p:txBody>
      </p:sp>
    </p:spTree>
    <p:extLst>
      <p:ext uri="{BB962C8B-B14F-4D97-AF65-F5344CB8AC3E}">
        <p14:creationId xmlns:p14="http://schemas.microsoft.com/office/powerpoint/2010/main" val="1271569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6632"/>
            <a:ext cx="9036496" cy="6552728"/>
          </a:xfrm>
        </p:spPr>
        <p:txBody>
          <a:bodyPr/>
          <a:lstStyle/>
          <a:p>
            <a:pPr algn="l"/>
            <a:r>
              <a:rPr lang="en-US" sz="4400" b="1" dirty="0" smtClean="0"/>
              <a:t>Programs</a:t>
            </a:r>
            <a:r>
              <a:rPr lang="en-US" sz="3200" b="1" dirty="0" smtClean="0"/>
              <a:t> </a:t>
            </a:r>
            <a:r>
              <a:rPr lang="en-US" dirty="0" smtClean="0"/>
              <a:t>545 </a:t>
            </a:r>
            <a:r>
              <a:rPr lang="en-US" dirty="0"/>
              <a:t>texts </a:t>
            </a:r>
            <a:r>
              <a:rPr lang="en-US" dirty="0" smtClean="0"/>
              <a:t>published </a:t>
            </a:r>
            <a:r>
              <a:rPr lang="en-US" dirty="0"/>
              <a:t>on the </a:t>
            </a:r>
            <a:r>
              <a:rPr lang="en-US" dirty="0" smtClean="0"/>
              <a:t>IB. </a:t>
            </a:r>
          </a:p>
          <a:p>
            <a:pPr algn="l"/>
            <a:r>
              <a:rPr lang="en-US" dirty="0" smtClean="0"/>
              <a:t>65 Primary </a:t>
            </a:r>
            <a:r>
              <a:rPr lang="en-US" dirty="0"/>
              <a:t>Years Program (</a:t>
            </a:r>
            <a:r>
              <a:rPr lang="en-US" dirty="0" smtClean="0"/>
              <a:t>PYP);77 </a:t>
            </a:r>
            <a:r>
              <a:rPr lang="en-US" dirty="0"/>
              <a:t>to the Middle Years Program (MYP</a:t>
            </a:r>
            <a:r>
              <a:rPr lang="en-US" dirty="0" smtClean="0"/>
              <a:t>); </a:t>
            </a:r>
          </a:p>
          <a:p>
            <a:pPr algn="l"/>
            <a:r>
              <a:rPr lang="en-US" dirty="0" smtClean="0"/>
              <a:t>127 </a:t>
            </a:r>
            <a:r>
              <a:rPr lang="en-US" dirty="0"/>
              <a:t>to the Diploma Program (DP</a:t>
            </a:r>
            <a:r>
              <a:rPr lang="en-US" dirty="0" smtClean="0"/>
              <a:t>); </a:t>
            </a:r>
            <a:r>
              <a:rPr lang="en-US" dirty="0"/>
              <a:t>and the remaining 138 were focused on the </a:t>
            </a:r>
            <a:r>
              <a:rPr lang="en-US" dirty="0" smtClean="0"/>
              <a:t>IB in </a:t>
            </a:r>
            <a:r>
              <a:rPr lang="en-US" dirty="0"/>
              <a:t>general terms or related to the continuum of programs. </a:t>
            </a:r>
            <a:endParaRPr lang="en-US" dirty="0" smtClean="0"/>
          </a:p>
          <a:p>
            <a:pPr algn="l"/>
            <a:endParaRPr lang="en-US" dirty="0" smtClean="0"/>
          </a:p>
          <a:p>
            <a:pPr algn="l"/>
            <a:r>
              <a:rPr lang="en-US" dirty="0" smtClean="0"/>
              <a:t>Research </a:t>
            </a:r>
            <a:r>
              <a:rPr lang="en-US" dirty="0"/>
              <a:t>methods differed in regards to the program </a:t>
            </a:r>
            <a:r>
              <a:rPr lang="en-US" dirty="0" smtClean="0"/>
              <a:t>studies: </a:t>
            </a:r>
          </a:p>
          <a:p>
            <a:pPr algn="l"/>
            <a:r>
              <a:rPr lang="en-US" dirty="0" smtClean="0"/>
              <a:t>DP </a:t>
            </a:r>
            <a:r>
              <a:rPr lang="en-US" dirty="0"/>
              <a:t>studies were mainly comparative or mixed method with a quantitative bias related to specific curriculum or program elements, accessibility, benefits, participation, achievement outcomes and university enrolment. </a:t>
            </a:r>
            <a:endParaRPr lang="en-US" dirty="0" smtClean="0"/>
          </a:p>
          <a:p>
            <a:pPr algn="l"/>
            <a:r>
              <a:rPr lang="en-US" dirty="0" smtClean="0"/>
              <a:t>MYP </a:t>
            </a:r>
            <a:r>
              <a:rPr lang="en-US" dirty="0"/>
              <a:t>research </a:t>
            </a:r>
            <a:r>
              <a:rPr lang="en-US" dirty="0" err="1"/>
              <a:t>centred</a:t>
            </a:r>
            <a:r>
              <a:rPr lang="en-US" dirty="0"/>
              <a:t> on implementation, evaluation, participation, performance and affective domains of learning. </a:t>
            </a:r>
            <a:endParaRPr lang="en-US" dirty="0" smtClean="0"/>
          </a:p>
          <a:p>
            <a:pPr algn="l">
              <a:spcBef>
                <a:spcPts val="0"/>
              </a:spcBef>
            </a:pPr>
            <a:r>
              <a:rPr lang="en-US" dirty="0" smtClean="0"/>
              <a:t>PYP </a:t>
            </a:r>
            <a:r>
              <a:rPr lang="en-US" dirty="0"/>
              <a:t>studies were primarily case studies and comparative studies, mixed methods and quantitative studies are increasing and </a:t>
            </a:r>
            <a:endParaRPr lang="en-US" dirty="0" smtClean="0"/>
          </a:p>
          <a:p>
            <a:pPr algn="l">
              <a:spcBef>
                <a:spcPts val="0"/>
              </a:spcBef>
            </a:pPr>
            <a:r>
              <a:rPr lang="en-US" dirty="0" smtClean="0"/>
              <a:t>more </a:t>
            </a:r>
            <a:r>
              <a:rPr lang="en-US" dirty="0"/>
              <a:t>interest is evolving in regards studies looking </a:t>
            </a:r>
            <a:endParaRPr lang="en-US" dirty="0" smtClean="0"/>
          </a:p>
          <a:p>
            <a:pPr algn="l">
              <a:spcBef>
                <a:spcPts val="0"/>
              </a:spcBef>
            </a:pPr>
            <a:r>
              <a:rPr lang="en-US" dirty="0" smtClean="0"/>
              <a:t>at </a:t>
            </a:r>
            <a:r>
              <a:rPr lang="en-US" dirty="0"/>
              <a:t>the Early Years. </a:t>
            </a:r>
          </a:p>
          <a:p>
            <a:pPr algn="l"/>
            <a:endParaRPr lang="en-US" dirty="0"/>
          </a:p>
          <a:p>
            <a:pPr algn="l"/>
            <a:endParaRPr lang="en-US" sz="2000" dirty="0"/>
          </a:p>
          <a:p>
            <a:pPr algn="l"/>
            <a:r>
              <a:rPr lang="en-US" sz="2000" dirty="0" smtClean="0"/>
              <a:t>				</a:t>
            </a:r>
            <a:endParaRPr lang="en-US" sz="2800" dirty="0" smtClean="0"/>
          </a:p>
          <a:p>
            <a:pPr algn="l"/>
            <a:r>
              <a:rPr lang="en-US" sz="2000" dirty="0" smtClean="0"/>
              <a:t>									</a:t>
            </a:r>
            <a:endParaRPr lang="en-US" sz="3200" dirty="0" smtClean="0"/>
          </a:p>
        </p:txBody>
      </p:sp>
    </p:spTree>
    <p:extLst>
      <p:ext uri="{BB962C8B-B14F-4D97-AF65-F5344CB8AC3E}">
        <p14:creationId xmlns:p14="http://schemas.microsoft.com/office/powerpoint/2010/main" val="16938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697877"/>
              </p:ext>
            </p:extLst>
          </p:nvPr>
        </p:nvGraphicFramePr>
        <p:xfrm>
          <a:off x="575048" y="1562348"/>
          <a:ext cx="8568952"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7544" y="2564904"/>
            <a:ext cx="648072" cy="3139321"/>
          </a:xfrm>
          <a:prstGeom prst="rect">
            <a:avLst/>
          </a:prstGeom>
          <a:noFill/>
        </p:spPr>
        <p:txBody>
          <a:bodyPr wrap="square" rtlCol="0">
            <a:spAutoFit/>
          </a:bodyPr>
          <a:lstStyle/>
          <a:p>
            <a:r>
              <a:rPr lang="en-US" dirty="0" smtClean="0"/>
              <a:t>150</a:t>
            </a:r>
          </a:p>
          <a:p>
            <a:endParaRPr lang="en-US" dirty="0" smtClean="0"/>
          </a:p>
          <a:p>
            <a:r>
              <a:rPr lang="en-US" dirty="0" smtClean="0"/>
              <a:t>125</a:t>
            </a:r>
            <a:endParaRPr lang="en-US" dirty="0"/>
          </a:p>
          <a:p>
            <a:endParaRPr lang="en-US" dirty="0"/>
          </a:p>
          <a:p>
            <a:r>
              <a:rPr lang="en-US" dirty="0" smtClean="0"/>
              <a:t>100</a:t>
            </a:r>
            <a:endParaRPr lang="en-US" dirty="0"/>
          </a:p>
          <a:p>
            <a:endParaRPr lang="en-US" dirty="0" smtClean="0"/>
          </a:p>
          <a:p>
            <a:r>
              <a:rPr lang="en-US" dirty="0" smtClean="0"/>
              <a:t>75</a:t>
            </a:r>
            <a:endParaRPr lang="en-US" dirty="0"/>
          </a:p>
          <a:p>
            <a:endParaRPr lang="en-US" dirty="0"/>
          </a:p>
          <a:p>
            <a:r>
              <a:rPr lang="en-US" dirty="0" smtClean="0"/>
              <a:t>50</a:t>
            </a:r>
          </a:p>
          <a:p>
            <a:endParaRPr lang="en-US" dirty="0" smtClean="0"/>
          </a:p>
          <a:p>
            <a:r>
              <a:rPr lang="en-US" dirty="0" smtClean="0"/>
              <a:t>25</a:t>
            </a:r>
            <a:endParaRPr lang="en-US" dirty="0"/>
          </a:p>
        </p:txBody>
      </p:sp>
      <p:sp>
        <p:nvSpPr>
          <p:cNvPr id="6" name="TextBox 5"/>
          <p:cNvSpPr txBox="1"/>
          <p:nvPr/>
        </p:nvSpPr>
        <p:spPr>
          <a:xfrm>
            <a:off x="575048" y="864880"/>
            <a:ext cx="7957392" cy="461665"/>
          </a:xfrm>
          <a:prstGeom prst="rect">
            <a:avLst/>
          </a:prstGeom>
          <a:noFill/>
        </p:spPr>
        <p:txBody>
          <a:bodyPr wrap="square" rtlCol="0">
            <a:spAutoFit/>
          </a:bodyPr>
          <a:lstStyle/>
          <a:p>
            <a:r>
              <a:rPr lang="en-US" sz="2400" dirty="0" smtClean="0"/>
              <a:t>Table 1: Programs and Regions</a:t>
            </a:r>
            <a:endParaRPr lang="en-US" sz="2400" dirty="0"/>
          </a:p>
        </p:txBody>
      </p:sp>
    </p:spTree>
    <p:extLst>
      <p:ext uri="{BB962C8B-B14F-4D97-AF65-F5344CB8AC3E}">
        <p14:creationId xmlns:p14="http://schemas.microsoft.com/office/powerpoint/2010/main" val="1847800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669360"/>
          </a:xfrm>
        </p:spPr>
        <p:txBody>
          <a:bodyPr/>
          <a:lstStyle/>
          <a:p>
            <a:pPr algn="l"/>
            <a:r>
              <a:rPr lang="en-US" sz="3200" b="1" dirty="0" smtClean="0"/>
              <a:t>Geographic Location  </a:t>
            </a:r>
            <a:r>
              <a:rPr lang="en-US" sz="1600" dirty="0" smtClean="0"/>
              <a:t>Americas </a:t>
            </a:r>
            <a:r>
              <a:rPr lang="en-US" sz="1600" dirty="0"/>
              <a:t>(A); Africa, Europe, </a:t>
            </a:r>
            <a:r>
              <a:rPr lang="en-US" sz="1600" dirty="0" err="1"/>
              <a:t>MiddleEast</a:t>
            </a:r>
            <a:r>
              <a:rPr lang="en-US" sz="1600" dirty="0"/>
              <a:t> (AEM); Asia Pacific (AP</a:t>
            </a:r>
            <a:r>
              <a:rPr lang="en-US" sz="1600" dirty="0" smtClean="0"/>
              <a:t>)</a:t>
            </a:r>
          </a:p>
          <a:p>
            <a:pPr algn="l"/>
            <a:endParaRPr lang="en-US" sz="1100" dirty="0" smtClean="0"/>
          </a:p>
          <a:p>
            <a:pPr algn="l"/>
            <a:r>
              <a:rPr lang="en-US" dirty="0" smtClean="0"/>
              <a:t>The </a:t>
            </a:r>
            <a:r>
              <a:rPr lang="en-US" dirty="0"/>
              <a:t>amount of IB studies conducted across all geographic locations has increased immensely between 2010- </a:t>
            </a:r>
            <a:r>
              <a:rPr lang="en-US" dirty="0" smtClean="0"/>
              <a:t>2015. Largest </a:t>
            </a:r>
            <a:r>
              <a:rPr lang="en-US" dirty="0"/>
              <a:t>number of </a:t>
            </a:r>
            <a:r>
              <a:rPr lang="en-US" dirty="0" smtClean="0"/>
              <a:t>the 545 IB research </a:t>
            </a:r>
            <a:r>
              <a:rPr lang="en-US" dirty="0"/>
              <a:t>articles investigated global contexts rather than local or national.  </a:t>
            </a:r>
            <a:endParaRPr lang="en-US" dirty="0" smtClean="0"/>
          </a:p>
          <a:p>
            <a:pPr algn="l"/>
            <a:endParaRPr lang="en-US" sz="1200" dirty="0" smtClean="0"/>
          </a:p>
          <a:p>
            <a:pPr algn="l"/>
            <a:r>
              <a:rPr lang="en-US" dirty="0" smtClean="0"/>
              <a:t>The </a:t>
            </a:r>
            <a:r>
              <a:rPr lang="en-US" dirty="0"/>
              <a:t>majority of studies investigated programs in the Americas (n=169) with the least amount of research being conducted in the Asia Pacific region (n=55). </a:t>
            </a:r>
            <a:endParaRPr lang="en-US" dirty="0" smtClean="0"/>
          </a:p>
          <a:p>
            <a:pPr algn="l"/>
            <a:r>
              <a:rPr lang="en-US" dirty="0" smtClean="0"/>
              <a:t>Although </a:t>
            </a:r>
            <a:r>
              <a:rPr lang="en-US" dirty="0"/>
              <a:t>the Asia Pacific region had the least amount of research compared to the other regions overall, it had the highest rate of increase in publications from 2010-2015. </a:t>
            </a:r>
            <a:endParaRPr lang="en-US" dirty="0" smtClean="0"/>
          </a:p>
          <a:p>
            <a:pPr algn="l"/>
            <a:r>
              <a:rPr lang="en-US" dirty="0" smtClean="0"/>
              <a:t>Research publications increased:</a:t>
            </a:r>
          </a:p>
          <a:p>
            <a:pPr algn="l"/>
            <a:r>
              <a:rPr lang="en-US" dirty="0" smtClean="0"/>
              <a:t>five-fold </a:t>
            </a:r>
            <a:r>
              <a:rPr lang="en-US" dirty="0"/>
              <a:t>(250%) in the Asia-Pacific region, </a:t>
            </a:r>
            <a:endParaRPr lang="en-US" dirty="0" smtClean="0"/>
          </a:p>
          <a:p>
            <a:pPr algn="l"/>
            <a:r>
              <a:rPr lang="en-US" dirty="0" smtClean="0"/>
              <a:t>four-fold </a:t>
            </a:r>
            <a:r>
              <a:rPr lang="en-US" dirty="0"/>
              <a:t>(200%) in the Africa, Europe and Middle-East </a:t>
            </a:r>
            <a:endParaRPr lang="en-US" dirty="0" smtClean="0"/>
          </a:p>
          <a:p>
            <a:pPr algn="l"/>
            <a:r>
              <a:rPr lang="en-US" dirty="0" smtClean="0"/>
              <a:t>yet </a:t>
            </a:r>
            <a:r>
              <a:rPr lang="en-US" dirty="0"/>
              <a:t>only doubled in the Americas. </a:t>
            </a:r>
            <a:endParaRPr lang="en-US" dirty="0" smtClean="0"/>
          </a:p>
          <a:p>
            <a:pPr algn="l"/>
            <a:endParaRPr lang="en-US" dirty="0"/>
          </a:p>
          <a:p>
            <a:pPr algn="l"/>
            <a:endParaRPr lang="en-US" sz="2000" dirty="0"/>
          </a:p>
          <a:p>
            <a:pPr algn="l"/>
            <a:r>
              <a:rPr lang="en-US" sz="2000" dirty="0" smtClean="0"/>
              <a:t>				</a:t>
            </a:r>
            <a:endParaRPr lang="en-US" sz="2800" dirty="0" smtClean="0"/>
          </a:p>
          <a:p>
            <a:pPr algn="l"/>
            <a:r>
              <a:rPr lang="en-US" sz="2000" dirty="0" smtClean="0"/>
              <a:t>									</a:t>
            </a:r>
            <a:endParaRPr lang="en-US" sz="3200" dirty="0" smtClean="0"/>
          </a:p>
        </p:txBody>
      </p:sp>
    </p:spTree>
    <p:extLst>
      <p:ext uri="{BB962C8B-B14F-4D97-AF65-F5344CB8AC3E}">
        <p14:creationId xmlns:p14="http://schemas.microsoft.com/office/powerpoint/2010/main" val="18396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314" y="908720"/>
            <a:ext cx="9144000" cy="4226023"/>
          </a:xfrm>
        </p:spPr>
        <p:txBody>
          <a:bodyPr/>
          <a:lstStyle/>
          <a:p>
            <a:endParaRPr lang="en-US" dirty="0"/>
          </a:p>
          <a:p>
            <a:pPr algn="l"/>
            <a:endParaRPr lang="en-US" i="1" dirty="0" smtClean="0"/>
          </a:p>
          <a:p>
            <a:endParaRPr lang="en-US" i="1" dirty="0"/>
          </a:p>
          <a:p>
            <a:pPr algn="l"/>
            <a:endParaRPr lang="en-US" dirty="0" smtClean="0"/>
          </a:p>
          <a:p>
            <a:endParaRPr lang="en-US" i="1" dirty="0" smtClean="0"/>
          </a:p>
          <a:p>
            <a:endParaRPr lang="en-US" dirty="0"/>
          </a:p>
          <a:p>
            <a:endParaRPr lang="en-US" dirty="0" smtClean="0"/>
          </a:p>
          <a:p>
            <a:endParaRPr lang="en-US" dirty="0"/>
          </a:p>
        </p:txBody>
      </p:sp>
      <p:graphicFrame>
        <p:nvGraphicFramePr>
          <p:cNvPr id="4" name="Chart 3"/>
          <p:cNvGraphicFramePr/>
          <p:nvPr>
            <p:extLst>
              <p:ext uri="{D42A27DB-BD31-4B8C-83A1-F6EECF244321}">
                <p14:modId xmlns:p14="http://schemas.microsoft.com/office/powerpoint/2010/main" val="1569534649"/>
              </p:ext>
            </p:extLst>
          </p:nvPr>
        </p:nvGraphicFramePr>
        <p:xfrm>
          <a:off x="467544" y="537455"/>
          <a:ext cx="7992888" cy="4968552"/>
        </p:xfrm>
        <a:graphic>
          <a:graphicData uri="http://schemas.openxmlformats.org/drawingml/2006/chart">
            <c:chart xmlns:c="http://schemas.openxmlformats.org/drawingml/2006/chart" xmlns:r="http://schemas.openxmlformats.org/officeDocument/2006/relationships" r:id="rId2"/>
          </a:graphicData>
        </a:graphic>
      </p:graphicFrame>
      <p:pic>
        <p:nvPicPr>
          <p:cNvPr id="7" name="chart"/>
          <p:cNvPicPr>
            <a:picLocks noChangeAspect="1"/>
          </p:cNvPicPr>
          <p:nvPr/>
        </p:nvPicPr>
        <p:blipFill>
          <a:blip r:embed="rId3"/>
          <a:stretch>
            <a:fillRect/>
          </a:stretch>
        </p:blipFill>
        <p:spPr>
          <a:xfrm>
            <a:off x="27314" y="116631"/>
            <a:ext cx="9572993" cy="792089"/>
          </a:xfrm>
          <a:prstGeom prst="rect">
            <a:avLst/>
          </a:prstGeom>
        </p:spPr>
      </p:pic>
    </p:spTree>
    <p:extLst>
      <p:ext uri="{BB962C8B-B14F-4D97-AF65-F5344CB8AC3E}">
        <p14:creationId xmlns:p14="http://schemas.microsoft.com/office/powerpoint/2010/main" val="1687711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188640"/>
            <a:ext cx="8820472" cy="6480720"/>
          </a:xfrm>
        </p:spPr>
        <p:txBody>
          <a:bodyPr/>
          <a:lstStyle/>
          <a:p>
            <a:endParaRPr lang="en-US" dirty="0" smtClean="0"/>
          </a:p>
          <a:p>
            <a:pPr algn="l"/>
            <a:r>
              <a:rPr lang="en-US" sz="3200" b="1" dirty="0" smtClean="0"/>
              <a:t>Standards</a:t>
            </a:r>
            <a:endParaRPr lang="en-US" dirty="0"/>
          </a:p>
          <a:p>
            <a:pPr algn="l"/>
            <a:endParaRPr lang="en-US" dirty="0" smtClean="0"/>
          </a:p>
          <a:p>
            <a:r>
              <a:rPr lang="en-US" dirty="0"/>
              <a:t>U</a:t>
            </a:r>
            <a:r>
              <a:rPr lang="en-US" dirty="0" smtClean="0"/>
              <a:t>nequal </a:t>
            </a:r>
            <a:r>
              <a:rPr lang="en-US" dirty="0"/>
              <a:t>weightings across the three standards and seven domains. </a:t>
            </a:r>
          </a:p>
          <a:p>
            <a:r>
              <a:rPr lang="en-US" dirty="0" smtClean="0"/>
              <a:t>Over </a:t>
            </a:r>
            <a:r>
              <a:rPr lang="en-US" dirty="0"/>
              <a:t>35% of the documents reporting on Standard A Philosophy, with the least amount of research focusing on Standard C1 Collaborative Planning (4%) and Standard B2 Resources &amp; Support (6%). </a:t>
            </a:r>
            <a:endParaRPr lang="en-US" dirty="0" smtClean="0"/>
          </a:p>
          <a:p>
            <a:endParaRPr lang="en-US" dirty="0"/>
          </a:p>
          <a:p>
            <a:r>
              <a:rPr lang="en-US" dirty="0" smtClean="0"/>
              <a:t>The </a:t>
            </a:r>
            <a:r>
              <a:rPr lang="en-US" dirty="0"/>
              <a:t>remaining </a:t>
            </a:r>
            <a:r>
              <a:rPr lang="en-US" dirty="0" smtClean="0"/>
              <a:t>standards </a:t>
            </a:r>
            <a:r>
              <a:rPr lang="en-US" dirty="0"/>
              <a:t>presented in order of frequency include: Standard B1Leadership (16</a:t>
            </a:r>
            <a:r>
              <a:rPr lang="en-US" dirty="0" smtClean="0"/>
              <a:t>%)</a:t>
            </a:r>
          </a:p>
          <a:p>
            <a:r>
              <a:rPr lang="en-US" dirty="0"/>
              <a:t>Standard C3 Teaching and Learning (15%) </a:t>
            </a:r>
          </a:p>
          <a:p>
            <a:r>
              <a:rPr lang="en-US" dirty="0"/>
              <a:t>Standard C2 Written Curriculum (12</a:t>
            </a:r>
            <a:r>
              <a:rPr lang="en-US" dirty="0" smtClean="0"/>
              <a:t>%)</a:t>
            </a:r>
          </a:p>
          <a:p>
            <a:r>
              <a:rPr lang="en-US" dirty="0" smtClean="0"/>
              <a:t>And Standard </a:t>
            </a:r>
            <a:r>
              <a:rPr lang="en-US" dirty="0"/>
              <a:t>C3 Assessment (10%) </a:t>
            </a:r>
          </a:p>
          <a:p>
            <a:r>
              <a:rPr lang="en-US" dirty="0" smtClean="0"/>
              <a:t>. </a:t>
            </a:r>
            <a:endParaRPr lang="en-US" dirty="0"/>
          </a:p>
          <a:p>
            <a:r>
              <a:rPr lang="en-US" b="1" dirty="0"/>
              <a:t> </a:t>
            </a:r>
            <a:endParaRPr lang="en-US" dirty="0"/>
          </a:p>
          <a:p>
            <a:pPr algn="l"/>
            <a:endParaRPr lang="en-US" dirty="0"/>
          </a:p>
          <a:p>
            <a:pPr algn="l"/>
            <a:endParaRPr lang="en-US" sz="2000" dirty="0"/>
          </a:p>
          <a:p>
            <a:pPr algn="l"/>
            <a:r>
              <a:rPr lang="en-US" sz="2000" dirty="0" smtClean="0"/>
              <a:t>				</a:t>
            </a:r>
            <a:endParaRPr lang="en-US" sz="2800" dirty="0" smtClean="0"/>
          </a:p>
          <a:p>
            <a:pPr algn="l"/>
            <a:r>
              <a:rPr lang="en-US" sz="2000" dirty="0" smtClean="0"/>
              <a:t>									</a:t>
            </a:r>
            <a:endParaRPr lang="en-US" sz="3200" dirty="0" smtClean="0"/>
          </a:p>
        </p:txBody>
      </p:sp>
    </p:spTree>
    <p:extLst>
      <p:ext uri="{BB962C8B-B14F-4D97-AF65-F5344CB8AC3E}">
        <p14:creationId xmlns:p14="http://schemas.microsoft.com/office/powerpoint/2010/main" val="1441463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91653205"/>
              </p:ext>
            </p:extLst>
          </p:nvPr>
        </p:nvGraphicFramePr>
        <p:xfrm>
          <a:off x="611560" y="692696"/>
          <a:ext cx="8136903" cy="518457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7504" y="461863"/>
            <a:ext cx="9036496" cy="461665"/>
          </a:xfrm>
          <a:prstGeom prst="rect">
            <a:avLst/>
          </a:prstGeom>
          <a:noFill/>
        </p:spPr>
        <p:txBody>
          <a:bodyPr wrap="square" rtlCol="0">
            <a:spAutoFit/>
          </a:bodyPr>
          <a:lstStyle/>
          <a:p>
            <a:r>
              <a:rPr lang="en-US" sz="2400" smtClean="0"/>
              <a:t>Figure 1:Research </a:t>
            </a:r>
            <a:r>
              <a:rPr lang="en-US" sz="2400" dirty="0" smtClean="0"/>
              <a:t>literature across the IB Standards and </a:t>
            </a:r>
            <a:r>
              <a:rPr lang="en-US" sz="2400" smtClean="0"/>
              <a:t>Practices </a:t>
            </a:r>
            <a:r>
              <a:rPr lang="en-US" sz="1600" smtClean="0"/>
              <a:t>2010-16</a:t>
            </a:r>
            <a:endParaRPr lang="en-US" sz="1600" dirty="0"/>
          </a:p>
        </p:txBody>
      </p:sp>
    </p:spTree>
    <p:extLst>
      <p:ext uri="{BB962C8B-B14F-4D97-AF65-F5344CB8AC3E}">
        <p14:creationId xmlns:p14="http://schemas.microsoft.com/office/powerpoint/2010/main" val="177109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4705"/>
            <a:ext cx="7772400" cy="576064"/>
          </a:xfrm>
        </p:spPr>
        <p:txBody>
          <a:bodyPr/>
          <a:lstStyle/>
          <a:p>
            <a:r>
              <a:rPr lang="en-US" b="1" dirty="0" smtClean="0"/>
              <a:t>International Education</a:t>
            </a:r>
            <a:endParaRPr lang="en-US" b="1" dirty="0"/>
          </a:p>
        </p:txBody>
      </p:sp>
      <p:sp>
        <p:nvSpPr>
          <p:cNvPr id="3" name="Subtitle 2"/>
          <p:cNvSpPr>
            <a:spLocks noGrp="1"/>
          </p:cNvSpPr>
          <p:nvPr>
            <p:ph type="subTitle" idx="1"/>
          </p:nvPr>
        </p:nvSpPr>
        <p:spPr>
          <a:xfrm>
            <a:off x="685800" y="1556793"/>
            <a:ext cx="7772400" cy="4082008"/>
          </a:xfrm>
        </p:spPr>
        <p:txBody>
          <a:bodyPr/>
          <a:lstStyle/>
          <a:p>
            <a:r>
              <a:rPr lang="en-US" dirty="0" smtClean="0"/>
              <a:t>Dolby &amp; </a:t>
            </a:r>
            <a:r>
              <a:rPr lang="en-US" dirty="0" err="1" smtClean="0"/>
              <a:t>Rachman</a:t>
            </a:r>
            <a:r>
              <a:rPr lang="en-US" dirty="0" smtClean="0"/>
              <a:t> (2008) Classified the burgeoning research on international education into 6 distinct  research fields: </a:t>
            </a:r>
          </a:p>
          <a:p>
            <a:pPr marL="342900" indent="-342900" algn="l">
              <a:buFont typeface="Arial" charset="0"/>
              <a:buChar char="•"/>
            </a:pPr>
            <a:r>
              <a:rPr lang="en-US" dirty="0" smtClean="0"/>
              <a:t>Comparative Education and International Education</a:t>
            </a:r>
          </a:p>
          <a:p>
            <a:pPr marL="342900" indent="-342900" algn="l">
              <a:buFont typeface="Arial" charset="0"/>
              <a:buChar char="•"/>
            </a:pPr>
            <a:r>
              <a:rPr lang="en-US" dirty="0" err="1" smtClean="0"/>
              <a:t>Internationalisation</a:t>
            </a:r>
            <a:r>
              <a:rPr lang="en-US" dirty="0" smtClean="0"/>
              <a:t> of higher education</a:t>
            </a:r>
          </a:p>
          <a:p>
            <a:pPr marL="342900" indent="-342900" algn="l">
              <a:buFont typeface="Arial" charset="0"/>
              <a:buChar char="•"/>
            </a:pPr>
            <a:r>
              <a:rPr lang="en-US" dirty="0" smtClean="0"/>
              <a:t>International schools</a:t>
            </a:r>
          </a:p>
          <a:p>
            <a:pPr marL="342900" indent="-342900" algn="l">
              <a:buFont typeface="Arial" charset="0"/>
              <a:buChar char="•"/>
            </a:pPr>
            <a:r>
              <a:rPr lang="en-US" dirty="0" smtClean="0"/>
              <a:t>International research on teachers and teacher Education</a:t>
            </a:r>
          </a:p>
          <a:p>
            <a:pPr marL="342900" indent="-342900" algn="l">
              <a:buFont typeface="Arial" charset="0"/>
              <a:buChar char="•"/>
            </a:pPr>
            <a:r>
              <a:rPr lang="en-US" dirty="0" err="1" smtClean="0"/>
              <a:t>Internationalisation</a:t>
            </a:r>
            <a:r>
              <a:rPr lang="en-US" dirty="0" smtClean="0"/>
              <a:t> of K-12 and </a:t>
            </a:r>
          </a:p>
          <a:p>
            <a:pPr marL="342900" indent="-342900" algn="l">
              <a:buFont typeface="Arial" charset="0"/>
              <a:buChar char="•"/>
            </a:pPr>
            <a:r>
              <a:rPr lang="en-US" dirty="0" err="1" smtClean="0"/>
              <a:t>Globalisation</a:t>
            </a:r>
            <a:r>
              <a:rPr lang="en-US" dirty="0" smtClean="0"/>
              <a:t> of Education  </a:t>
            </a:r>
          </a:p>
          <a:p>
            <a:pPr algn="l"/>
            <a:endParaRPr lang="en-US" sz="800" dirty="0" smtClean="0"/>
          </a:p>
          <a:p>
            <a:pPr algn="l"/>
            <a:r>
              <a:rPr lang="en-US" dirty="0" smtClean="0"/>
              <a:t>However, they predicted  increased convergence                  and consolidation of these approaches over time. </a:t>
            </a:r>
            <a:endParaRPr lang="en-US" dirty="0"/>
          </a:p>
        </p:txBody>
      </p:sp>
    </p:spTree>
    <p:extLst>
      <p:ext uri="{BB962C8B-B14F-4D97-AF65-F5344CB8AC3E}">
        <p14:creationId xmlns:p14="http://schemas.microsoft.com/office/powerpoint/2010/main" val="776600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88640"/>
            <a:ext cx="8064896" cy="864096"/>
          </a:xfrm>
        </p:spPr>
        <p:txBody>
          <a:bodyPr/>
          <a:lstStyle/>
          <a:p>
            <a:pPr algn="l"/>
            <a:r>
              <a:rPr lang="en-US" sz="2800" b="1" dirty="0" smtClean="0"/>
              <a:t>Analysis of Gaps</a:t>
            </a:r>
            <a:br>
              <a:rPr lang="en-US" sz="2800" b="1" dirty="0" smtClean="0"/>
            </a:br>
            <a:r>
              <a:rPr lang="en-US" sz="2800" b="1" dirty="0" smtClean="0"/>
              <a:t/>
            </a:r>
            <a:br>
              <a:rPr lang="en-US" sz="2800" b="1" dirty="0" smtClean="0"/>
            </a:br>
            <a:r>
              <a:rPr lang="en-US" sz="2800" b="1" dirty="0" smtClean="0"/>
              <a:t>Standards</a:t>
            </a:r>
            <a:br>
              <a:rPr lang="en-US" sz="2800" b="1" dirty="0" smtClean="0"/>
            </a:br>
            <a:r>
              <a:rPr lang="en-US" sz="2000" dirty="0" smtClean="0"/>
              <a:t>C1 collaborative planning; B2 resources &amp; support; C3 Assessment</a:t>
            </a:r>
            <a:r>
              <a:rPr lang="en-US" sz="2800" b="1" dirty="0" smtClean="0"/>
              <a:t/>
            </a:r>
            <a:br>
              <a:rPr lang="en-US" sz="2800" b="1" dirty="0" smtClean="0"/>
            </a:br>
            <a:r>
              <a:rPr lang="en-US" sz="2800" b="1" dirty="0" smtClean="0"/>
              <a:t/>
            </a:r>
            <a:br>
              <a:rPr lang="en-US" sz="2800" b="1" dirty="0" smtClean="0"/>
            </a:br>
            <a:r>
              <a:rPr lang="en-US" sz="2800" b="1" dirty="0" smtClean="0"/>
              <a:t>Geographic Region</a:t>
            </a:r>
            <a:br>
              <a:rPr lang="en-US" sz="2800" b="1" dirty="0" smtClean="0"/>
            </a:br>
            <a:r>
              <a:rPr lang="en-US" sz="2000" dirty="0" smtClean="0"/>
              <a:t>Asia Pacific region least amount but highest rate of increase</a:t>
            </a:r>
            <a:r>
              <a:rPr lang="en-US" sz="2800" b="1" dirty="0"/>
              <a:t/>
            </a:r>
            <a:br>
              <a:rPr lang="en-US" sz="2800" b="1" dirty="0"/>
            </a:br>
            <a:r>
              <a:rPr lang="en-US" sz="2800" b="1" dirty="0" smtClean="0"/>
              <a:t/>
            </a:r>
            <a:br>
              <a:rPr lang="en-US" sz="2800" b="1" dirty="0" smtClean="0"/>
            </a:br>
            <a:r>
              <a:rPr lang="en-US" sz="2800" b="1" dirty="0" err="1" smtClean="0"/>
              <a:t>Programmes</a:t>
            </a:r>
            <a:r>
              <a:rPr lang="en-US" dirty="0"/>
              <a:t/>
            </a:r>
            <a:br>
              <a:rPr lang="en-US" dirty="0"/>
            </a:br>
            <a:r>
              <a:rPr lang="en-US" sz="2000" dirty="0" smtClean="0"/>
              <a:t>PYP least amount of research and particularly Early Years</a:t>
            </a:r>
            <a:br>
              <a:rPr lang="en-US" sz="2000" dirty="0" smtClean="0"/>
            </a:br>
            <a:r>
              <a:rPr lang="en-US" sz="2000" dirty="0" smtClean="0"/>
              <a:t>CC program in its early stage.</a:t>
            </a:r>
            <a:br>
              <a:rPr lang="en-US" sz="2000" dirty="0" smtClean="0"/>
            </a:br>
            <a:r>
              <a:rPr lang="en-US" sz="2000" dirty="0"/>
              <a:t/>
            </a:r>
            <a:br>
              <a:rPr lang="en-US" sz="2000" dirty="0"/>
            </a:br>
            <a:r>
              <a:rPr lang="en-US" sz="2800" b="1" dirty="0" smtClean="0">
                <a:solidFill>
                  <a:srgbClr val="000000"/>
                </a:solidFill>
              </a:rPr>
              <a:t>Emerging Themes </a:t>
            </a:r>
            <a:r>
              <a:rPr lang="en-US" dirty="0" smtClean="0"/>
              <a:t/>
            </a:r>
            <a:br>
              <a:rPr lang="en-US" dirty="0" smtClean="0"/>
            </a:br>
            <a:r>
              <a:rPr lang="en-US" sz="2000" dirty="0" smtClean="0"/>
              <a:t>Early Years, Career Certificate, Competencies, </a:t>
            </a:r>
            <a:r>
              <a:rPr lang="en-US" sz="2000" dirty="0" err="1" smtClean="0"/>
              <a:t>internationalisation</a:t>
            </a:r>
            <a:r>
              <a:rPr lang="en-US" sz="2000" dirty="0" smtClean="0"/>
              <a:t> &amp; </a:t>
            </a:r>
            <a:r>
              <a:rPr lang="en-US" sz="2000" dirty="0" err="1" smtClean="0"/>
              <a:t>nationalisation</a:t>
            </a:r>
            <a:r>
              <a:rPr lang="en-US" sz="2000" dirty="0" smtClean="0"/>
              <a:t>, </a:t>
            </a:r>
            <a:br>
              <a:rPr lang="en-US" sz="2000" dirty="0" smtClean="0"/>
            </a:br>
            <a:r>
              <a:rPr lang="en-US" sz="2000" dirty="0" smtClean="0"/>
              <a:t>Large research </a:t>
            </a:r>
            <a:r>
              <a:rPr lang="en-US" sz="2000" dirty="0" err="1" smtClean="0"/>
              <a:t>centres</a:t>
            </a:r>
            <a:r>
              <a:rPr lang="en-US" sz="2000" dirty="0" smtClean="0"/>
              <a:t>, </a:t>
            </a:r>
            <a:r>
              <a:rPr lang="en-US" sz="2000" dirty="0" err="1" smtClean="0"/>
              <a:t>organisations</a:t>
            </a:r>
            <a:r>
              <a:rPr lang="en-US" sz="2000" dirty="0" smtClean="0"/>
              <a:t>, universities</a:t>
            </a:r>
            <a:br>
              <a:rPr lang="en-US" sz="2000" dirty="0" smtClean="0"/>
            </a:br>
            <a:r>
              <a:rPr lang="en-US" sz="2000" dirty="0" smtClean="0"/>
              <a:t>Convergence of </a:t>
            </a:r>
            <a:r>
              <a:rPr lang="en-US" sz="2000" dirty="0" err="1" smtClean="0"/>
              <a:t>Rachman</a:t>
            </a:r>
            <a:r>
              <a:rPr lang="en-US" sz="2000" dirty="0" smtClean="0"/>
              <a:t> </a:t>
            </a:r>
            <a:r>
              <a:rPr lang="en-US" sz="2000" smtClean="0"/>
              <a:t>&amp; Dolby research fields.</a:t>
            </a:r>
            <a:r>
              <a:rPr lang="en-US" sz="2000" dirty="0" smtClean="0"/>
              <a:t>			</a:t>
            </a:r>
            <a:br>
              <a:rPr lang="en-US" sz="2000" dirty="0" smtClean="0"/>
            </a:br>
            <a:endParaRPr lang="en-US" sz="2000" dirty="0"/>
          </a:p>
        </p:txBody>
      </p:sp>
    </p:spTree>
    <p:extLst>
      <p:ext uri="{BB962C8B-B14F-4D97-AF65-F5344CB8AC3E}">
        <p14:creationId xmlns:p14="http://schemas.microsoft.com/office/powerpoint/2010/main" val="897145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6940" y="-99392"/>
            <a:ext cx="7772400" cy="1470025"/>
          </a:xfrm>
        </p:spPr>
        <p:txBody>
          <a:bodyPr/>
          <a:lstStyle/>
          <a:p>
            <a:r>
              <a:rPr lang="en-US" sz="4000" b="1" dirty="0" smtClean="0"/>
              <a:t>Significance</a:t>
            </a:r>
            <a:endParaRPr lang="en-US" sz="4000" b="1" dirty="0"/>
          </a:p>
        </p:txBody>
      </p:sp>
      <p:sp>
        <p:nvSpPr>
          <p:cNvPr id="3" name="Subtitle 2"/>
          <p:cNvSpPr>
            <a:spLocks noGrp="1"/>
          </p:cNvSpPr>
          <p:nvPr>
            <p:ph type="subTitle" idx="1"/>
          </p:nvPr>
        </p:nvSpPr>
        <p:spPr>
          <a:xfrm>
            <a:off x="0" y="2105645"/>
            <a:ext cx="8928992" cy="4752528"/>
          </a:xfrm>
        </p:spPr>
        <p:txBody>
          <a:bodyPr/>
          <a:lstStyle/>
          <a:p>
            <a:pPr marL="342900" indent="-342900" algn="l">
              <a:buFont typeface="Arial" charset="0"/>
              <a:buChar char="•"/>
            </a:pPr>
            <a:r>
              <a:rPr lang="en-US" sz="2200" dirty="0" err="1" smtClean="0"/>
              <a:t>Globalised</a:t>
            </a:r>
            <a:r>
              <a:rPr lang="en-US" sz="2200" dirty="0" smtClean="0"/>
              <a:t> context and </a:t>
            </a:r>
            <a:r>
              <a:rPr lang="en-US" sz="2200" dirty="0" err="1" smtClean="0"/>
              <a:t>internationalisation</a:t>
            </a:r>
            <a:r>
              <a:rPr lang="en-US" sz="2200" dirty="0" smtClean="0"/>
              <a:t> of schools, interest in global competencies &amp; international mindedness (W).</a:t>
            </a:r>
          </a:p>
          <a:p>
            <a:pPr marL="342900" indent="-342900" algn="l">
              <a:buFont typeface="Arial" charset="0"/>
              <a:buChar char="•"/>
            </a:pPr>
            <a:r>
              <a:rPr lang="en-US" sz="2200" dirty="0" smtClean="0"/>
              <a:t>Makes explicit the logic of inquiry, generative nature of the research and frame for critique (T)</a:t>
            </a:r>
            <a:endParaRPr lang="en-US" sz="2200" dirty="0"/>
          </a:p>
          <a:p>
            <a:pPr marL="342900" indent="-342900" algn="l">
              <a:buFont typeface="Arial" charset="0"/>
              <a:buChar char="•"/>
            </a:pPr>
            <a:r>
              <a:rPr lang="en-US" sz="2200" dirty="0" smtClean="0"/>
              <a:t>IB is venturing into a large-scale review of the Program Standards &amp; Practices (W).</a:t>
            </a:r>
          </a:p>
          <a:p>
            <a:pPr marL="342900" indent="-342900" algn="l">
              <a:buFont typeface="Arial" charset="0"/>
              <a:buChar char="•"/>
            </a:pPr>
            <a:r>
              <a:rPr lang="en-US" sz="2200" dirty="0" smtClean="0"/>
              <a:t>Data </a:t>
            </a:r>
            <a:r>
              <a:rPr lang="en-US" sz="2200" dirty="0"/>
              <a:t>p</a:t>
            </a:r>
            <a:r>
              <a:rPr lang="en-US" sz="2200" dirty="0" smtClean="0"/>
              <a:t>rovides a starting point for future studies and interested researchers (T).</a:t>
            </a:r>
          </a:p>
          <a:p>
            <a:pPr marL="342900" indent="-342900" algn="l">
              <a:buFont typeface="Arial" charset="0"/>
              <a:buChar char="•"/>
            </a:pPr>
            <a:r>
              <a:rPr lang="en-US" sz="2200" dirty="0" smtClean="0"/>
              <a:t>Provides adequate evidence to justify results related to                           yearly overviews, geography, standards &amp; programs (C)</a:t>
            </a:r>
            <a:r>
              <a:rPr lang="en-US" dirty="0" smtClean="0"/>
              <a:t>  </a:t>
            </a:r>
          </a:p>
          <a:p>
            <a:endParaRPr lang="en-US" dirty="0" smtClean="0"/>
          </a:p>
          <a:p>
            <a:endParaRPr lang="en-US" dirty="0"/>
          </a:p>
        </p:txBody>
      </p:sp>
      <p:sp>
        <p:nvSpPr>
          <p:cNvPr id="4" name="TextBox 3"/>
          <p:cNvSpPr txBox="1"/>
          <p:nvPr/>
        </p:nvSpPr>
        <p:spPr>
          <a:xfrm>
            <a:off x="213169" y="720650"/>
            <a:ext cx="8559941" cy="1569660"/>
          </a:xfrm>
          <a:prstGeom prst="rect">
            <a:avLst/>
          </a:prstGeom>
          <a:noFill/>
        </p:spPr>
        <p:txBody>
          <a:bodyPr wrap="square" rtlCol="0">
            <a:spAutoFit/>
          </a:bodyPr>
          <a:lstStyle/>
          <a:p>
            <a:r>
              <a:rPr lang="en-US" sz="2400" dirty="0" smtClean="0"/>
              <a:t>Rigorous research as espoused by </a:t>
            </a:r>
            <a:r>
              <a:rPr lang="en-US" sz="2400" dirty="0" err="1"/>
              <a:t>Onwuegbuzie</a:t>
            </a:r>
            <a:r>
              <a:rPr lang="en-US" sz="2400" dirty="0"/>
              <a:t>, Leech &amp; Collins (2012p. </a:t>
            </a:r>
            <a:r>
              <a:rPr lang="en-US" sz="2400" dirty="0" smtClean="0"/>
              <a:t>4) has three attributes: </a:t>
            </a:r>
          </a:p>
          <a:p>
            <a:pPr algn="ctr"/>
            <a:r>
              <a:rPr lang="en-US" sz="2400" dirty="0" smtClean="0"/>
              <a:t>Warranted (W), </a:t>
            </a:r>
            <a:r>
              <a:rPr lang="en-US" sz="2400" dirty="0"/>
              <a:t>transparent </a:t>
            </a:r>
            <a:r>
              <a:rPr lang="en-US" sz="2400" dirty="0" smtClean="0"/>
              <a:t>(T) &amp; comprehensive (C). </a:t>
            </a:r>
            <a:endParaRPr lang="en-US" sz="2400" dirty="0"/>
          </a:p>
          <a:p>
            <a:endParaRPr lang="en-US" sz="2400" dirty="0"/>
          </a:p>
        </p:txBody>
      </p:sp>
    </p:spTree>
    <p:extLst>
      <p:ext uri="{BB962C8B-B14F-4D97-AF65-F5344CB8AC3E}">
        <p14:creationId xmlns:p14="http://schemas.microsoft.com/office/powerpoint/2010/main" val="758663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052736"/>
            <a:ext cx="7772400" cy="1470025"/>
          </a:xfrm>
        </p:spPr>
        <p:txBody>
          <a:bodyPr/>
          <a:lstStyle/>
          <a:p>
            <a:r>
              <a:rPr lang="en-US" b="1" dirty="0" smtClean="0"/>
              <a:t>Conclusion</a:t>
            </a:r>
            <a:endParaRPr lang="en-US" b="1" dirty="0"/>
          </a:p>
        </p:txBody>
      </p:sp>
      <p:sp>
        <p:nvSpPr>
          <p:cNvPr id="3" name="Subtitle 2"/>
          <p:cNvSpPr>
            <a:spLocks noGrp="1"/>
          </p:cNvSpPr>
          <p:nvPr>
            <p:ph type="subTitle" idx="1"/>
          </p:nvPr>
        </p:nvSpPr>
        <p:spPr>
          <a:xfrm>
            <a:off x="251520" y="2132856"/>
            <a:ext cx="8640960" cy="3505944"/>
          </a:xfrm>
        </p:spPr>
        <p:txBody>
          <a:bodyPr/>
          <a:lstStyle/>
          <a:p>
            <a:pPr marL="342900" indent="-342900" algn="l">
              <a:buFont typeface="Arial" charset="0"/>
              <a:buChar char="•"/>
            </a:pPr>
            <a:r>
              <a:rPr lang="en-US" dirty="0" smtClean="0"/>
              <a:t>The study was both analytic and generative in that it provides a snapshot of current research outputs about the IB and in so doing reveals trends and gaps by regions</a:t>
            </a:r>
            <a:r>
              <a:rPr lang="en-US" dirty="0"/>
              <a:t>, programs &amp; standards</a:t>
            </a:r>
            <a:r>
              <a:rPr lang="en-US" dirty="0" smtClean="0"/>
              <a:t>.</a:t>
            </a:r>
          </a:p>
          <a:p>
            <a:pPr marL="342900" indent="-342900" algn="l">
              <a:buFont typeface="Arial" charset="0"/>
              <a:buChar char="•"/>
            </a:pPr>
            <a:r>
              <a:rPr lang="en-US" dirty="0" smtClean="0"/>
              <a:t>The IB Standards and Practices provided a suitable framework to </a:t>
            </a:r>
            <a:r>
              <a:rPr lang="en-US" dirty="0" err="1" smtClean="0"/>
              <a:t>analyse</a:t>
            </a:r>
            <a:r>
              <a:rPr lang="en-US" dirty="0" smtClean="0"/>
              <a:t> publications. </a:t>
            </a:r>
          </a:p>
          <a:p>
            <a:pPr marL="342900" indent="-342900" algn="l">
              <a:buFont typeface="Arial" charset="0"/>
              <a:buChar char="•"/>
            </a:pPr>
            <a:r>
              <a:rPr lang="en-US" dirty="0" smtClean="0"/>
              <a:t>Yearly overviews track current trends (albeit lag in writing time).</a:t>
            </a:r>
          </a:p>
          <a:p>
            <a:pPr marL="342900" indent="-342900" algn="l">
              <a:buFont typeface="Arial" charset="0"/>
              <a:buChar char="•"/>
            </a:pPr>
            <a:r>
              <a:rPr lang="en-US" dirty="0" smtClean="0"/>
              <a:t>The findings show the emerging international interest by large research </a:t>
            </a:r>
            <a:r>
              <a:rPr lang="en-US" dirty="0" err="1" smtClean="0"/>
              <a:t>centres</a:t>
            </a:r>
            <a:r>
              <a:rPr lang="en-US" dirty="0" smtClean="0"/>
              <a:t>: ACER, NARIC, OECD.</a:t>
            </a:r>
            <a:endParaRPr lang="en-US" dirty="0"/>
          </a:p>
        </p:txBody>
      </p:sp>
    </p:spTree>
    <p:extLst>
      <p:ext uri="{BB962C8B-B14F-4D97-AF65-F5344CB8AC3E}">
        <p14:creationId xmlns:p14="http://schemas.microsoft.com/office/powerpoint/2010/main" val="1150945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1804" y="118492"/>
            <a:ext cx="7772400" cy="934244"/>
          </a:xfrm>
        </p:spPr>
        <p:txBody>
          <a:bodyPr/>
          <a:lstStyle/>
          <a:p>
            <a:r>
              <a:rPr lang="en-US" sz="4000" b="1" dirty="0" smtClean="0"/>
              <a:t>Recommendations</a:t>
            </a:r>
            <a:endParaRPr lang="en-US" sz="4000" b="1" dirty="0"/>
          </a:p>
        </p:txBody>
      </p:sp>
      <p:sp>
        <p:nvSpPr>
          <p:cNvPr id="3" name="Subtitle 2"/>
          <p:cNvSpPr>
            <a:spLocks noGrp="1"/>
          </p:cNvSpPr>
          <p:nvPr>
            <p:ph type="subTitle" idx="1"/>
          </p:nvPr>
        </p:nvSpPr>
        <p:spPr>
          <a:xfrm>
            <a:off x="179512" y="1052736"/>
            <a:ext cx="8856984" cy="5296867"/>
          </a:xfrm>
        </p:spPr>
        <p:txBody>
          <a:bodyPr/>
          <a:lstStyle/>
          <a:p>
            <a:pPr marL="342900" indent="-342900" algn="l">
              <a:buFont typeface="Arial" charset="0"/>
              <a:buChar char="•"/>
            </a:pPr>
            <a:r>
              <a:rPr lang="en-US" dirty="0" smtClean="0"/>
              <a:t>Recommends that </a:t>
            </a:r>
            <a:r>
              <a:rPr lang="en-US" dirty="0"/>
              <a:t>the IB explore ways to specifically target research at a systems level in regard to Philosophy, </a:t>
            </a:r>
            <a:r>
              <a:rPr lang="en-US" dirty="0" err="1"/>
              <a:t>Organisation</a:t>
            </a:r>
            <a:r>
              <a:rPr lang="en-US" dirty="0"/>
              <a:t> and Curriculum so as to capture more nuanced insight into the policy processes involved in school candidature, authorization and re-</a:t>
            </a:r>
            <a:r>
              <a:rPr lang="en-US" dirty="0" err="1"/>
              <a:t>authorisation</a:t>
            </a:r>
            <a:r>
              <a:rPr lang="en-US" dirty="0"/>
              <a:t> rather than the extant history, comparative studies, performance, benefits and outcome literature that currently exists</a:t>
            </a:r>
            <a:r>
              <a:rPr lang="en-US" dirty="0" smtClean="0"/>
              <a:t>.</a:t>
            </a:r>
          </a:p>
          <a:p>
            <a:pPr marL="342900" indent="-342900" algn="l">
              <a:buFont typeface="Arial" charset="0"/>
              <a:buChar char="•"/>
            </a:pPr>
            <a:r>
              <a:rPr lang="en-US" dirty="0"/>
              <a:t>Recommend continuation of IB yearly audits however include components of: regions, programs and methodology.  </a:t>
            </a:r>
          </a:p>
          <a:p>
            <a:pPr marL="342900" indent="-342900" algn="l">
              <a:buFont typeface="Arial" charset="0"/>
              <a:buChar char="•"/>
            </a:pPr>
            <a:r>
              <a:rPr lang="en-US" dirty="0"/>
              <a:t>Recommend an audit of IB research methods                         employed in IB research </a:t>
            </a:r>
            <a:r>
              <a:rPr lang="en-US" dirty="0" smtClean="0"/>
              <a:t>2010-15 to support current research.</a:t>
            </a:r>
            <a:endParaRPr lang="en-US" dirty="0"/>
          </a:p>
        </p:txBody>
      </p:sp>
    </p:spTree>
    <p:extLst>
      <p:ext uri="{BB962C8B-B14F-4D97-AF65-F5344CB8AC3E}">
        <p14:creationId xmlns:p14="http://schemas.microsoft.com/office/powerpoint/2010/main" val="50151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476673"/>
            <a:ext cx="8640960" cy="720080"/>
          </a:xfrm>
        </p:spPr>
        <p:txBody>
          <a:bodyPr/>
          <a:lstStyle/>
          <a:p>
            <a:pPr algn="l"/>
            <a:r>
              <a:rPr lang="en-US" sz="3600" b="1" dirty="0" smtClean="0"/>
              <a:t>References</a:t>
            </a:r>
            <a:endParaRPr lang="en-US" sz="3600" b="1" dirty="0"/>
          </a:p>
        </p:txBody>
      </p:sp>
      <p:sp>
        <p:nvSpPr>
          <p:cNvPr id="3" name="Subtitle 2"/>
          <p:cNvSpPr>
            <a:spLocks noGrp="1"/>
          </p:cNvSpPr>
          <p:nvPr>
            <p:ph type="subTitle" idx="1"/>
          </p:nvPr>
        </p:nvSpPr>
        <p:spPr>
          <a:xfrm>
            <a:off x="179512" y="1052736"/>
            <a:ext cx="8784976" cy="5184576"/>
          </a:xfrm>
        </p:spPr>
        <p:txBody>
          <a:bodyPr/>
          <a:lstStyle/>
          <a:p>
            <a:endParaRPr lang="en-US" sz="1000" dirty="0" smtClean="0"/>
          </a:p>
          <a:p>
            <a:endParaRPr lang="en-US" sz="1000" dirty="0"/>
          </a:p>
          <a:p>
            <a:endParaRPr lang="en-US" sz="1000" dirty="0" smtClean="0"/>
          </a:p>
          <a:p>
            <a:r>
              <a:rPr lang="en-US" sz="1000" dirty="0" smtClean="0"/>
              <a:t>Cambridge</a:t>
            </a:r>
            <a:r>
              <a:rPr lang="en-US" sz="1000" dirty="0"/>
              <a:t>, J (2012) International education research and the sociology of knowledge. </a:t>
            </a:r>
            <a:r>
              <a:rPr lang="en-US" sz="1000" i="1" dirty="0"/>
              <a:t>Journal of Research in international Education, 11</a:t>
            </a:r>
            <a:r>
              <a:rPr lang="en-US" sz="1000" dirty="0"/>
              <a:t> (3), 230-244. DOI: </a:t>
            </a:r>
            <a:r>
              <a:rPr lang="en-US" sz="1000" u="sng" dirty="0">
                <a:hlinkClick r:id="rId3"/>
              </a:rPr>
              <a:t>https://</a:t>
            </a:r>
            <a:r>
              <a:rPr lang="en-US" sz="1000" u="sng" dirty="0" smtClean="0">
                <a:hlinkClick r:id="rId3"/>
              </a:rPr>
              <a:t>doi-org.libproxy.murdoch.edu.au/10.1177/1475240912461988</a:t>
            </a:r>
            <a:endParaRPr lang="en-US" sz="1000" u="sng" dirty="0" smtClean="0"/>
          </a:p>
          <a:p>
            <a:r>
              <a:rPr lang="en-US" sz="1000" u="sng" dirty="0" err="1" smtClean="0"/>
              <a:t>Dobrowski</a:t>
            </a:r>
            <a:r>
              <a:rPr lang="en-US" sz="1000" u="sng" dirty="0" smtClean="0"/>
              <a:t> (2016) Audit of research on IB. Melbourne University. </a:t>
            </a:r>
            <a:endParaRPr lang="en-US" sz="1000" dirty="0"/>
          </a:p>
          <a:p>
            <a:r>
              <a:rPr lang="en-US" sz="1000" dirty="0"/>
              <a:t>Dolby, N., and Rahman, A. (2008). Research in International Education. </a:t>
            </a:r>
            <a:r>
              <a:rPr lang="en-US" sz="1000" i="1" dirty="0"/>
              <a:t>Review of Educational Research Vol. 78</a:t>
            </a:r>
            <a:r>
              <a:rPr lang="en-US" sz="1000" dirty="0"/>
              <a:t>, (3) pp. 676–726 DOI: </a:t>
            </a:r>
            <a:r>
              <a:rPr lang="en-US" sz="1000" dirty="0" smtClean="0"/>
              <a:t>10.3102/0034654308320291</a:t>
            </a:r>
            <a:endParaRPr lang="en-US" sz="1000" dirty="0"/>
          </a:p>
          <a:p>
            <a:r>
              <a:rPr lang="en-US" sz="1000" dirty="0" err="1"/>
              <a:t>Goldacre</a:t>
            </a:r>
            <a:r>
              <a:rPr lang="en-US" sz="1000" dirty="0"/>
              <a:t> B (2013) </a:t>
            </a:r>
            <a:r>
              <a:rPr lang="en-US" sz="1000" i="1" dirty="0"/>
              <a:t>Teachers! What would evidence based practice look like?</a:t>
            </a:r>
            <a:r>
              <a:rPr lang="en-US" sz="1000" dirty="0"/>
              <a:t> Department of Education, Teaching and School leadership (March 14</a:t>
            </a:r>
            <a:r>
              <a:rPr lang="en-US" sz="1000" baseline="30000" dirty="0"/>
              <a:t>th)</a:t>
            </a:r>
            <a:r>
              <a:rPr lang="en-US" sz="1000" dirty="0"/>
              <a:t>. </a:t>
            </a:r>
          </a:p>
          <a:p>
            <a:r>
              <a:rPr lang="en-US" sz="1000" dirty="0"/>
              <a:t>Hill I (2006) Do International Baccalaureate programs </a:t>
            </a:r>
            <a:r>
              <a:rPr lang="en-US" sz="1000" dirty="0" err="1"/>
              <a:t>internationalise</a:t>
            </a:r>
            <a:r>
              <a:rPr lang="en-US" sz="1000" dirty="0"/>
              <a:t> or globalize? </a:t>
            </a:r>
            <a:r>
              <a:rPr lang="en-US" sz="1000" i="1" dirty="0"/>
              <a:t>International Education Journal, 2006, 7</a:t>
            </a:r>
            <a:r>
              <a:rPr lang="en-US" sz="1000" dirty="0"/>
              <a:t> (1) 98-108. Shannon Research Press, </a:t>
            </a:r>
            <a:r>
              <a:rPr lang="en-US" sz="1000" u="sng" dirty="0">
                <a:hlinkClick r:id="rId4"/>
              </a:rPr>
              <a:t>http://</a:t>
            </a:r>
            <a:r>
              <a:rPr lang="en-US" sz="1000" u="sng" dirty="0" smtClean="0">
                <a:hlinkClick r:id="rId4"/>
              </a:rPr>
              <a:t>iej.cjb.net</a:t>
            </a:r>
            <a:endParaRPr lang="en-US" sz="1000" dirty="0"/>
          </a:p>
          <a:p>
            <a:r>
              <a:rPr lang="en-US" sz="1000" dirty="0"/>
              <a:t>International Baccalaureate </a:t>
            </a:r>
            <a:r>
              <a:rPr lang="en-US" sz="1000" dirty="0" err="1"/>
              <a:t>Organisation</a:t>
            </a:r>
            <a:r>
              <a:rPr lang="en-US" sz="1000" dirty="0"/>
              <a:t> (</a:t>
            </a:r>
            <a:r>
              <a:rPr lang="en-US" sz="1000" dirty="0" smtClean="0"/>
              <a:t>2010, 11, 12,13,14,15,16) </a:t>
            </a:r>
            <a:r>
              <a:rPr lang="en-US" sz="1000" i="1" dirty="0"/>
              <a:t>Annual Report</a:t>
            </a:r>
            <a:r>
              <a:rPr lang="en-US" sz="1000" dirty="0"/>
              <a:t> </a:t>
            </a:r>
            <a:r>
              <a:rPr lang="en-US" sz="1000" u="sng" dirty="0" err="1" smtClean="0">
                <a:hlinkClick r:id="rId5"/>
              </a:rPr>
              <a:t>www.ibo.or</a:t>
            </a:r>
            <a:r>
              <a:rPr lang="en-US" sz="1000" u="sng" dirty="0" err="1" smtClean="0"/>
              <a:t>g</a:t>
            </a:r>
            <a:r>
              <a:rPr lang="en-US" sz="1000" dirty="0"/>
              <a:t> </a:t>
            </a:r>
          </a:p>
          <a:p>
            <a:r>
              <a:rPr lang="en-AU" sz="1000" dirty="0"/>
              <a:t>International Baccalaureate Organisation (2014) </a:t>
            </a:r>
            <a:r>
              <a:rPr lang="en-AU" sz="1000" i="1" dirty="0"/>
              <a:t>Programme Standards and Practices</a:t>
            </a:r>
            <a:r>
              <a:rPr lang="en-AU" sz="1000" dirty="0"/>
              <a:t>. IB</a:t>
            </a:r>
            <a:endParaRPr lang="en-US" sz="1000" dirty="0"/>
          </a:p>
          <a:p>
            <a:r>
              <a:rPr lang="en-AU" sz="1000" dirty="0"/>
              <a:t>Cardiff, Wales</a:t>
            </a:r>
            <a:r>
              <a:rPr lang="en-AU" sz="1000" dirty="0" smtClean="0"/>
              <a:t>.</a:t>
            </a:r>
            <a:endParaRPr lang="en-US" sz="1000" dirty="0"/>
          </a:p>
          <a:p>
            <a:r>
              <a:rPr lang="en-US" sz="1000" dirty="0"/>
              <a:t>International School Consultancy Group (2017) Global Website </a:t>
            </a:r>
            <a:r>
              <a:rPr lang="en-US" sz="1000" u="sng" dirty="0">
                <a:hlinkClick r:id="rId6"/>
              </a:rPr>
              <a:t>http://www.iscresearch.com</a:t>
            </a:r>
            <a:r>
              <a:rPr lang="en-US" sz="1000" u="sng" dirty="0" smtClean="0">
                <a:hlinkClick r:id="rId6"/>
              </a:rPr>
              <a:t>/</a:t>
            </a:r>
            <a:endParaRPr lang="en-US" sz="1000" dirty="0"/>
          </a:p>
          <a:p>
            <a:r>
              <a:rPr lang="en-US" sz="1000" u="sng" dirty="0" err="1"/>
              <a:t>Josselson</a:t>
            </a:r>
            <a:r>
              <a:rPr lang="en-US" sz="1000" u="sng" dirty="0"/>
              <a:t>, R., &amp; </a:t>
            </a:r>
            <a:r>
              <a:rPr lang="en-US" sz="1000" u="sng" dirty="0" err="1"/>
              <a:t>Harway</a:t>
            </a:r>
            <a:r>
              <a:rPr lang="en-US" sz="1000" u="sng" dirty="0"/>
              <a:t>, M (2012) </a:t>
            </a:r>
            <a:r>
              <a:rPr lang="en-US" sz="1000" i="1" u="sng" dirty="0"/>
              <a:t>Navigating Multiple Identities: Race, Gender, Culture, Nationality, and Roles</a:t>
            </a:r>
            <a:r>
              <a:rPr lang="en-US" sz="1000" u="sng" dirty="0"/>
              <a:t>. New York: Oxford University </a:t>
            </a:r>
            <a:r>
              <a:rPr lang="en-US" sz="1000" u="sng" dirty="0" smtClean="0"/>
              <a:t>Press</a:t>
            </a:r>
            <a:endParaRPr lang="en-US" sz="1000" dirty="0"/>
          </a:p>
          <a:p>
            <a:r>
              <a:rPr lang="en-US" sz="1000" dirty="0" err="1"/>
              <a:t>Nagrath</a:t>
            </a:r>
            <a:r>
              <a:rPr lang="en-US" sz="1000" dirty="0"/>
              <a:t>, C. (2011). What makes a school international? </a:t>
            </a:r>
            <a:r>
              <a:rPr lang="en-US" sz="1000" i="1" dirty="0"/>
              <a:t>The International Educator online 8/26/2011</a:t>
            </a:r>
            <a:r>
              <a:rPr lang="en-US" sz="1000" dirty="0"/>
              <a:t>. Retrieved March 20</a:t>
            </a:r>
            <a:r>
              <a:rPr lang="en-US" sz="1000" baseline="30000" dirty="0"/>
              <a:t>th</a:t>
            </a:r>
            <a:r>
              <a:rPr lang="en-US" sz="1000" dirty="0"/>
              <a:t>, 2016, http://</a:t>
            </a:r>
            <a:r>
              <a:rPr lang="en-US" sz="1000" dirty="0" err="1" smtClean="0"/>
              <a:t>www.tieonline.com</a:t>
            </a:r>
            <a:r>
              <a:rPr lang="en-US" sz="1000" dirty="0" smtClean="0"/>
              <a:t>/</a:t>
            </a:r>
            <a:r>
              <a:rPr lang="en-US" sz="1000" dirty="0" err="1" smtClean="0"/>
              <a:t>view_article.cfm?ArticleID</a:t>
            </a:r>
            <a:r>
              <a:rPr lang="en-US" sz="1000" dirty="0" smtClean="0"/>
              <a:t>=87</a:t>
            </a:r>
            <a:endParaRPr lang="en-US" sz="1000" dirty="0"/>
          </a:p>
          <a:p>
            <a:r>
              <a:rPr lang="en-US" sz="1000" dirty="0" err="1"/>
              <a:t>Templier</a:t>
            </a:r>
            <a:r>
              <a:rPr lang="en-US" sz="1000" dirty="0"/>
              <a:t>, M., &amp; Pare, G. (2015) A Framework for Guiding and Evaluating Literature Reviews. </a:t>
            </a:r>
            <a:r>
              <a:rPr lang="en-US" sz="1000" i="1" dirty="0"/>
              <a:t>Communications of the Association for Information Systems</a:t>
            </a:r>
            <a:r>
              <a:rPr lang="en-US" sz="1000" dirty="0"/>
              <a:t>, 37 (6) pp 112-137</a:t>
            </a:r>
            <a:r>
              <a:rPr lang="en-US" sz="1000" dirty="0" smtClean="0"/>
              <a:t>.</a:t>
            </a:r>
            <a:endParaRPr lang="en-US" sz="1000" dirty="0"/>
          </a:p>
          <a:p>
            <a:r>
              <a:rPr lang="en-US" sz="1000" dirty="0"/>
              <a:t>UNESCO (2014). </a:t>
            </a:r>
            <a:r>
              <a:rPr lang="en-US" sz="1000" i="1" dirty="0"/>
              <a:t>Global Citizenship Education: Preparing learners for the challenges of the 21st century</a:t>
            </a:r>
            <a:r>
              <a:rPr lang="en-US" sz="1000" dirty="0"/>
              <a:t>, New York: UNESCO. </a:t>
            </a:r>
          </a:p>
          <a:p>
            <a:r>
              <a:rPr lang="en-US" sz="1000" dirty="0" err="1"/>
              <a:t>Wolfswinkel</a:t>
            </a:r>
            <a:r>
              <a:rPr lang="en-US" sz="1000" dirty="0"/>
              <a:t>, J. F., </a:t>
            </a:r>
            <a:r>
              <a:rPr lang="en-US" sz="1000" dirty="0" err="1"/>
              <a:t>Furtmueller</a:t>
            </a:r>
            <a:r>
              <a:rPr lang="en-US" sz="1000" dirty="0"/>
              <a:t>, E., &amp; </a:t>
            </a:r>
            <a:r>
              <a:rPr lang="en-US" sz="1000" dirty="0" err="1"/>
              <a:t>Wilderom</a:t>
            </a:r>
            <a:r>
              <a:rPr lang="en-US" sz="1000" dirty="0"/>
              <a:t>, C. P. (2013). Using grounded theory as a method for rigorously reviewing literature. </a:t>
            </a:r>
            <a:r>
              <a:rPr lang="en-US" sz="1000" i="1" dirty="0"/>
              <a:t>European Journal of Information Systems</a:t>
            </a:r>
            <a:r>
              <a:rPr lang="en-US" sz="1000" dirty="0"/>
              <a:t>, 22(1), 45-55</a:t>
            </a:r>
            <a:r>
              <a:rPr lang="en-US" sz="1000" b="1" dirty="0" smtClean="0"/>
              <a:t>.</a:t>
            </a:r>
            <a:endParaRPr lang="en-US" sz="1000" dirty="0"/>
          </a:p>
          <a:p>
            <a:r>
              <a:rPr lang="en-US" sz="1000" dirty="0"/>
              <a:t>Wylie, M. (2008) </a:t>
            </a:r>
            <a:r>
              <a:rPr lang="en-US" sz="1000" dirty="0" err="1"/>
              <a:t>Internationalising</a:t>
            </a:r>
            <a:r>
              <a:rPr lang="en-US" sz="1000" dirty="0"/>
              <a:t> curriculum: Framing theory and practice in international schools. </a:t>
            </a:r>
            <a:r>
              <a:rPr lang="en-US" sz="1000" i="1" dirty="0"/>
              <a:t>Journal of Research in International Education 7 </a:t>
            </a:r>
            <a:r>
              <a:rPr lang="en-US" sz="1000" dirty="0"/>
              <a:t>(5) pp5-18.  DOI: 10.1177/147524007086885</a:t>
            </a:r>
          </a:p>
          <a:p>
            <a:endParaRPr lang="en-US" dirty="0"/>
          </a:p>
        </p:txBody>
      </p:sp>
    </p:spTree>
    <p:extLst>
      <p:ext uri="{BB962C8B-B14F-4D97-AF65-F5344CB8AC3E}">
        <p14:creationId xmlns:p14="http://schemas.microsoft.com/office/powerpoint/2010/main" val="136126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7" y="3907481"/>
            <a:ext cx="8784976" cy="1470025"/>
          </a:xfrm>
        </p:spPr>
        <p:txBody>
          <a:bodyPr/>
          <a:lstStyle/>
          <a:p>
            <a:r>
              <a:rPr lang="en-US" b="1" dirty="0" smtClean="0"/>
              <a:t>Increased Research on IB</a:t>
            </a:r>
            <a:br>
              <a:rPr lang="en-US" b="1" dirty="0" smtClean="0"/>
            </a:br>
            <a:r>
              <a:rPr lang="en-US" b="1" dirty="0" smtClean="0"/>
              <a:t>and </a:t>
            </a:r>
            <a:r>
              <a:rPr lang="en-US" b="1" smtClean="0"/>
              <a:t>International Education</a:t>
            </a:r>
            <a:endParaRPr lang="en-US" b="1" dirty="0"/>
          </a:p>
        </p:txBody>
      </p:sp>
      <p:pic>
        <p:nvPicPr>
          <p:cNvPr id="4" name="Picture 3"/>
          <p:cNvPicPr>
            <a:picLocks noChangeAspect="1"/>
          </p:cNvPicPr>
          <p:nvPr/>
        </p:nvPicPr>
        <p:blipFill>
          <a:blip r:embed="rId2"/>
          <a:stretch>
            <a:fillRect/>
          </a:stretch>
        </p:blipFill>
        <p:spPr>
          <a:xfrm>
            <a:off x="1966797" y="193321"/>
            <a:ext cx="4841267" cy="3714160"/>
          </a:xfrm>
          <a:prstGeom prst="rect">
            <a:avLst/>
          </a:prstGeom>
        </p:spPr>
      </p:pic>
    </p:spTree>
    <p:extLst>
      <p:ext uri="{BB962C8B-B14F-4D97-AF65-F5344CB8AC3E}">
        <p14:creationId xmlns:p14="http://schemas.microsoft.com/office/powerpoint/2010/main" val="24337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6176" y="332656"/>
            <a:ext cx="2708821" cy="2376264"/>
          </a:xfrm>
        </p:spPr>
        <p:txBody>
          <a:bodyPr/>
          <a:lstStyle/>
          <a:p>
            <a:r>
              <a:rPr lang="en-US" sz="2800" dirty="0" smtClean="0"/>
              <a:t>Picture of the world</a:t>
            </a:r>
            <a:endParaRPr lang="en-US" sz="2800" dirty="0"/>
          </a:p>
        </p:txBody>
      </p:sp>
      <p:sp>
        <p:nvSpPr>
          <p:cNvPr id="3" name="Rectangle 2"/>
          <p:cNvSpPr/>
          <p:nvPr/>
        </p:nvSpPr>
        <p:spPr>
          <a:xfrm>
            <a:off x="611560" y="4941168"/>
            <a:ext cx="1784075" cy="954107"/>
          </a:xfrm>
          <a:prstGeom prst="rect">
            <a:avLst/>
          </a:prstGeom>
        </p:spPr>
        <p:txBody>
          <a:bodyPr wrap="square">
            <a:spAutoFit/>
          </a:bodyPr>
          <a:lstStyle/>
          <a:p>
            <a:r>
              <a:rPr lang="en-US" sz="2800" dirty="0" smtClean="0"/>
              <a:t>Picture of Australia</a:t>
            </a:r>
            <a:endParaRPr lang="en-US" sz="2800" dirty="0"/>
          </a:p>
        </p:txBody>
      </p:sp>
      <p:sp>
        <p:nvSpPr>
          <p:cNvPr id="5" name="TextBox 4"/>
          <p:cNvSpPr txBox="1"/>
          <p:nvPr/>
        </p:nvSpPr>
        <p:spPr>
          <a:xfrm>
            <a:off x="74208" y="2865017"/>
            <a:ext cx="8502758" cy="1661993"/>
          </a:xfrm>
          <a:prstGeom prst="rect">
            <a:avLst/>
          </a:prstGeom>
          <a:noFill/>
        </p:spPr>
        <p:txBody>
          <a:bodyPr wrap="square" rtlCol="0">
            <a:spAutoFit/>
          </a:bodyPr>
          <a:lstStyle/>
          <a:p>
            <a:r>
              <a:rPr lang="en-US" sz="2800" dirty="0" smtClean="0"/>
              <a:t>The International school sector has grown to be equivalent in size and number of schools to those in the entire Australian schooling sector.  </a:t>
            </a:r>
          </a:p>
          <a:p>
            <a:endParaRPr lang="en-US" dirty="0"/>
          </a:p>
        </p:txBody>
      </p:sp>
      <p:sp>
        <p:nvSpPr>
          <p:cNvPr id="7" name="TextBox 6"/>
          <p:cNvSpPr txBox="1"/>
          <p:nvPr/>
        </p:nvSpPr>
        <p:spPr>
          <a:xfrm>
            <a:off x="-396552" y="1939479"/>
            <a:ext cx="3187679" cy="769441"/>
          </a:xfrm>
          <a:prstGeom prst="rect">
            <a:avLst/>
          </a:prstGeom>
          <a:noFill/>
        </p:spPr>
        <p:txBody>
          <a:bodyPr wrap="square" rtlCol="0">
            <a:spAutoFit/>
          </a:bodyPr>
          <a:lstStyle/>
          <a:p>
            <a:pPr algn="ctr"/>
            <a:r>
              <a:rPr lang="en-US" sz="4400" b="1" dirty="0" smtClean="0"/>
              <a:t>Context</a:t>
            </a:r>
            <a:endParaRPr lang="en-US" sz="4400" b="1" dirty="0"/>
          </a:p>
        </p:txBody>
      </p:sp>
      <p:pic>
        <p:nvPicPr>
          <p:cNvPr id="9" name="Picture 8"/>
          <p:cNvPicPr>
            <a:picLocks noChangeAspect="1"/>
          </p:cNvPicPr>
          <p:nvPr/>
        </p:nvPicPr>
        <p:blipFill>
          <a:blip r:embed="rId2"/>
          <a:stretch>
            <a:fillRect/>
          </a:stretch>
        </p:blipFill>
        <p:spPr>
          <a:xfrm>
            <a:off x="4788024" y="-31974"/>
            <a:ext cx="4355976" cy="2899895"/>
          </a:xfrm>
          <a:prstGeom prst="rect">
            <a:avLst/>
          </a:prstGeom>
        </p:spPr>
      </p:pic>
      <p:pic>
        <p:nvPicPr>
          <p:cNvPr id="10" name="Picture 9"/>
          <p:cNvPicPr>
            <a:picLocks noChangeAspect="1"/>
          </p:cNvPicPr>
          <p:nvPr/>
        </p:nvPicPr>
        <p:blipFill>
          <a:blip r:embed="rId3"/>
          <a:stretch>
            <a:fillRect/>
          </a:stretch>
        </p:blipFill>
        <p:spPr>
          <a:xfrm>
            <a:off x="74207" y="4365104"/>
            <a:ext cx="3417673" cy="2492896"/>
          </a:xfrm>
          <a:prstGeom prst="rect">
            <a:avLst/>
          </a:prstGeom>
        </p:spPr>
      </p:pic>
      <p:sp>
        <p:nvSpPr>
          <p:cNvPr id="11" name="TextBox 10"/>
          <p:cNvSpPr txBox="1"/>
          <p:nvPr/>
        </p:nvSpPr>
        <p:spPr>
          <a:xfrm>
            <a:off x="1470122" y="1083925"/>
            <a:ext cx="4248471" cy="553998"/>
          </a:xfrm>
          <a:prstGeom prst="rect">
            <a:avLst/>
          </a:prstGeom>
          <a:noFill/>
        </p:spPr>
        <p:txBody>
          <a:bodyPr wrap="square" rtlCol="0">
            <a:spAutoFit/>
          </a:bodyPr>
          <a:lstStyle/>
          <a:p>
            <a:r>
              <a:rPr lang="en-US" dirty="0" smtClean="0"/>
              <a:t>8,204 schools &amp; over 4 million students</a:t>
            </a:r>
          </a:p>
          <a:p>
            <a:r>
              <a:rPr lang="en-US" sz="1200" i="1" dirty="0" smtClean="0"/>
              <a:t>International Schools Consultancy 2016 </a:t>
            </a:r>
            <a:endParaRPr lang="en-US" sz="1200" i="1" dirty="0"/>
          </a:p>
        </p:txBody>
      </p:sp>
      <p:sp>
        <p:nvSpPr>
          <p:cNvPr id="12" name="TextBox 11"/>
          <p:cNvSpPr txBox="1"/>
          <p:nvPr/>
        </p:nvSpPr>
        <p:spPr>
          <a:xfrm>
            <a:off x="3518739" y="4664169"/>
            <a:ext cx="5408665" cy="553998"/>
          </a:xfrm>
          <a:prstGeom prst="rect">
            <a:avLst/>
          </a:prstGeom>
          <a:noFill/>
        </p:spPr>
        <p:txBody>
          <a:bodyPr wrap="square" rtlCol="0">
            <a:spAutoFit/>
          </a:bodyPr>
          <a:lstStyle/>
          <a:p>
            <a:r>
              <a:rPr lang="en-US" dirty="0" smtClean="0"/>
              <a:t>Just over 9000 schools &amp; just under 4 million students</a:t>
            </a:r>
          </a:p>
          <a:p>
            <a:r>
              <a:rPr lang="en-US" sz="1200" i="1" dirty="0" smtClean="0"/>
              <a:t>Australian Bureau of Statistics, 2016.  </a:t>
            </a:r>
            <a:endParaRPr lang="en-US" sz="1200" i="1" dirty="0"/>
          </a:p>
        </p:txBody>
      </p:sp>
    </p:spTree>
    <p:extLst>
      <p:ext uri="{BB962C8B-B14F-4D97-AF65-F5344CB8AC3E}">
        <p14:creationId xmlns:p14="http://schemas.microsoft.com/office/powerpoint/2010/main" val="471028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1982" y="788635"/>
            <a:ext cx="8028384" cy="1470025"/>
          </a:xfrm>
        </p:spPr>
        <p:txBody>
          <a:bodyPr/>
          <a:lstStyle/>
          <a:p>
            <a:r>
              <a:rPr lang="en-US" sz="3200" b="1" dirty="0" smtClean="0"/>
              <a:t>International </a:t>
            </a:r>
            <a:r>
              <a:rPr lang="en-US" sz="3200" b="1" dirty="0" err="1" smtClean="0"/>
              <a:t>Bacalaureate</a:t>
            </a:r>
            <a:r>
              <a:rPr lang="en-US" sz="3200" b="1" dirty="0" smtClean="0"/>
              <a:t> in the  </a:t>
            </a:r>
            <a:br>
              <a:rPr lang="en-US" sz="3200" b="1" dirty="0" smtClean="0"/>
            </a:br>
            <a:r>
              <a:rPr lang="en-US" sz="3200" b="1" dirty="0" smtClean="0"/>
              <a:t> International Sector</a:t>
            </a:r>
            <a:endParaRPr lang="en-US" sz="3200" b="1" dirty="0"/>
          </a:p>
        </p:txBody>
      </p:sp>
      <p:sp>
        <p:nvSpPr>
          <p:cNvPr id="3" name="Subtitle 2"/>
          <p:cNvSpPr>
            <a:spLocks noGrp="1"/>
          </p:cNvSpPr>
          <p:nvPr>
            <p:ph type="subTitle" idx="1"/>
          </p:nvPr>
        </p:nvSpPr>
        <p:spPr>
          <a:xfrm>
            <a:off x="467544" y="1988840"/>
            <a:ext cx="8280920" cy="4680520"/>
          </a:xfrm>
        </p:spPr>
        <p:txBody>
          <a:bodyPr/>
          <a:lstStyle/>
          <a:p>
            <a:pPr algn="l"/>
            <a:r>
              <a:rPr lang="en-US" dirty="0" smtClean="0"/>
              <a:t>The IB represents approximately a quarter of the international schooling sector. </a:t>
            </a:r>
          </a:p>
          <a:p>
            <a:pPr algn="l"/>
            <a:endParaRPr lang="en-US" dirty="0"/>
          </a:p>
          <a:p>
            <a:pPr algn="l"/>
            <a:r>
              <a:rPr lang="en-US" dirty="0" smtClean="0"/>
              <a:t>The IB works in 3317 schools in 141 countries and offer 4 programs to approximately 1, 000, 000 students. (</a:t>
            </a:r>
            <a:r>
              <a:rPr lang="en-US" dirty="0" smtClean="0">
                <a:hlinkClick r:id="rId2"/>
              </a:rPr>
              <a:t>www.ibo.org)</a:t>
            </a:r>
            <a:endParaRPr lang="en-US" dirty="0" smtClean="0"/>
          </a:p>
          <a:p>
            <a:pPr algn="l"/>
            <a:endParaRPr lang="en-US" dirty="0"/>
          </a:p>
          <a:p>
            <a:pPr algn="l"/>
            <a:r>
              <a:rPr lang="en-US" dirty="0"/>
              <a:t>At the heart of all the </a:t>
            </a:r>
            <a:r>
              <a:rPr lang="en-US" dirty="0" err="1"/>
              <a:t>programmes</a:t>
            </a:r>
            <a:r>
              <a:rPr lang="en-US" dirty="0"/>
              <a:t> is the </a:t>
            </a:r>
            <a:r>
              <a:rPr lang="en-US" b="1" dirty="0"/>
              <a:t>IB learner profile</a:t>
            </a:r>
            <a:r>
              <a:rPr lang="en-US" dirty="0"/>
              <a:t>, which is the IB mission statement translated into a set of learning outcomes for the 21st </a:t>
            </a:r>
            <a:r>
              <a:rPr lang="en-US" dirty="0" smtClean="0"/>
              <a:t>century. IB schools  become </a:t>
            </a:r>
          </a:p>
          <a:p>
            <a:pPr algn="l"/>
            <a:r>
              <a:rPr lang="en-US" dirty="0" err="1" smtClean="0"/>
              <a:t>authorised</a:t>
            </a:r>
            <a:r>
              <a:rPr lang="en-US" dirty="0" smtClean="0"/>
              <a:t> if they meet the </a:t>
            </a:r>
            <a:r>
              <a:rPr lang="en-US" dirty="0" err="1" smtClean="0"/>
              <a:t>requisities</a:t>
            </a:r>
            <a:r>
              <a:rPr lang="en-US" dirty="0" smtClean="0"/>
              <a:t> of the </a:t>
            </a:r>
          </a:p>
          <a:p>
            <a:pPr algn="l"/>
            <a:r>
              <a:rPr lang="en-US" dirty="0" smtClean="0"/>
              <a:t>Program standards and practices.</a:t>
            </a:r>
          </a:p>
        </p:txBody>
      </p:sp>
      <p:pic>
        <p:nvPicPr>
          <p:cNvPr id="4" name="Picture 3"/>
          <p:cNvPicPr>
            <a:picLocks noChangeAspect="1"/>
          </p:cNvPicPr>
          <p:nvPr/>
        </p:nvPicPr>
        <p:blipFill>
          <a:blip r:embed="rId3"/>
          <a:stretch>
            <a:fillRect/>
          </a:stretch>
        </p:blipFill>
        <p:spPr>
          <a:xfrm>
            <a:off x="3334124" y="0"/>
            <a:ext cx="2324100" cy="812800"/>
          </a:xfrm>
          <a:prstGeom prst="rect">
            <a:avLst/>
          </a:prstGeom>
        </p:spPr>
      </p:pic>
    </p:spTree>
    <p:extLst>
      <p:ext uri="{BB962C8B-B14F-4D97-AF65-F5344CB8AC3E}">
        <p14:creationId xmlns:p14="http://schemas.microsoft.com/office/powerpoint/2010/main" val="6006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412776"/>
            <a:ext cx="8568952" cy="1470025"/>
          </a:xfrm>
        </p:spPr>
        <p:txBody>
          <a:bodyPr/>
          <a:lstStyle/>
          <a:p>
            <a:r>
              <a:rPr lang="en-US" b="1" dirty="0" smtClean="0"/>
              <a:t>Aim &amp; Research Questions</a:t>
            </a:r>
            <a:endParaRPr lang="en-US" b="1" dirty="0"/>
          </a:p>
        </p:txBody>
      </p:sp>
      <p:sp>
        <p:nvSpPr>
          <p:cNvPr id="3" name="Subtitle 2"/>
          <p:cNvSpPr>
            <a:spLocks noGrp="1"/>
          </p:cNvSpPr>
          <p:nvPr>
            <p:ph type="subTitle" idx="1"/>
          </p:nvPr>
        </p:nvSpPr>
        <p:spPr>
          <a:xfrm>
            <a:off x="251520" y="2348880"/>
            <a:ext cx="8712968" cy="1752600"/>
          </a:xfrm>
        </p:spPr>
        <p:txBody>
          <a:bodyPr/>
          <a:lstStyle/>
          <a:p>
            <a:r>
              <a:rPr lang="en-US" dirty="0"/>
              <a:t>The study analyses literature about the International Baccalaureate </a:t>
            </a:r>
            <a:r>
              <a:rPr lang="en-US" dirty="0" err="1"/>
              <a:t>Organisation</a:t>
            </a:r>
            <a:r>
              <a:rPr lang="en-US" dirty="0"/>
              <a:t> (IB) using the IB </a:t>
            </a:r>
            <a:r>
              <a:rPr lang="en-US" i="1" dirty="0"/>
              <a:t>Program Standards and Practices</a:t>
            </a:r>
            <a:r>
              <a:rPr lang="en-US" dirty="0"/>
              <a:t> (2014) as a priori to frame the review. </a:t>
            </a:r>
            <a:endParaRPr lang="en-US" dirty="0" smtClean="0"/>
          </a:p>
          <a:p>
            <a:endParaRPr lang="en-US" dirty="0"/>
          </a:p>
          <a:p>
            <a:r>
              <a:rPr lang="en-US" dirty="0" smtClean="0"/>
              <a:t>To what extent are the IB Standards &amp; Practices evidenced in research outputs across IB programs, geographical locations and the Standards themselves?</a:t>
            </a:r>
          </a:p>
          <a:p>
            <a:r>
              <a:rPr lang="en-US" dirty="0" smtClean="0"/>
              <a:t>What gaps are revealed?</a:t>
            </a:r>
          </a:p>
          <a:p>
            <a:r>
              <a:rPr lang="en-US" dirty="0" smtClean="0"/>
              <a:t>What themes emerge?</a:t>
            </a:r>
          </a:p>
          <a:p>
            <a:endParaRPr lang="en-US" dirty="0"/>
          </a:p>
        </p:txBody>
      </p:sp>
    </p:spTree>
    <p:extLst>
      <p:ext uri="{BB962C8B-B14F-4D97-AF65-F5344CB8AC3E}">
        <p14:creationId xmlns:p14="http://schemas.microsoft.com/office/powerpoint/2010/main" val="69590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76673"/>
            <a:ext cx="9144000" cy="864096"/>
          </a:xfrm>
        </p:spPr>
        <p:txBody>
          <a:bodyPr/>
          <a:lstStyle/>
          <a:p>
            <a:r>
              <a:rPr lang="en-US" sz="3600" b="1" dirty="0" smtClean="0"/>
              <a:t>Why the Standards &amp; Practices?</a:t>
            </a:r>
            <a:endParaRPr lang="en-US" sz="3600" b="1" dirty="0"/>
          </a:p>
        </p:txBody>
      </p:sp>
      <p:sp>
        <p:nvSpPr>
          <p:cNvPr id="3" name="Subtitle 2"/>
          <p:cNvSpPr>
            <a:spLocks noGrp="1"/>
          </p:cNvSpPr>
          <p:nvPr>
            <p:ph type="subTitle" idx="1"/>
          </p:nvPr>
        </p:nvSpPr>
        <p:spPr>
          <a:xfrm>
            <a:off x="0" y="1268760"/>
            <a:ext cx="9144000" cy="1752600"/>
          </a:xfrm>
        </p:spPr>
        <p:txBody>
          <a:bodyPr/>
          <a:lstStyle/>
          <a:p>
            <a:r>
              <a:rPr lang="en-US" dirty="0" err="1"/>
              <a:t>Programme</a:t>
            </a:r>
            <a:r>
              <a:rPr lang="en-US" dirty="0"/>
              <a:t> standards and practices</a:t>
            </a:r>
          </a:p>
          <a:p>
            <a:r>
              <a:rPr lang="en-US" dirty="0"/>
              <a:t>document provides a set of criteria against which both the IB World </a:t>
            </a:r>
          </a:p>
          <a:p>
            <a:r>
              <a:rPr lang="en-US" dirty="0"/>
              <a:t>School and the IB can evaluate success in the implementation of the four </a:t>
            </a:r>
            <a:r>
              <a:rPr lang="en-US" dirty="0" err="1" smtClean="0"/>
              <a:t>programmes</a:t>
            </a:r>
            <a:r>
              <a:rPr lang="en-US" dirty="0" smtClean="0"/>
              <a:t>.</a:t>
            </a:r>
          </a:p>
          <a:p>
            <a:r>
              <a:rPr lang="en-US" dirty="0" smtClean="0"/>
              <a:t>The </a:t>
            </a:r>
            <a:r>
              <a:rPr lang="en-US" dirty="0"/>
              <a:t>document contains </a:t>
            </a:r>
            <a:r>
              <a:rPr lang="en-US" dirty="0" err="1"/>
              <a:t>programme</a:t>
            </a:r>
            <a:r>
              <a:rPr lang="en-US" dirty="0"/>
              <a:t> standards (common to all </a:t>
            </a:r>
            <a:r>
              <a:rPr lang="en-US" dirty="0" err="1"/>
              <a:t>programmes</a:t>
            </a:r>
            <a:r>
              <a:rPr lang="en-US" dirty="0"/>
              <a:t>), practices (common to all </a:t>
            </a:r>
          </a:p>
          <a:p>
            <a:r>
              <a:rPr lang="en-US" dirty="0" err="1"/>
              <a:t>programmes</a:t>
            </a:r>
            <a:r>
              <a:rPr lang="en-US" dirty="0"/>
              <a:t>) and requirements (specific to an individual </a:t>
            </a:r>
            <a:r>
              <a:rPr lang="en-US" dirty="0" err="1"/>
              <a:t>programme</a:t>
            </a:r>
            <a:r>
              <a:rPr lang="en-US" dirty="0" smtClean="0"/>
              <a:t>)</a:t>
            </a:r>
          </a:p>
          <a:p>
            <a:r>
              <a:rPr lang="en-US" dirty="0" err="1"/>
              <a:t>Programme</a:t>
            </a:r>
            <a:r>
              <a:rPr lang="en-US" dirty="0"/>
              <a:t> standards and practices</a:t>
            </a:r>
          </a:p>
          <a:p>
            <a:r>
              <a:rPr lang="en-US" dirty="0"/>
              <a:t>is the foundational document for schools and the IB to </a:t>
            </a:r>
          </a:p>
          <a:p>
            <a:r>
              <a:rPr lang="en-US" dirty="0"/>
              <a:t>ensure quality and fidelity in the implementation of </a:t>
            </a:r>
            <a:r>
              <a:rPr lang="en-US" dirty="0" smtClean="0"/>
              <a:t>its</a:t>
            </a:r>
          </a:p>
          <a:p>
            <a:r>
              <a:rPr lang="en-US" dirty="0" smtClean="0"/>
              <a:t> </a:t>
            </a:r>
            <a:r>
              <a:rPr lang="en-US" dirty="0" err="1" smtClean="0"/>
              <a:t>programmes</a:t>
            </a:r>
            <a:r>
              <a:rPr lang="en-US" dirty="0" smtClean="0"/>
              <a:t>.</a:t>
            </a:r>
          </a:p>
          <a:p>
            <a:r>
              <a:rPr lang="en-US" sz="1600" i="1" dirty="0" err="1" smtClean="0"/>
              <a:t>Programme</a:t>
            </a:r>
            <a:r>
              <a:rPr lang="en-US" sz="1600" i="1" dirty="0" smtClean="0"/>
              <a:t> standards and practices 2014, p. 1</a:t>
            </a:r>
            <a:endParaRPr lang="en-US" sz="1600" i="1" dirty="0"/>
          </a:p>
          <a:p>
            <a:endParaRPr lang="en-US" dirty="0"/>
          </a:p>
          <a:p>
            <a:endParaRPr lang="en-US" dirty="0"/>
          </a:p>
          <a:p>
            <a:endParaRPr lang="en-US" dirty="0"/>
          </a:p>
        </p:txBody>
      </p:sp>
    </p:spTree>
    <p:extLst>
      <p:ext uri="{BB962C8B-B14F-4D97-AF65-F5344CB8AC3E}">
        <p14:creationId xmlns:p14="http://schemas.microsoft.com/office/powerpoint/2010/main" val="202446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954" y="1052736"/>
            <a:ext cx="8121374" cy="5949280"/>
          </a:xfrm>
        </p:spPr>
        <p:txBody>
          <a:bodyPr/>
          <a:lstStyle/>
          <a:p>
            <a:r>
              <a:rPr lang="en-US" sz="2400" dirty="0" smtClean="0"/>
              <a:t/>
            </a:r>
            <a:br>
              <a:rPr lang="en-US" sz="2400" dirty="0" smtClean="0"/>
            </a:br>
            <a:endParaRPr lang="en-US" sz="2400" dirty="0"/>
          </a:p>
        </p:txBody>
      </p:sp>
      <p:sp>
        <p:nvSpPr>
          <p:cNvPr id="6" name="Rectangle 5"/>
          <p:cNvSpPr/>
          <p:nvPr/>
        </p:nvSpPr>
        <p:spPr>
          <a:xfrm>
            <a:off x="10244" y="652626"/>
            <a:ext cx="8428425" cy="400110"/>
          </a:xfrm>
          <a:prstGeom prst="rect">
            <a:avLst/>
          </a:prstGeom>
        </p:spPr>
        <p:txBody>
          <a:bodyPr wrap="square">
            <a:spAutoFit/>
          </a:bodyPr>
          <a:lstStyle/>
          <a:p>
            <a:pPr marL="457200" indent="457200">
              <a:spcAft>
                <a:spcPts val="0"/>
              </a:spcAft>
            </a:pPr>
            <a:r>
              <a:rPr lang="en-US" sz="2000" b="1" dirty="0">
                <a:latin typeface="Arial" charset="0"/>
                <a:ea typeface="ＭＳ 明朝" charset="-128"/>
                <a:cs typeface="Times New Roman" charset="0"/>
              </a:rPr>
              <a:t>Table </a:t>
            </a:r>
            <a:r>
              <a:rPr lang="en-US" sz="2000" b="1" dirty="0" smtClean="0">
                <a:latin typeface="Arial" charset="0"/>
                <a:ea typeface="ＭＳ 明朝" charset="-128"/>
                <a:cs typeface="Times New Roman" charset="0"/>
              </a:rPr>
              <a:t>2</a:t>
            </a:r>
            <a:r>
              <a:rPr lang="en-US" sz="2000" dirty="0" smtClean="0">
                <a:latin typeface="Arial" charset="0"/>
                <a:ea typeface="ＭＳ 明朝" charset="-128"/>
                <a:cs typeface="Times New Roman" charset="0"/>
              </a:rPr>
              <a:t>: </a:t>
            </a:r>
            <a:r>
              <a:rPr lang="en-US" sz="2000" dirty="0">
                <a:latin typeface="Arial" charset="0"/>
                <a:ea typeface="ＭＳ 明朝" charset="-128"/>
                <a:cs typeface="Times New Roman" charset="0"/>
              </a:rPr>
              <a:t>IB Standards &amp; Practices used to categorize literature</a:t>
            </a:r>
            <a:endParaRPr lang="en-US" sz="2000" dirty="0">
              <a:effectLst/>
              <a:latin typeface="Cambria" charset="0"/>
              <a:ea typeface="ＭＳ 明朝" charset="-128"/>
              <a:cs typeface="Times New Roman"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26502996"/>
              </p:ext>
            </p:extLst>
          </p:nvPr>
        </p:nvGraphicFramePr>
        <p:xfrm>
          <a:off x="392047" y="1340768"/>
          <a:ext cx="8192708" cy="4136292"/>
        </p:xfrm>
        <a:graphic>
          <a:graphicData uri="http://schemas.openxmlformats.org/drawingml/2006/table">
            <a:tbl>
              <a:tblPr firstRow="1" firstCol="1" bandRow="1">
                <a:tableStyleId>{5C22544A-7EE6-4342-B048-85BDC9FD1C3A}</a:tableStyleId>
              </a:tblPr>
              <a:tblGrid>
                <a:gridCol w="3963604"/>
                <a:gridCol w="4229104"/>
              </a:tblGrid>
              <a:tr h="504056">
                <a:tc>
                  <a:txBody>
                    <a:bodyPr/>
                    <a:lstStyle/>
                    <a:p>
                      <a:pPr>
                        <a:spcAft>
                          <a:spcPts val="0"/>
                        </a:spcAft>
                      </a:pPr>
                      <a:r>
                        <a:rPr lang="en-US" sz="2800" dirty="0">
                          <a:effectLst/>
                        </a:rPr>
                        <a:t>Section A: Philosophy</a:t>
                      </a:r>
                      <a:endParaRPr lang="en-US" sz="28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dirty="0">
                          <a:effectLst/>
                        </a:rPr>
                        <a:t> </a:t>
                      </a:r>
                      <a:r>
                        <a:rPr lang="en-US" sz="2400" dirty="0" smtClean="0">
                          <a:effectLst/>
                        </a:rPr>
                        <a:t>A  </a:t>
                      </a:r>
                      <a:r>
                        <a:rPr lang="en-US" sz="2400" b="0" dirty="0" smtClean="0">
                          <a:effectLst/>
                        </a:rPr>
                        <a:t>Educational beliefs &amp; values</a:t>
                      </a:r>
                    </a:p>
                  </a:txBody>
                  <a:tcPr marL="68580" marR="68580" marT="0" marB="0"/>
                </a:tc>
              </a:tr>
              <a:tr h="521772">
                <a:tc>
                  <a:txBody>
                    <a:bodyPr/>
                    <a:lstStyle/>
                    <a:p>
                      <a:pPr>
                        <a:spcAft>
                          <a:spcPts val="0"/>
                        </a:spcAft>
                      </a:pPr>
                      <a:r>
                        <a:rPr lang="en-US" sz="2800">
                          <a:effectLst/>
                        </a:rPr>
                        <a:t>Section B: Organization</a:t>
                      </a:r>
                      <a:endParaRPr lang="en-US" sz="280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dirty="0">
                          <a:effectLst/>
                        </a:rPr>
                        <a:t> </a:t>
                      </a:r>
                      <a:endParaRPr lang="en-US" sz="2800" dirty="0">
                        <a:effectLst/>
                        <a:latin typeface="Cambria" charset="0"/>
                        <a:ea typeface="ＭＳ 明朝" charset="-128"/>
                        <a:cs typeface="Times New Roman" charset="0"/>
                      </a:endParaRPr>
                    </a:p>
                  </a:txBody>
                  <a:tcPr marL="68580" marR="68580" marT="0" marB="0"/>
                </a:tc>
              </a:tr>
              <a:tr h="435578">
                <a:tc>
                  <a:txBody>
                    <a:bodyPr/>
                    <a:lstStyle/>
                    <a:p>
                      <a:pPr>
                        <a:spcAft>
                          <a:spcPts val="0"/>
                        </a:spcAft>
                      </a:pPr>
                      <a:r>
                        <a:rPr lang="en-US" sz="2800">
                          <a:effectLst/>
                        </a:rPr>
                        <a:t> </a:t>
                      </a:r>
                      <a:endParaRPr lang="en-US" sz="280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a:effectLst/>
                        </a:rPr>
                        <a:t>B1: Leadership &amp; structure</a:t>
                      </a:r>
                      <a:endParaRPr lang="en-US" sz="2800">
                        <a:effectLst/>
                        <a:latin typeface="Cambria" charset="0"/>
                        <a:ea typeface="ＭＳ 明朝" charset="-128"/>
                        <a:cs typeface="Times New Roman" charset="0"/>
                      </a:endParaRPr>
                    </a:p>
                  </a:txBody>
                  <a:tcPr marL="68580" marR="68580" marT="0" marB="0"/>
                </a:tc>
              </a:tr>
              <a:tr h="435578">
                <a:tc>
                  <a:txBody>
                    <a:bodyPr/>
                    <a:lstStyle/>
                    <a:p>
                      <a:pPr>
                        <a:spcAft>
                          <a:spcPts val="0"/>
                        </a:spcAft>
                      </a:pPr>
                      <a:r>
                        <a:rPr lang="en-US" sz="2800">
                          <a:effectLst/>
                        </a:rPr>
                        <a:t> </a:t>
                      </a:r>
                      <a:endParaRPr lang="en-US" sz="280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a:effectLst/>
                        </a:rPr>
                        <a:t>B2: Resources &amp; Support</a:t>
                      </a:r>
                      <a:endParaRPr lang="en-US" sz="2800">
                        <a:effectLst/>
                        <a:latin typeface="Cambria" charset="0"/>
                        <a:ea typeface="ＭＳ 明朝" charset="-128"/>
                        <a:cs typeface="Times New Roman" charset="0"/>
                      </a:endParaRPr>
                    </a:p>
                  </a:txBody>
                  <a:tcPr marL="68580" marR="68580" marT="0" marB="0"/>
                </a:tc>
              </a:tr>
              <a:tr h="496996">
                <a:tc>
                  <a:txBody>
                    <a:bodyPr/>
                    <a:lstStyle/>
                    <a:p>
                      <a:pPr>
                        <a:spcAft>
                          <a:spcPts val="0"/>
                        </a:spcAft>
                      </a:pPr>
                      <a:r>
                        <a:rPr lang="en-US" sz="2800">
                          <a:effectLst/>
                        </a:rPr>
                        <a:t>Section C: Curriculum</a:t>
                      </a:r>
                      <a:endParaRPr lang="en-US" sz="280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a:effectLst/>
                        </a:rPr>
                        <a:t> </a:t>
                      </a:r>
                      <a:endParaRPr lang="en-US" sz="2800">
                        <a:effectLst/>
                        <a:latin typeface="Cambria" charset="0"/>
                        <a:ea typeface="ＭＳ 明朝" charset="-128"/>
                        <a:cs typeface="Times New Roman" charset="0"/>
                      </a:endParaRPr>
                    </a:p>
                  </a:txBody>
                  <a:tcPr marL="68580" marR="68580" marT="0" marB="0"/>
                </a:tc>
              </a:tr>
              <a:tr h="435578">
                <a:tc>
                  <a:txBody>
                    <a:bodyPr/>
                    <a:lstStyle/>
                    <a:p>
                      <a:pPr>
                        <a:spcAft>
                          <a:spcPts val="0"/>
                        </a:spcAft>
                      </a:pPr>
                      <a:r>
                        <a:rPr lang="en-US" sz="2800">
                          <a:effectLst/>
                        </a:rPr>
                        <a:t> </a:t>
                      </a:r>
                      <a:endParaRPr lang="en-US" sz="280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a:effectLst/>
                        </a:rPr>
                        <a:t>C1: Collaborative planning</a:t>
                      </a:r>
                      <a:endParaRPr lang="en-US" sz="2800">
                        <a:effectLst/>
                        <a:latin typeface="Cambria" charset="0"/>
                        <a:ea typeface="ＭＳ 明朝" charset="-128"/>
                        <a:cs typeface="Times New Roman" charset="0"/>
                      </a:endParaRPr>
                    </a:p>
                  </a:txBody>
                  <a:tcPr marL="68580" marR="68580" marT="0" marB="0"/>
                </a:tc>
              </a:tr>
              <a:tr h="435578">
                <a:tc>
                  <a:txBody>
                    <a:bodyPr/>
                    <a:lstStyle/>
                    <a:p>
                      <a:pPr>
                        <a:spcAft>
                          <a:spcPts val="0"/>
                        </a:spcAft>
                      </a:pPr>
                      <a:r>
                        <a:rPr lang="en-US" sz="2800">
                          <a:effectLst/>
                        </a:rPr>
                        <a:t> </a:t>
                      </a:r>
                      <a:endParaRPr lang="en-US" sz="280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a:effectLst/>
                        </a:rPr>
                        <a:t>C2: Written curriculum</a:t>
                      </a:r>
                      <a:endParaRPr lang="en-US" sz="2800">
                        <a:effectLst/>
                        <a:latin typeface="Cambria" charset="0"/>
                        <a:ea typeface="ＭＳ 明朝" charset="-128"/>
                        <a:cs typeface="Times New Roman" charset="0"/>
                      </a:endParaRPr>
                    </a:p>
                  </a:txBody>
                  <a:tcPr marL="68580" marR="68580" marT="0" marB="0"/>
                </a:tc>
              </a:tr>
              <a:tr h="435578">
                <a:tc>
                  <a:txBody>
                    <a:bodyPr/>
                    <a:lstStyle/>
                    <a:p>
                      <a:pPr>
                        <a:spcAft>
                          <a:spcPts val="0"/>
                        </a:spcAft>
                      </a:pPr>
                      <a:r>
                        <a:rPr lang="en-US" sz="2800">
                          <a:effectLst/>
                        </a:rPr>
                        <a:t> </a:t>
                      </a:r>
                      <a:endParaRPr lang="en-US" sz="280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dirty="0">
                          <a:effectLst/>
                        </a:rPr>
                        <a:t>C3: Teaching &amp; learning</a:t>
                      </a:r>
                      <a:endParaRPr lang="en-US" sz="2800" dirty="0">
                        <a:effectLst/>
                        <a:latin typeface="Cambria" charset="0"/>
                        <a:ea typeface="ＭＳ 明朝" charset="-128"/>
                        <a:cs typeface="Times New Roman" charset="0"/>
                      </a:endParaRPr>
                    </a:p>
                  </a:txBody>
                  <a:tcPr marL="68580" marR="68580" marT="0" marB="0"/>
                </a:tc>
              </a:tr>
              <a:tr h="435578">
                <a:tc>
                  <a:txBody>
                    <a:bodyPr/>
                    <a:lstStyle/>
                    <a:p>
                      <a:pPr>
                        <a:spcAft>
                          <a:spcPts val="0"/>
                        </a:spcAft>
                      </a:pPr>
                      <a:r>
                        <a:rPr lang="en-US" sz="2800">
                          <a:effectLst/>
                        </a:rPr>
                        <a:t> </a:t>
                      </a:r>
                      <a:endParaRPr lang="en-US" sz="2800">
                        <a:effectLst/>
                        <a:latin typeface="Cambria" charset="0"/>
                        <a:ea typeface="ＭＳ 明朝" charset="-128"/>
                        <a:cs typeface="Times New Roman" charset="0"/>
                      </a:endParaRPr>
                    </a:p>
                  </a:txBody>
                  <a:tcPr marL="68580" marR="68580" marT="0" marB="0"/>
                </a:tc>
                <a:tc>
                  <a:txBody>
                    <a:bodyPr/>
                    <a:lstStyle/>
                    <a:p>
                      <a:pPr>
                        <a:spcAft>
                          <a:spcPts val="0"/>
                        </a:spcAft>
                      </a:pPr>
                      <a:r>
                        <a:rPr lang="en-US" sz="2800" dirty="0">
                          <a:effectLst/>
                        </a:rPr>
                        <a:t>C4: Assessment</a:t>
                      </a:r>
                      <a:endParaRPr lang="en-US" sz="2800" dirty="0">
                        <a:effectLst/>
                        <a:latin typeface="Cambria" charset="0"/>
                        <a:ea typeface="ＭＳ 明朝" charset="-128"/>
                        <a:cs typeface="Times New Roman"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980728"/>
            <a:ext cx="7772400" cy="1470025"/>
          </a:xfrm>
        </p:spPr>
        <p:txBody>
          <a:bodyPr/>
          <a:lstStyle/>
          <a:p>
            <a:pPr algn="l"/>
            <a:r>
              <a:rPr lang="en-US" b="1" dirty="0" smtClean="0"/>
              <a:t>Methods</a:t>
            </a:r>
            <a:endParaRPr lang="en-US" b="1" dirty="0"/>
          </a:p>
        </p:txBody>
      </p:sp>
      <p:sp>
        <p:nvSpPr>
          <p:cNvPr id="3" name="Subtitle 2"/>
          <p:cNvSpPr>
            <a:spLocks noGrp="1"/>
          </p:cNvSpPr>
          <p:nvPr>
            <p:ph type="subTitle" idx="1"/>
          </p:nvPr>
        </p:nvSpPr>
        <p:spPr>
          <a:xfrm>
            <a:off x="251520" y="1772816"/>
            <a:ext cx="8784976" cy="3865984"/>
          </a:xfrm>
        </p:spPr>
        <p:txBody>
          <a:bodyPr/>
          <a:lstStyle/>
          <a:p>
            <a:pPr algn="l"/>
            <a:r>
              <a:rPr lang="en-US" dirty="0" smtClean="0"/>
              <a:t>Literature search a scoping exercise to identify IB related literature</a:t>
            </a:r>
          </a:p>
          <a:p>
            <a:pPr algn="l"/>
            <a:r>
              <a:rPr lang="en-US" dirty="0" smtClean="0"/>
              <a:t>Data collection: Environmental scan, web scans, library searches using International Baccalaureate and IB.   Cross referenced with IRDB (IB data base &amp; research) annual reports with retrieved results.  </a:t>
            </a:r>
          </a:p>
          <a:p>
            <a:pPr algn="l"/>
            <a:r>
              <a:rPr lang="en-US" dirty="0" smtClean="0"/>
              <a:t>Points of inclusion: peer reviewed journal articles, theses, reports. </a:t>
            </a:r>
          </a:p>
          <a:p>
            <a:pPr algn="l"/>
            <a:r>
              <a:rPr lang="en-US" dirty="0" smtClean="0"/>
              <a:t>Excluded: conference proceedings due to difficulty in obtaining and lack of peer review.</a:t>
            </a:r>
          </a:p>
          <a:p>
            <a:pPr algn="l">
              <a:spcBef>
                <a:spcPts val="0"/>
              </a:spcBef>
            </a:pPr>
            <a:r>
              <a:rPr lang="en-US" dirty="0" smtClean="0"/>
              <a:t>Analysis: Quantified and classified against the IB Program Standards and Practices, geographical location and defined IB program. </a:t>
            </a:r>
          </a:p>
          <a:p>
            <a:pPr algn="l">
              <a:spcBef>
                <a:spcPts val="0"/>
              </a:spcBef>
            </a:pPr>
            <a:r>
              <a:rPr lang="en-US" dirty="0" smtClean="0"/>
              <a:t>Interrater reliability involved 20% of documents classified </a:t>
            </a:r>
          </a:p>
          <a:p>
            <a:pPr algn="l">
              <a:spcBef>
                <a:spcPts val="0"/>
              </a:spcBef>
            </a:pPr>
            <a:r>
              <a:rPr lang="en-US" dirty="0" smtClean="0"/>
              <a:t>by two independent researchers. The result of </a:t>
            </a:r>
          </a:p>
          <a:p>
            <a:pPr algn="l">
              <a:spcBef>
                <a:spcPts val="0"/>
              </a:spcBef>
            </a:pPr>
            <a:r>
              <a:rPr lang="en-US" dirty="0" err="1" smtClean="0"/>
              <a:t>interrelator</a:t>
            </a:r>
            <a:r>
              <a:rPr lang="en-US" dirty="0" smtClean="0"/>
              <a:t> was 80% agreement with disagreement discussed and </a:t>
            </a:r>
          </a:p>
          <a:p>
            <a:pPr algn="l">
              <a:spcBef>
                <a:spcPts val="0"/>
              </a:spcBef>
            </a:pPr>
            <a:r>
              <a:rPr lang="en-US" dirty="0" err="1" smtClean="0"/>
              <a:t>recategorised</a:t>
            </a:r>
            <a:r>
              <a:rPr lang="en-US" dirty="0" smtClean="0"/>
              <a:t>. </a:t>
            </a:r>
          </a:p>
        </p:txBody>
      </p:sp>
    </p:spTree>
    <p:extLst>
      <p:ext uri="{BB962C8B-B14F-4D97-AF65-F5344CB8AC3E}">
        <p14:creationId xmlns:p14="http://schemas.microsoft.com/office/powerpoint/2010/main" val="1095772702"/>
      </p:ext>
    </p:extLst>
  </p:cSld>
  <p:clrMapOvr>
    <a:masterClrMapping/>
  </p:clrMapOvr>
</p:sld>
</file>

<file path=ppt/theme/theme1.xml><?xml version="1.0" encoding="utf-8"?>
<a:theme xmlns:a="http://schemas.openxmlformats.org/drawingml/2006/main" name="PowerpointTemplate4">
  <a:themeElements>
    <a:clrScheme name="Curtin University">
      <a:dk1>
        <a:srgbClr val="000000"/>
      </a:dk1>
      <a:lt1>
        <a:srgbClr val="FFFFFF"/>
      </a:lt1>
      <a:dk2>
        <a:srgbClr val="000000"/>
      </a:dk2>
      <a:lt2>
        <a:srgbClr val="808080"/>
      </a:lt2>
      <a:accent1>
        <a:srgbClr val="663366"/>
      </a:accent1>
      <a:accent2>
        <a:srgbClr val="B58C0A"/>
      </a:accent2>
      <a:accent3>
        <a:srgbClr val="FFFFFF"/>
      </a:accent3>
      <a:accent4>
        <a:srgbClr val="000000"/>
      </a:accent4>
      <a:accent5>
        <a:srgbClr val="B8ADB8"/>
      </a:accent5>
      <a:accent6>
        <a:srgbClr val="A47E08"/>
      </a:accent6>
      <a:hlink>
        <a:srgbClr val="005B85"/>
      </a:hlink>
      <a:folHlink>
        <a:srgbClr val="6633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rtin University">
      <a:dk1>
        <a:srgbClr val="000000"/>
      </a:dk1>
      <a:lt1>
        <a:srgbClr val="FFFFFF"/>
      </a:lt1>
      <a:dk2>
        <a:srgbClr val="000000"/>
      </a:dk2>
      <a:lt2>
        <a:srgbClr val="808080"/>
      </a:lt2>
      <a:accent1>
        <a:srgbClr val="663366"/>
      </a:accent1>
      <a:accent2>
        <a:srgbClr val="B58C0A"/>
      </a:accent2>
      <a:accent3>
        <a:srgbClr val="FFFFFF"/>
      </a:accent3>
      <a:accent4>
        <a:srgbClr val="000000"/>
      </a:accent4>
      <a:accent5>
        <a:srgbClr val="B8ADB8"/>
      </a:accent5>
      <a:accent6>
        <a:srgbClr val="A47E08"/>
      </a:accent6>
      <a:hlink>
        <a:srgbClr val="005B85"/>
      </a:hlink>
      <a:folHlink>
        <a:srgbClr val="6633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PowerpointTemplate4.potx</Template>
  <TotalTime>3579</TotalTime>
  <Words>1726</Words>
  <Application>Microsoft Macintosh PowerPoint</Application>
  <PresentationFormat>On-screen Show (4:3)</PresentationFormat>
  <Paragraphs>281</Paragraphs>
  <Slides>24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Calibri</vt:lpstr>
      <vt:lpstr>Cambria</vt:lpstr>
      <vt:lpstr>ＭＳ 明朝</vt:lpstr>
      <vt:lpstr>Times New Roman</vt:lpstr>
      <vt:lpstr>Verdana</vt:lpstr>
      <vt:lpstr>Arial</vt:lpstr>
      <vt:lpstr>PowerpointTemplate4</vt:lpstr>
      <vt:lpstr>Office Theme</vt:lpstr>
      <vt:lpstr>What is being said about the IB? An analysis of current research </vt:lpstr>
      <vt:lpstr>International Education</vt:lpstr>
      <vt:lpstr>Increased Research on IB and International Education</vt:lpstr>
      <vt:lpstr>Picture of the world</vt:lpstr>
      <vt:lpstr>International Bacalaureate in the    International Sector</vt:lpstr>
      <vt:lpstr>Aim &amp; Research Questions</vt:lpstr>
      <vt:lpstr>Why the Standards &amp; Practices?</vt:lpstr>
      <vt:lpstr> </vt:lpstr>
      <vt:lpstr>Methods</vt:lpstr>
      <vt:lpstr>Findings</vt:lpstr>
      <vt:lpstr> </vt:lpstr>
      <vt:lpstr>PowerPoint Presentation</vt:lpstr>
      <vt:lpstr>Yearly Overviews  </vt:lpstr>
      <vt:lpstr>PowerPoint Presentation</vt:lpstr>
      <vt:lpstr>PowerPoint Presentation</vt:lpstr>
      <vt:lpstr>PowerPoint Presentation</vt:lpstr>
      <vt:lpstr>PowerPoint Presentation</vt:lpstr>
      <vt:lpstr>PowerPoint Presentation</vt:lpstr>
      <vt:lpstr>PowerPoint Presentation</vt:lpstr>
      <vt:lpstr>Analysis of Gaps  Standards C1 collaborative planning; B2 resources &amp; support; C3 Assessment  Geographic Region Asia Pacific region least amount but highest rate of increase  Programmes PYP least amount of research and particularly Early Years CC program in its early stage.  Emerging Themes  Early Years, Career Certificate, Competencies, internationalisation &amp; nationalisation,  Large research centres, organisations, universities Convergence of Rachman &amp; Dolby research fields.    </vt:lpstr>
      <vt:lpstr>Significance</vt:lpstr>
      <vt:lpstr>Conclusion</vt:lpstr>
      <vt:lpstr>Recommendations</vt:lpstr>
      <vt:lpstr>References</vt:lpstr>
    </vt:vector>
  </TitlesOfParts>
  <Company>Murdoch University</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Graduate Certificate in International Education</dc:title>
  <dc:creator>Sue Ledger</dc:creator>
  <cp:lastModifiedBy>Susan Ledger</cp:lastModifiedBy>
  <cp:revision>107</cp:revision>
  <dcterms:created xsi:type="dcterms:W3CDTF">2013-03-22T03:43:58Z</dcterms:created>
  <dcterms:modified xsi:type="dcterms:W3CDTF">2017-10-07T15:24:42Z</dcterms:modified>
</cp:coreProperties>
</file>