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9" r:id="rId3"/>
    <p:sldId id="271" r:id="rId4"/>
    <p:sldId id="274" r:id="rId5"/>
    <p:sldId id="272" r:id="rId6"/>
    <p:sldId id="270" r:id="rId7"/>
    <p:sldId id="275" r:id="rId8"/>
    <p:sldId id="278" r:id="rId9"/>
    <p:sldId id="276" r:id="rId10"/>
    <p:sldId id="282" r:id="rId11"/>
    <p:sldId id="283" r:id="rId12"/>
  </p:sldIdLst>
  <p:sldSz cx="9144000" cy="6858000" type="screen4x3"/>
  <p:notesSz cx="6775450" cy="9906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556" autoAdjust="0"/>
  </p:normalViewPr>
  <p:slideViewPr>
    <p:cSldViewPr>
      <p:cViewPr varScale="1">
        <p:scale>
          <a:sx n="36" d="100"/>
          <a:sy n="36" d="100"/>
        </p:scale>
        <p:origin x="-144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5288" cy="495300"/>
          </a:xfrm>
          <a:prstGeom prst="rect">
            <a:avLst/>
          </a:prstGeom>
        </p:spPr>
        <p:txBody>
          <a:bodyPr vert="horz" lIns="91440" tIns="45720" rIns="91440" bIns="45720" rtlCol="0"/>
          <a:lstStyle>
            <a:lvl1pPr algn="l">
              <a:defRPr sz="1200"/>
            </a:lvl1pPr>
          </a:lstStyle>
          <a:p>
            <a:pPr>
              <a:defRPr/>
            </a:pPr>
            <a:endParaRPr lang="en-AU"/>
          </a:p>
        </p:txBody>
      </p:sp>
      <p:sp>
        <p:nvSpPr>
          <p:cNvPr id="3" name="Date Placeholder 2"/>
          <p:cNvSpPr>
            <a:spLocks noGrp="1"/>
          </p:cNvSpPr>
          <p:nvPr>
            <p:ph type="dt" idx="1"/>
          </p:nvPr>
        </p:nvSpPr>
        <p:spPr>
          <a:xfrm>
            <a:off x="3838575" y="0"/>
            <a:ext cx="2935288" cy="495300"/>
          </a:xfrm>
          <a:prstGeom prst="rect">
            <a:avLst/>
          </a:prstGeom>
        </p:spPr>
        <p:txBody>
          <a:bodyPr vert="horz" lIns="91440" tIns="45720" rIns="91440" bIns="45720" rtlCol="0"/>
          <a:lstStyle>
            <a:lvl1pPr algn="r">
              <a:defRPr sz="1200"/>
            </a:lvl1pPr>
          </a:lstStyle>
          <a:p>
            <a:pPr>
              <a:defRPr/>
            </a:pPr>
            <a:fld id="{963DEAB8-5D0F-436B-BDA1-0E95A651C3B1}" type="datetimeFigureOut">
              <a:rPr lang="en-US"/>
              <a:pPr>
                <a:defRPr/>
              </a:pPr>
              <a:t>11/3/2014</a:t>
            </a:fld>
            <a:endParaRPr lang="en-AU"/>
          </a:p>
        </p:txBody>
      </p:sp>
      <p:sp>
        <p:nvSpPr>
          <p:cNvPr id="4" name="Slide Image Placeholder 3"/>
          <p:cNvSpPr>
            <a:spLocks noGrp="1" noRot="1" noChangeAspect="1"/>
          </p:cNvSpPr>
          <p:nvPr>
            <p:ph type="sldImg" idx="2"/>
          </p:nvPr>
        </p:nvSpPr>
        <p:spPr>
          <a:xfrm>
            <a:off x="911225" y="742950"/>
            <a:ext cx="4953000" cy="3714750"/>
          </a:xfrm>
          <a:prstGeom prst="rect">
            <a:avLst/>
          </a:prstGeom>
          <a:noFill/>
          <a:ln w="12700">
            <a:solidFill>
              <a:prstClr val="black"/>
            </a:solidFill>
          </a:ln>
        </p:spPr>
        <p:txBody>
          <a:bodyPr vert="horz" lIns="91440" tIns="45720" rIns="91440" bIns="45720" rtlCol="0" anchor="ctr"/>
          <a:lstStyle/>
          <a:p>
            <a:pPr lvl="0"/>
            <a:endParaRPr lang="en-AU" noProof="0" smtClean="0"/>
          </a:p>
        </p:txBody>
      </p:sp>
      <p:sp>
        <p:nvSpPr>
          <p:cNvPr id="5" name="Notes Placeholder 4"/>
          <p:cNvSpPr>
            <a:spLocks noGrp="1"/>
          </p:cNvSpPr>
          <p:nvPr>
            <p:ph type="body" sz="quarter" idx="3"/>
          </p:nvPr>
        </p:nvSpPr>
        <p:spPr>
          <a:xfrm>
            <a:off x="677863" y="4705350"/>
            <a:ext cx="5419725" cy="44577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9409113"/>
            <a:ext cx="2935288" cy="495300"/>
          </a:xfrm>
          <a:prstGeom prst="rect">
            <a:avLst/>
          </a:prstGeom>
        </p:spPr>
        <p:txBody>
          <a:bodyPr vert="horz" lIns="91440" tIns="45720" rIns="91440" bIns="45720" rtlCol="0" anchor="b"/>
          <a:lstStyle>
            <a:lvl1pPr algn="l">
              <a:defRPr sz="1200"/>
            </a:lvl1pPr>
          </a:lstStyle>
          <a:p>
            <a:pPr>
              <a:defRPr/>
            </a:pPr>
            <a:endParaRPr lang="en-AU"/>
          </a:p>
        </p:txBody>
      </p:sp>
      <p:sp>
        <p:nvSpPr>
          <p:cNvPr id="7" name="Slide Number Placeholder 6"/>
          <p:cNvSpPr>
            <a:spLocks noGrp="1"/>
          </p:cNvSpPr>
          <p:nvPr>
            <p:ph type="sldNum" sz="quarter" idx="5"/>
          </p:nvPr>
        </p:nvSpPr>
        <p:spPr>
          <a:xfrm>
            <a:off x="3838575" y="9409113"/>
            <a:ext cx="2935288" cy="495300"/>
          </a:xfrm>
          <a:prstGeom prst="rect">
            <a:avLst/>
          </a:prstGeom>
        </p:spPr>
        <p:txBody>
          <a:bodyPr vert="horz" lIns="91440" tIns="45720" rIns="91440" bIns="45720" rtlCol="0" anchor="b"/>
          <a:lstStyle>
            <a:lvl1pPr algn="r">
              <a:defRPr sz="1200"/>
            </a:lvl1pPr>
          </a:lstStyle>
          <a:p>
            <a:pPr>
              <a:defRPr/>
            </a:pPr>
            <a:fld id="{C93B3FE7-338A-4455-98B2-989FD8A03FC7}" type="slidenum">
              <a:rPr lang="en-AU"/>
              <a:pPr>
                <a:defRPr/>
              </a:pPr>
              <a:t>‹#›</a:t>
            </a:fld>
            <a:endParaRPr lang="en-AU"/>
          </a:p>
        </p:txBody>
      </p:sp>
    </p:spTree>
    <p:extLst>
      <p:ext uri="{BB962C8B-B14F-4D97-AF65-F5344CB8AC3E}">
        <p14:creationId xmlns:p14="http://schemas.microsoft.com/office/powerpoint/2010/main" val="41417465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1D74989-8122-4FA2-8AB1-FC14068BA65B}" type="slidenum">
              <a:rPr lang="en-AU" altLang="en-US" smtClean="0"/>
              <a:pPr eaLnBrk="1" hangingPunct="1"/>
              <a:t>1</a:t>
            </a:fld>
            <a:endParaRPr lang="en-AU"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AU" altLang="en-US" smtClean="0"/>
              <a:t>how global mobility and travel reshape social imaginaries of teachers and how this might help realise goals of global education.  It is located in globalisation, global education and social imaginaries studies in education. It is important because education is an arena where globalisation presents particular challenges requiring new responses to curriculum development, notions of citizenship, identity and teacher attributes required for the 21st century. </a:t>
            </a:r>
          </a:p>
          <a:p>
            <a:pPr eaLnBrk="1" hangingPunct="1"/>
            <a:endParaRPr lang="en-AU"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AE0C76C-6DD8-4F53-9A08-27E253CED2D0}" type="slidenum">
              <a:rPr lang="en-AU" altLang="en-US" smtClean="0"/>
              <a:pPr eaLnBrk="1" hangingPunct="1"/>
              <a:t>2</a:t>
            </a:fld>
            <a:endParaRPr lang="en-AU"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42A2F22-2757-4A4A-A608-23DF8DB3FF36}" type="slidenum">
              <a:rPr lang="en-AU" altLang="en-US" smtClean="0"/>
              <a:pPr eaLnBrk="1" hangingPunct="1"/>
              <a:t>3</a:t>
            </a:fld>
            <a:endParaRPr lang="en-AU"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6D1234B-A96C-4A24-9226-D7B445519E36}" type="slidenum">
              <a:rPr lang="en-AU" altLang="en-US" smtClean="0"/>
              <a:pPr eaLnBrk="1" hangingPunct="1"/>
              <a:t>5</a:t>
            </a:fld>
            <a:endParaRPr lang="en-AU"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Recent knowledge acquired from travel ensures against a static and outdated knowledge. Deep knowledge about a place from experience is shown expressively through Beth’s travel to India as a superior source of knowledge over textbooks and other resources. Her subsequent pedagogies built from authentic knowledge connect to concepts and ideas for students’ learning. Beth’s recognition between flowers and life in India is to enrich and enhance students’ views, so they could see beyond what they already knew. Whilst other experiences such as formal education build knowledge, travel offers an experience afforded by few other learning modes of accelerated knowledge acquisition, through heightened consciousness. It is an important source to build knowledge and shape pedagogy.</a:t>
            </a:r>
          </a:p>
          <a:p>
            <a:endParaRPr lang="en-AU"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58418E3-A8BD-4ED3-82F3-A90147BF7100}" type="slidenum">
              <a:rPr lang="en-AU" altLang="en-US" smtClean="0"/>
              <a:pPr eaLnBrk="1" hangingPunct="1"/>
              <a:t>6</a:t>
            </a:fld>
            <a:endParaRPr lang="en-AU"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Char char="•"/>
            </a:pPr>
            <a:r>
              <a:rPr lang="en-AU" altLang="en-US" smtClean="0"/>
              <a:t>Wendy’s imagination recognises both the frailties of ‘old’ ways embedded in school tradition and opportunities for new practices. Empowered with this realisation, she challenges the ‘habit’ of welcome with the principal.</a:t>
            </a:r>
          </a:p>
          <a:p>
            <a:pPr eaLnBrk="1" hangingPunct="1">
              <a:buFontTx/>
              <a:buChar char="•"/>
            </a:pPr>
            <a:endParaRPr lang="en-AU" altLang="en-US" smtClean="0"/>
          </a:p>
          <a:p>
            <a:pPr eaLnBrk="1" hangingPunct="1">
              <a:buFontTx/>
              <a:buChar char="•"/>
            </a:pPr>
            <a:r>
              <a:rPr lang="en-AU" altLang="en-US" smtClean="0"/>
              <a:t>She voices her concerns with a confidence that comes through ‘new’ knowledge validated by experience. This demonstrates the complexity and unpredictability of diverse ways that new practices come into being (Fairclough, 2001).</a:t>
            </a:r>
          </a:p>
          <a:p>
            <a:pPr eaLnBrk="1" hangingPunct="1">
              <a:buFontTx/>
              <a:buChar char="•"/>
            </a:pPr>
            <a:endParaRPr lang="en-AU" altLang="en-US" smtClean="0"/>
          </a:p>
          <a:p>
            <a:pPr eaLnBrk="1" hangingPunct="1">
              <a:buFontTx/>
              <a:buChar char="•"/>
            </a:pPr>
            <a:r>
              <a:rPr lang="en-AU" altLang="en-US" smtClean="0"/>
              <a:t>This incident explains how Wendy reshapes her own person and alters subjectivities from her travel. She now sees a taken-for-granted practice differently and an embedded aspect of her own person differently. </a:t>
            </a:r>
          </a:p>
          <a:p>
            <a:pPr eaLnBrk="1" hangingPunct="1">
              <a:buFontTx/>
              <a:buChar char="•"/>
            </a:pPr>
            <a:r>
              <a:rPr lang="en-AU" altLang="en-US" smtClean="0"/>
              <a:t>This demonstrates a heightened sense of consciousness as imagination is stimulated through the influence of travel. Wendy comments that the study tour had impact beyond changed customs and practices in the school, to a deeper connection with her sense of self when she said, ‘So it really helped me to work out how I should be in that context’. Travel gives Wendy agency and empowerment that helps her to work out how to ‘be’, that moves her beyond local and national practices and norms. </a:t>
            </a:r>
          </a:p>
          <a:p>
            <a:pPr eaLnBrk="1" hangingPunct="1">
              <a:buFontTx/>
              <a:buChar char="•"/>
            </a:pPr>
            <a:endParaRPr lang="en-AU" altLang="en-US" smtClean="0"/>
          </a:p>
          <a:p>
            <a:pPr eaLnBrk="1" hangingPunct="1">
              <a:buFontTx/>
              <a:buChar char="•"/>
            </a:pPr>
            <a:endParaRPr lang="en-AU" altLang="en-US" smtClean="0"/>
          </a:p>
          <a:p>
            <a:endParaRPr lang="en-AU"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6B78BFF-E3FB-4592-8DD0-794F4ADAF0D5}" type="slidenum">
              <a:rPr lang="en-AU" altLang="en-US" smtClean="0"/>
              <a:pPr eaLnBrk="1" hangingPunct="1"/>
              <a:t>7</a:t>
            </a:fld>
            <a:endParaRPr lang="en-AU"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a:defRPr/>
            </a:pPr>
            <a:r>
              <a:rPr lang="en-AU" i="1" dirty="0" smtClean="0"/>
              <a:t>I have thought about Korean people and Japanese people and thought about the incredible differences between those cultures… So yeah, I guess it is analytical, I think about these things in a more global sense. Travel has an influence on the kind of person that I am as a teacher. I am struggling to define the role between direct teaching and the person in the classroom. We don’t have a choice about global … Kids are on the internet all the time and it is global and we have to keep up with them. </a:t>
            </a:r>
          </a:p>
          <a:p>
            <a:pPr>
              <a:defRPr/>
            </a:pPr>
            <a:endParaRPr lang="en-AU" i="1" dirty="0" smtClean="0"/>
          </a:p>
          <a:p>
            <a:pPr>
              <a:defRPr/>
            </a:pPr>
            <a:r>
              <a:rPr lang="en-AU" dirty="0" smtClean="0"/>
              <a:t>The increasing influence of information and communications technology brings greater interconnectedness and confirms the importance of global education. Beth’s discernment of the differences between Korean and Japanese people represents a depth of knowledge afforded through her travel. She is conscious of her own thinking that adopts a global analytic. Her imaginaries for how education should become are a combination of her own thinking and experiences, plus the realities of students’ life worlds. </a:t>
            </a:r>
          </a:p>
          <a:p>
            <a:pPr>
              <a:defRPr/>
            </a:pPr>
            <a:endParaRPr lang="en-AU" dirty="0" smtClean="0"/>
          </a:p>
          <a:p>
            <a:pPr>
              <a:defRPr/>
            </a:pPr>
            <a:r>
              <a:rPr lang="en-GB" dirty="0" smtClean="0"/>
              <a:t>Awareness of local bias in curriculum policy, practice and pedagogies is revealed when Beth reconfigures the English curriculum text list. Her increased consciousness raised through travel realises that it is a limited representation of the world’s authors. She then alters and reconfigures this official curriculum. Her actions are a representation of what now ‘should be’ for school curriculum, not what is. Travel stimulated Beth’s consciousness to render the curriculum ‘out of date’ upon return. This action redesigned curriculum towards being more inclusive and diverse. Her global imaginaries remake local curriculum, in turn extending access to new knowledge for students and then place into public view the appropriation of imaginaries seen as new curriculum. </a:t>
            </a:r>
            <a:endParaRPr lang="en-AU" dirty="0" smtClean="0"/>
          </a:p>
          <a:p>
            <a:pPr>
              <a:defRPr/>
            </a:pPr>
            <a:endParaRPr lang="en-AU" dirty="0" smtClean="0"/>
          </a:p>
          <a:p>
            <a:pPr>
              <a:defRPr/>
            </a:pPr>
            <a:endParaRPr lang="en-AU" dirty="0" smtClean="0"/>
          </a:p>
          <a:p>
            <a:pPr>
              <a:defRPr/>
            </a:pPr>
            <a:endParaRPr lang="en-AU"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E0F7AC6-5956-43AE-8A5B-BC5DCF76B692}" type="slidenum">
              <a:rPr lang="en-AU" altLang="en-US" smtClean="0"/>
              <a:pPr eaLnBrk="1" hangingPunct="1"/>
              <a:t>8</a:t>
            </a:fld>
            <a:endParaRPr lang="en-AU"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AU" altLang="en-US" smtClean="0"/>
          </a:p>
          <a:p>
            <a:pPr eaLnBrk="1" hangingPunct="1"/>
            <a:r>
              <a:rPr lang="en-AU" altLang="en-US" smtClean="0"/>
              <a:t>Global mobility and travel has influenced and impacted on teachers from this study. How teachers’ work reconfigures global education is seen as teachers’ mindsets and thinking in turn become actions. The trajectories for these changes and influence are neither straightforward nor expected. Global education emerges not as a framework or dimensions, rather as altered mindsets and ways of thinking that lead to new practices and alterations in their work and lives. These mindsets are global imaginaries which reframe purposes of education to a more global education.</a:t>
            </a:r>
          </a:p>
          <a:p>
            <a:endParaRPr lang="en-AU"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E88D66B-05A3-446B-B91A-73DEC2157BC2}" type="slidenum">
              <a:rPr lang="en-AU" altLang="en-US" smtClean="0"/>
              <a:pPr eaLnBrk="1" hangingPunct="1"/>
              <a:t>9</a:t>
            </a:fld>
            <a:endParaRPr lang="en-AU"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1EEEB65D-7B86-4AD7-90C9-8D8DC73647F0}" type="datetimeFigureOut">
              <a:rPr lang="en-US"/>
              <a:pPr>
                <a:defRPr/>
              </a:pPr>
              <a:t>11/3/2014</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36EF80A2-86C5-4598-B423-FE9328DAFE21}" type="slidenum">
              <a:rPr lang="en-AU"/>
              <a:pPr>
                <a:defRPr/>
              </a:pPr>
              <a:t>‹#›</a:t>
            </a:fld>
            <a:endParaRPr lang="en-AU"/>
          </a:p>
        </p:txBody>
      </p:sp>
    </p:spTree>
    <p:extLst>
      <p:ext uri="{BB962C8B-B14F-4D97-AF65-F5344CB8AC3E}">
        <p14:creationId xmlns:p14="http://schemas.microsoft.com/office/powerpoint/2010/main" val="227904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86361705-C924-4678-86C0-3C79A150A953}" type="datetimeFigureOut">
              <a:rPr lang="en-US"/>
              <a:pPr>
                <a:defRPr/>
              </a:pPr>
              <a:t>11/3/2014</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D3667FE1-7B34-40A8-A669-A7B545D6E8BC}" type="slidenum">
              <a:rPr lang="en-AU"/>
              <a:pPr>
                <a:defRPr/>
              </a:pPr>
              <a:t>‹#›</a:t>
            </a:fld>
            <a:endParaRPr lang="en-AU"/>
          </a:p>
        </p:txBody>
      </p:sp>
    </p:spTree>
    <p:extLst>
      <p:ext uri="{BB962C8B-B14F-4D97-AF65-F5344CB8AC3E}">
        <p14:creationId xmlns:p14="http://schemas.microsoft.com/office/powerpoint/2010/main" val="593041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DC659DCC-426C-4D29-8AA8-D9F4E7541C31}" type="datetimeFigureOut">
              <a:rPr lang="en-US"/>
              <a:pPr>
                <a:defRPr/>
              </a:pPr>
              <a:t>11/3/2014</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B7B4041A-0568-4F0A-B110-27823F314572}" type="slidenum">
              <a:rPr lang="en-AU"/>
              <a:pPr>
                <a:defRPr/>
              </a:pPr>
              <a:t>‹#›</a:t>
            </a:fld>
            <a:endParaRPr lang="en-AU"/>
          </a:p>
        </p:txBody>
      </p:sp>
    </p:spTree>
    <p:extLst>
      <p:ext uri="{BB962C8B-B14F-4D97-AF65-F5344CB8AC3E}">
        <p14:creationId xmlns:p14="http://schemas.microsoft.com/office/powerpoint/2010/main" val="2492401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400872E5-0DDB-450E-8A6B-34E16D58D562}" type="datetimeFigureOut">
              <a:rPr lang="en-US"/>
              <a:pPr>
                <a:defRPr/>
              </a:pPr>
              <a:t>11/3/2014</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0224A281-12CB-4EBF-B038-DC1353BBA16D}" type="slidenum">
              <a:rPr lang="en-AU"/>
              <a:pPr>
                <a:defRPr/>
              </a:pPr>
              <a:t>‹#›</a:t>
            </a:fld>
            <a:endParaRPr lang="en-AU"/>
          </a:p>
        </p:txBody>
      </p:sp>
    </p:spTree>
    <p:extLst>
      <p:ext uri="{BB962C8B-B14F-4D97-AF65-F5344CB8AC3E}">
        <p14:creationId xmlns:p14="http://schemas.microsoft.com/office/powerpoint/2010/main" val="2820921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7C9038D-20AE-4290-84B8-07698CFD916C}" type="datetimeFigureOut">
              <a:rPr lang="en-US"/>
              <a:pPr>
                <a:defRPr/>
              </a:pPr>
              <a:t>11/3/2014</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B217EF9F-83C2-4EAF-A9E5-823A52508EB0}" type="slidenum">
              <a:rPr lang="en-AU"/>
              <a:pPr>
                <a:defRPr/>
              </a:pPr>
              <a:t>‹#›</a:t>
            </a:fld>
            <a:endParaRPr lang="en-AU"/>
          </a:p>
        </p:txBody>
      </p:sp>
    </p:spTree>
    <p:extLst>
      <p:ext uri="{BB962C8B-B14F-4D97-AF65-F5344CB8AC3E}">
        <p14:creationId xmlns:p14="http://schemas.microsoft.com/office/powerpoint/2010/main" val="830296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fld id="{B19DFE58-A08D-4979-B2F5-E960C79DFFA1}" type="datetimeFigureOut">
              <a:rPr lang="en-US"/>
              <a:pPr>
                <a:defRPr/>
              </a:pPr>
              <a:t>11/3/2014</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578DA117-5AB1-4608-A054-82A38838B538}" type="slidenum">
              <a:rPr lang="en-AU"/>
              <a:pPr>
                <a:defRPr/>
              </a:pPr>
              <a:t>‹#›</a:t>
            </a:fld>
            <a:endParaRPr lang="en-AU"/>
          </a:p>
        </p:txBody>
      </p:sp>
    </p:spTree>
    <p:extLst>
      <p:ext uri="{BB962C8B-B14F-4D97-AF65-F5344CB8AC3E}">
        <p14:creationId xmlns:p14="http://schemas.microsoft.com/office/powerpoint/2010/main" val="520221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fld id="{95AD9EE3-F7A3-4AE2-9F78-F73A4F068A46}" type="datetimeFigureOut">
              <a:rPr lang="en-US"/>
              <a:pPr>
                <a:defRPr/>
              </a:pPr>
              <a:t>11/3/2014</a:t>
            </a:fld>
            <a:endParaRPr lang="en-AU"/>
          </a:p>
        </p:txBody>
      </p:sp>
      <p:sp>
        <p:nvSpPr>
          <p:cNvPr id="8" name="Footer Placeholder 4"/>
          <p:cNvSpPr>
            <a:spLocks noGrp="1"/>
          </p:cNvSpPr>
          <p:nvPr>
            <p:ph type="ftr" sz="quarter" idx="11"/>
          </p:nvPr>
        </p:nvSpPr>
        <p:spPr/>
        <p:txBody>
          <a:bodyPr/>
          <a:lstStyle>
            <a:lvl1pPr>
              <a:defRPr/>
            </a:lvl1pPr>
          </a:lstStyle>
          <a:p>
            <a:pPr>
              <a:defRPr/>
            </a:pPr>
            <a:endParaRPr lang="en-AU"/>
          </a:p>
        </p:txBody>
      </p:sp>
      <p:sp>
        <p:nvSpPr>
          <p:cNvPr id="9" name="Slide Number Placeholder 5"/>
          <p:cNvSpPr>
            <a:spLocks noGrp="1"/>
          </p:cNvSpPr>
          <p:nvPr>
            <p:ph type="sldNum" sz="quarter" idx="12"/>
          </p:nvPr>
        </p:nvSpPr>
        <p:spPr/>
        <p:txBody>
          <a:bodyPr/>
          <a:lstStyle>
            <a:lvl1pPr>
              <a:defRPr/>
            </a:lvl1pPr>
          </a:lstStyle>
          <a:p>
            <a:pPr>
              <a:defRPr/>
            </a:pPr>
            <a:fld id="{7C3153AF-4C41-4B4F-BF59-CCFE39A678C9}" type="slidenum">
              <a:rPr lang="en-AU"/>
              <a:pPr>
                <a:defRPr/>
              </a:pPr>
              <a:t>‹#›</a:t>
            </a:fld>
            <a:endParaRPr lang="en-AU"/>
          </a:p>
        </p:txBody>
      </p:sp>
    </p:spTree>
    <p:extLst>
      <p:ext uri="{BB962C8B-B14F-4D97-AF65-F5344CB8AC3E}">
        <p14:creationId xmlns:p14="http://schemas.microsoft.com/office/powerpoint/2010/main" val="3712404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A6C3D1A8-4D23-4B20-A1BF-39800148B840}" type="datetimeFigureOut">
              <a:rPr lang="en-US"/>
              <a:pPr>
                <a:defRPr/>
              </a:pPr>
              <a:t>11/3/2014</a:t>
            </a:fld>
            <a:endParaRPr lang="en-AU"/>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6D05B740-CC74-4A95-991B-B95BE156CE63}" type="slidenum">
              <a:rPr lang="en-AU"/>
              <a:pPr>
                <a:defRPr/>
              </a:pPr>
              <a:t>‹#›</a:t>
            </a:fld>
            <a:endParaRPr lang="en-AU"/>
          </a:p>
        </p:txBody>
      </p:sp>
    </p:spTree>
    <p:extLst>
      <p:ext uri="{BB962C8B-B14F-4D97-AF65-F5344CB8AC3E}">
        <p14:creationId xmlns:p14="http://schemas.microsoft.com/office/powerpoint/2010/main" val="1151951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6E980B-CA3E-4DBD-9DE4-FA943282778D}" type="datetimeFigureOut">
              <a:rPr lang="en-US"/>
              <a:pPr>
                <a:defRPr/>
              </a:pPr>
              <a:t>11/3/2014</a:t>
            </a:fld>
            <a:endParaRPr lang="en-AU"/>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835386FF-C4E5-4A4E-9AB5-5251157E75B2}" type="slidenum">
              <a:rPr lang="en-AU"/>
              <a:pPr>
                <a:defRPr/>
              </a:pPr>
              <a:t>‹#›</a:t>
            </a:fld>
            <a:endParaRPr lang="en-AU"/>
          </a:p>
        </p:txBody>
      </p:sp>
    </p:spTree>
    <p:extLst>
      <p:ext uri="{BB962C8B-B14F-4D97-AF65-F5344CB8AC3E}">
        <p14:creationId xmlns:p14="http://schemas.microsoft.com/office/powerpoint/2010/main" val="4262130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3EB5ABF-02D5-4594-9916-519A12669836}" type="datetimeFigureOut">
              <a:rPr lang="en-US"/>
              <a:pPr>
                <a:defRPr/>
              </a:pPr>
              <a:t>11/3/2014</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69C8D283-17E7-455B-8485-4657368243C2}" type="slidenum">
              <a:rPr lang="en-AU"/>
              <a:pPr>
                <a:defRPr/>
              </a:pPr>
              <a:t>‹#›</a:t>
            </a:fld>
            <a:endParaRPr lang="en-AU"/>
          </a:p>
        </p:txBody>
      </p:sp>
    </p:spTree>
    <p:extLst>
      <p:ext uri="{BB962C8B-B14F-4D97-AF65-F5344CB8AC3E}">
        <p14:creationId xmlns:p14="http://schemas.microsoft.com/office/powerpoint/2010/main" val="124403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1B2EF0C-335F-43F2-9F84-5E66A083CF8D}" type="datetimeFigureOut">
              <a:rPr lang="en-US"/>
              <a:pPr>
                <a:defRPr/>
              </a:pPr>
              <a:t>11/3/2014</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CF50BC8E-DA41-427B-97AD-097EA4B911BB}" type="slidenum">
              <a:rPr lang="en-AU"/>
              <a:pPr>
                <a:defRPr/>
              </a:pPr>
              <a:t>‹#›</a:t>
            </a:fld>
            <a:endParaRPr lang="en-AU"/>
          </a:p>
        </p:txBody>
      </p:sp>
    </p:spTree>
    <p:extLst>
      <p:ext uri="{BB962C8B-B14F-4D97-AF65-F5344CB8AC3E}">
        <p14:creationId xmlns:p14="http://schemas.microsoft.com/office/powerpoint/2010/main" val="2038032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AU"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704C36-33BD-428F-B7DF-04F8F6D4B982}" type="datetimeFigureOut">
              <a:rPr lang="en-US"/>
              <a:pPr>
                <a:defRPr/>
              </a:pPr>
              <a:t>11/3/2014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FA14D37-E44D-4F56-A11D-6F128E6C5C34}"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8625"/>
            <a:ext cx="7886700" cy="1928813"/>
          </a:xfrm>
        </p:spPr>
        <p:txBody>
          <a:bodyPr rtlCol="0">
            <a:normAutofit fontScale="90000"/>
          </a:bodyPr>
          <a:lstStyle/>
          <a:p>
            <a:pPr eaLnBrk="1" fontAlgn="auto" hangingPunct="1">
              <a:spcAft>
                <a:spcPts val="0"/>
              </a:spcAft>
              <a:defRPr/>
            </a:pPr>
            <a:r>
              <a:rPr lang="en-AU" sz="2400" b="1" dirty="0" smtClean="0"/>
              <a:t/>
            </a:r>
            <a:br>
              <a:rPr lang="en-AU" sz="2400" b="1" dirty="0" smtClean="0"/>
            </a:br>
            <a:r>
              <a:rPr lang="en-AU" sz="2400" b="1" dirty="0" smtClean="0"/>
              <a:t/>
            </a:r>
            <a:br>
              <a:rPr lang="en-AU" sz="2400" b="1" dirty="0" smtClean="0"/>
            </a:br>
            <a:r>
              <a:rPr lang="en-AU" sz="2400" b="1" dirty="0" smtClean="0"/>
              <a:t/>
            </a:r>
            <a:br>
              <a:rPr lang="en-AU" sz="2400" b="1" dirty="0" smtClean="0"/>
            </a:br>
            <a:r>
              <a:rPr lang="en-AU" sz="2400" b="1" dirty="0" smtClean="0"/>
              <a:t/>
            </a:r>
            <a:br>
              <a:rPr lang="en-AU" sz="2400" b="1" dirty="0" smtClean="0"/>
            </a:br>
            <a:r>
              <a:rPr lang="en-AU" sz="2400" b="1" dirty="0" smtClean="0"/>
              <a:t/>
            </a:r>
            <a:br>
              <a:rPr lang="en-AU" sz="2400" b="1" dirty="0" smtClean="0"/>
            </a:br>
            <a:r>
              <a:rPr lang="en-AU" sz="2400" b="1" dirty="0" smtClean="0"/>
              <a:t/>
            </a:r>
            <a:br>
              <a:rPr lang="en-AU" sz="2400" b="1" dirty="0" smtClean="0"/>
            </a:br>
            <a:r>
              <a:rPr lang="en-AU" sz="2400" b="1" dirty="0" smtClean="0"/>
              <a:t/>
            </a:r>
            <a:br>
              <a:rPr lang="en-AU" sz="2400" b="1" dirty="0" smtClean="0"/>
            </a:br>
            <a:r>
              <a:rPr lang="en-AU" sz="2400" b="1" dirty="0" smtClean="0"/>
              <a:t/>
            </a:r>
            <a:br>
              <a:rPr lang="en-AU" sz="2400" b="1" dirty="0" smtClean="0"/>
            </a:br>
            <a:r>
              <a:rPr lang="en-AU" sz="2400" b="1" dirty="0" smtClean="0"/>
              <a:t/>
            </a:r>
            <a:br>
              <a:rPr lang="en-AU" sz="2400" b="1" dirty="0" smtClean="0"/>
            </a:br>
            <a:r>
              <a:rPr lang="en-AU" sz="2400" b="1" dirty="0" smtClean="0"/>
              <a:t/>
            </a:r>
            <a:br>
              <a:rPr lang="en-AU" sz="2400" b="1" dirty="0" smtClean="0"/>
            </a:br>
            <a:r>
              <a:rPr lang="en-AU" sz="2400" b="1" dirty="0" smtClean="0"/>
              <a:t/>
            </a:r>
            <a:br>
              <a:rPr lang="en-AU" sz="2400" b="1" dirty="0" smtClean="0"/>
            </a:br>
            <a:r>
              <a:rPr lang="en-AU" sz="2400" b="1" dirty="0" smtClean="0"/>
              <a:t/>
            </a:r>
            <a:br>
              <a:rPr lang="en-AU" sz="2400" b="1" dirty="0" smtClean="0"/>
            </a:br>
            <a:r>
              <a:rPr lang="en-AU" sz="2400" b="1" dirty="0" smtClean="0"/>
              <a:t/>
            </a:r>
            <a:br>
              <a:rPr lang="en-AU" sz="2400" b="1" dirty="0" smtClean="0"/>
            </a:br>
            <a:r>
              <a:rPr lang="en-AU" sz="2400" b="1" dirty="0" smtClean="0"/>
              <a:t/>
            </a:r>
            <a:br>
              <a:rPr lang="en-AU" sz="2400" b="1" dirty="0" smtClean="0"/>
            </a:br>
            <a:r>
              <a:rPr lang="en-AU" sz="2400" b="1" dirty="0" smtClean="0"/>
              <a:t/>
            </a:r>
            <a:br>
              <a:rPr lang="en-AU" sz="2400" b="1" dirty="0" smtClean="0"/>
            </a:br>
            <a:r>
              <a:rPr lang="en-AU" sz="2400" b="1" dirty="0" smtClean="0"/>
              <a:t/>
            </a:r>
            <a:br>
              <a:rPr lang="en-AU" sz="2400" b="1" dirty="0" smtClean="0"/>
            </a:br>
            <a:r>
              <a:rPr lang="en-AU" sz="4000" b="1" dirty="0" smtClean="0"/>
              <a:t>Global Imaginaries in Teachers’ work</a:t>
            </a:r>
            <a:br>
              <a:rPr lang="en-AU" sz="4000" b="1" dirty="0" smtClean="0"/>
            </a:br>
            <a:r>
              <a:rPr lang="en-AU" sz="4000" b="1" dirty="0" smtClean="0"/>
              <a:t>July 2010</a:t>
            </a:r>
            <a:endParaRPr lang="en-AU" dirty="0" smtClean="0"/>
          </a:p>
        </p:txBody>
      </p:sp>
      <p:sp>
        <p:nvSpPr>
          <p:cNvPr id="3" name="Subtitle 2"/>
          <p:cNvSpPr>
            <a:spLocks noGrp="1"/>
          </p:cNvSpPr>
          <p:nvPr>
            <p:ph type="subTitle" idx="1"/>
          </p:nvPr>
        </p:nvSpPr>
        <p:spPr>
          <a:xfrm>
            <a:off x="571500" y="4071938"/>
            <a:ext cx="4214813" cy="2500312"/>
          </a:xfrm>
        </p:spPr>
        <p:txBody>
          <a:bodyPr rtlCol="0">
            <a:normAutofit fontScale="92500" lnSpcReduction="20000"/>
          </a:bodyPr>
          <a:lstStyle/>
          <a:p>
            <a:pPr algn="l" eaLnBrk="1" fontAlgn="auto" hangingPunct="1">
              <a:spcAft>
                <a:spcPts val="0"/>
              </a:spcAft>
              <a:buFont typeface="Arial" pitchFamily="34" charset="0"/>
              <a:buNone/>
              <a:defRPr/>
            </a:pPr>
            <a:endParaRPr lang="en-AU" sz="1800" b="1" dirty="0" smtClean="0">
              <a:solidFill>
                <a:schemeClr val="tx1"/>
              </a:solidFill>
            </a:endParaRPr>
          </a:p>
          <a:p>
            <a:pPr algn="l" eaLnBrk="1" fontAlgn="auto" hangingPunct="1">
              <a:spcAft>
                <a:spcPts val="0"/>
              </a:spcAft>
              <a:buFont typeface="Arial" pitchFamily="34" charset="0"/>
              <a:buNone/>
              <a:defRPr/>
            </a:pPr>
            <a:endParaRPr lang="en-AU" sz="1800" b="1" dirty="0" smtClean="0">
              <a:solidFill>
                <a:schemeClr val="tx1"/>
              </a:solidFill>
            </a:endParaRPr>
          </a:p>
          <a:p>
            <a:pPr algn="l" eaLnBrk="1" fontAlgn="auto" hangingPunct="1">
              <a:spcAft>
                <a:spcPts val="0"/>
              </a:spcAft>
              <a:buFont typeface="Arial" pitchFamily="34" charset="0"/>
              <a:buNone/>
              <a:defRPr/>
            </a:pPr>
            <a:endParaRPr lang="en-AU" sz="1800" b="1" dirty="0" smtClean="0">
              <a:solidFill>
                <a:schemeClr val="tx1"/>
              </a:solidFill>
            </a:endParaRPr>
          </a:p>
          <a:p>
            <a:pPr algn="l" eaLnBrk="1" fontAlgn="auto" hangingPunct="1">
              <a:spcAft>
                <a:spcPts val="0"/>
              </a:spcAft>
              <a:buFont typeface="Arial" pitchFamily="34" charset="0"/>
              <a:buNone/>
              <a:defRPr/>
            </a:pPr>
            <a:endParaRPr lang="en-AU" sz="1800" b="1" dirty="0" smtClean="0">
              <a:solidFill>
                <a:schemeClr val="tx1"/>
              </a:solidFill>
            </a:endParaRPr>
          </a:p>
          <a:p>
            <a:pPr algn="l" eaLnBrk="1" fontAlgn="auto" hangingPunct="1">
              <a:spcAft>
                <a:spcPts val="0"/>
              </a:spcAft>
              <a:buFont typeface="Arial" pitchFamily="34" charset="0"/>
              <a:buNone/>
              <a:defRPr/>
            </a:pPr>
            <a:endParaRPr lang="en-AU" sz="1800" b="1" dirty="0" smtClean="0">
              <a:solidFill>
                <a:schemeClr val="tx1"/>
              </a:solidFill>
            </a:endParaRPr>
          </a:p>
          <a:p>
            <a:pPr algn="l" eaLnBrk="1" fontAlgn="auto" hangingPunct="1">
              <a:spcAft>
                <a:spcPts val="0"/>
              </a:spcAft>
              <a:buFont typeface="Arial" pitchFamily="34" charset="0"/>
              <a:buNone/>
              <a:defRPr/>
            </a:pPr>
            <a:endParaRPr lang="en-AU" sz="1800" b="1" dirty="0" smtClean="0">
              <a:solidFill>
                <a:schemeClr val="tx1"/>
              </a:solidFill>
            </a:endParaRPr>
          </a:p>
          <a:p>
            <a:pPr algn="l" eaLnBrk="1" fontAlgn="auto" hangingPunct="1">
              <a:spcAft>
                <a:spcPts val="0"/>
              </a:spcAft>
              <a:buFont typeface="Arial" pitchFamily="34" charset="0"/>
              <a:buNone/>
              <a:defRPr/>
            </a:pPr>
            <a:r>
              <a:rPr lang="en-AU" sz="1800" b="1" dirty="0" smtClean="0">
                <a:solidFill>
                  <a:schemeClr val="tx1"/>
                </a:solidFill>
              </a:rPr>
              <a:t>Julie Dyer</a:t>
            </a:r>
          </a:p>
          <a:p>
            <a:pPr algn="l" eaLnBrk="1" fontAlgn="auto" hangingPunct="1">
              <a:spcAft>
                <a:spcPts val="0"/>
              </a:spcAft>
              <a:buFont typeface="Arial" pitchFamily="34" charset="0"/>
              <a:buNone/>
              <a:defRPr/>
            </a:pPr>
            <a:r>
              <a:rPr lang="en-AU" sz="1800" b="1" dirty="0" smtClean="0">
                <a:solidFill>
                  <a:schemeClr val="tx1"/>
                </a:solidFill>
              </a:rPr>
              <a:t>Deakin University </a:t>
            </a:r>
          </a:p>
          <a:p>
            <a:pPr algn="l" eaLnBrk="1" fontAlgn="auto" hangingPunct="1">
              <a:spcAft>
                <a:spcPts val="0"/>
              </a:spcAft>
              <a:buFont typeface="Arial" pitchFamily="34" charset="0"/>
              <a:buNone/>
              <a:defRPr/>
            </a:pPr>
            <a:r>
              <a:rPr lang="en-AU" sz="1800" b="1" dirty="0" smtClean="0">
                <a:solidFill>
                  <a:schemeClr val="tx1"/>
                </a:solidFill>
              </a:rPr>
              <a:t>julie.dyer@deakin.edu.au</a:t>
            </a:r>
          </a:p>
        </p:txBody>
      </p:sp>
      <p:pic>
        <p:nvPicPr>
          <p:cNvPr id="2052" name="Picture 4" descr="logo-intedalli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25" y="1214438"/>
            <a:ext cx="2286000"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AU" altLang="en-US" smtClean="0"/>
              <a:t>Implications for schools </a:t>
            </a:r>
          </a:p>
        </p:txBody>
      </p:sp>
      <p:sp>
        <p:nvSpPr>
          <p:cNvPr id="11267" name="Content Placeholder 2"/>
          <p:cNvSpPr>
            <a:spLocks noGrp="1"/>
          </p:cNvSpPr>
          <p:nvPr>
            <p:ph idx="1"/>
          </p:nvPr>
        </p:nvSpPr>
        <p:spPr>
          <a:xfrm>
            <a:off x="457200" y="1428750"/>
            <a:ext cx="8229600" cy="4697413"/>
          </a:xfrm>
        </p:spPr>
        <p:txBody>
          <a:bodyPr/>
          <a:lstStyle/>
          <a:p>
            <a:r>
              <a:rPr lang="en-AU" altLang="en-US" smtClean="0"/>
              <a:t>Teachers as central to the process of internationalisation of the curriculum</a:t>
            </a:r>
          </a:p>
          <a:p>
            <a:r>
              <a:rPr lang="en-AU" altLang="en-US" smtClean="0"/>
              <a:t>Greater acknowledgement of teachers as global educators</a:t>
            </a:r>
          </a:p>
          <a:p>
            <a:r>
              <a:rPr lang="en-AU" altLang="en-US" smtClean="0"/>
              <a:t>Global education is about teachers as well as policy </a:t>
            </a:r>
          </a:p>
          <a:p>
            <a:r>
              <a:rPr lang="en-AU" altLang="en-US" smtClean="0"/>
              <a:t>Professional development draws from lived experiences of teachers.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AU" altLang="en-US" smtClean="0"/>
              <a:t>to close...</a:t>
            </a:r>
          </a:p>
        </p:txBody>
      </p:sp>
      <p:sp>
        <p:nvSpPr>
          <p:cNvPr id="12291" name="Content Placeholder 2"/>
          <p:cNvSpPr>
            <a:spLocks noGrp="1"/>
          </p:cNvSpPr>
          <p:nvPr>
            <p:ph idx="1"/>
          </p:nvPr>
        </p:nvSpPr>
        <p:spPr>
          <a:xfrm>
            <a:off x="428625" y="1428750"/>
            <a:ext cx="4114800" cy="4471988"/>
          </a:xfrm>
        </p:spPr>
        <p:txBody>
          <a:bodyPr/>
          <a:lstStyle/>
          <a:p>
            <a:pPr algn="ctr">
              <a:buFont typeface="Arial" charset="0"/>
              <a:buNone/>
            </a:pPr>
            <a:endParaRPr lang="en-AU" altLang="en-US" i="1" smtClean="0"/>
          </a:p>
          <a:p>
            <a:pPr algn="ctr">
              <a:buFont typeface="Arial" charset="0"/>
              <a:buNone/>
            </a:pPr>
            <a:r>
              <a:rPr lang="en-AU" altLang="en-US" i="1" smtClean="0"/>
              <a:t>Certainly travel is more than seeing the sights; it is a change that goes on deep and permanent in the ideas of living. </a:t>
            </a:r>
            <a:r>
              <a:rPr lang="en-AU" altLang="en-US" smtClean="0"/>
              <a:t>(Beard, 2007)</a:t>
            </a:r>
          </a:p>
        </p:txBody>
      </p:sp>
      <p:pic>
        <p:nvPicPr>
          <p:cNvPr id="12292" name="Picture 4" descr="c:\USERS\jdyer\My Documents\My Pictures\Picture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6313" y="3286125"/>
            <a:ext cx="3946525"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smtClean="0"/>
              <a:t>Background </a:t>
            </a:r>
            <a:endParaRPr lang="en-AU" altLang="en-US" smtClean="0"/>
          </a:p>
        </p:txBody>
      </p:sp>
      <p:sp>
        <p:nvSpPr>
          <p:cNvPr id="3075" name="Content Placeholder 2"/>
          <p:cNvSpPr>
            <a:spLocks noGrp="1"/>
          </p:cNvSpPr>
          <p:nvPr>
            <p:ph idx="1"/>
          </p:nvPr>
        </p:nvSpPr>
        <p:spPr>
          <a:xfrm>
            <a:off x="457200" y="1571625"/>
            <a:ext cx="4114800" cy="4929188"/>
          </a:xfrm>
        </p:spPr>
        <p:txBody>
          <a:bodyPr/>
          <a:lstStyle/>
          <a:p>
            <a:r>
              <a:rPr lang="en-AU" altLang="en-US" smtClean="0"/>
              <a:t>Geography Teacher</a:t>
            </a:r>
          </a:p>
          <a:p>
            <a:r>
              <a:rPr lang="en-AU" altLang="en-US" smtClean="0"/>
              <a:t>Teachers’ work</a:t>
            </a:r>
          </a:p>
          <a:p>
            <a:r>
              <a:rPr lang="en-AU" altLang="en-US" smtClean="0"/>
              <a:t>Professional Learning </a:t>
            </a:r>
          </a:p>
          <a:p>
            <a:r>
              <a:rPr lang="en-AU" altLang="en-US" smtClean="0"/>
              <a:t>Global Education</a:t>
            </a:r>
          </a:p>
          <a:p>
            <a:r>
              <a:rPr lang="en-AU" altLang="en-US" smtClean="0"/>
              <a:t>Studies of Asia</a:t>
            </a:r>
          </a:p>
          <a:p>
            <a:r>
              <a:rPr lang="en-AU" altLang="en-US" smtClean="0"/>
              <a:t>Teacher education  </a:t>
            </a:r>
          </a:p>
          <a:p>
            <a:pPr>
              <a:buFont typeface="Arial" charset="0"/>
              <a:buNone/>
            </a:pPr>
            <a:r>
              <a:rPr lang="en-AU" altLang="en-US" smtClean="0"/>
              <a:t> </a:t>
            </a:r>
          </a:p>
          <a:p>
            <a:pPr>
              <a:buFont typeface="Arial" charset="0"/>
              <a:buNone/>
            </a:pPr>
            <a:endParaRPr lang="en-AU" altLang="en-US" smtClean="0"/>
          </a:p>
        </p:txBody>
      </p:sp>
      <p:pic>
        <p:nvPicPr>
          <p:cNvPr id="3076" name="Picture 4" descr="c:\USERS\jdyer\My Documents\My Pictures\Pictur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6438" y="2571750"/>
            <a:ext cx="2998787" cy="398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AU" altLang="en-US" smtClean="0"/>
              <a:t>New contexts</a:t>
            </a:r>
          </a:p>
        </p:txBody>
      </p:sp>
      <p:sp>
        <p:nvSpPr>
          <p:cNvPr id="4099" name="Content Placeholder 2"/>
          <p:cNvSpPr>
            <a:spLocks noGrp="1"/>
          </p:cNvSpPr>
          <p:nvPr>
            <p:ph idx="1"/>
          </p:nvPr>
        </p:nvSpPr>
        <p:spPr>
          <a:xfrm>
            <a:off x="457200" y="1600200"/>
            <a:ext cx="3225800" cy="5043488"/>
          </a:xfrm>
        </p:spPr>
        <p:txBody>
          <a:bodyPr/>
          <a:lstStyle/>
          <a:p>
            <a:pPr>
              <a:buFont typeface="Arial" charset="0"/>
              <a:buNone/>
            </a:pPr>
            <a:r>
              <a:rPr lang="en-AU" altLang="en-US" sz="2800" smtClean="0"/>
              <a:t> </a:t>
            </a:r>
            <a:r>
              <a:rPr lang="en-AU" altLang="en-US" sz="2400" smtClean="0"/>
              <a:t>Mobility</a:t>
            </a:r>
          </a:p>
          <a:p>
            <a:pPr>
              <a:buFont typeface="Arial" charset="0"/>
              <a:buNone/>
            </a:pPr>
            <a:r>
              <a:rPr lang="en-AU" altLang="en-US" sz="2400" smtClean="0"/>
              <a:t> 	Interconnectedness </a:t>
            </a:r>
          </a:p>
          <a:p>
            <a:pPr>
              <a:buFont typeface="Arial" charset="0"/>
              <a:buNone/>
            </a:pPr>
            <a:r>
              <a:rPr lang="en-AU" altLang="en-US" sz="2400" smtClean="0"/>
              <a:t>Internationalisation of curriculum </a:t>
            </a:r>
          </a:p>
          <a:p>
            <a:pPr>
              <a:buFont typeface="Arial" charset="0"/>
              <a:buNone/>
            </a:pPr>
            <a:r>
              <a:rPr lang="en-AU" altLang="en-US" sz="2400" smtClean="0"/>
              <a:t>Diversity</a:t>
            </a:r>
          </a:p>
          <a:p>
            <a:pPr>
              <a:buFont typeface="Arial" charset="0"/>
              <a:buNone/>
            </a:pPr>
            <a:r>
              <a:rPr lang="en-AU" altLang="en-US" sz="2400" smtClean="0"/>
              <a:t>Global Imaginings</a:t>
            </a:r>
          </a:p>
          <a:p>
            <a:pPr>
              <a:buFont typeface="Arial" charset="0"/>
              <a:buNone/>
            </a:pPr>
            <a:r>
              <a:rPr lang="en-AU" altLang="en-US" sz="2400" smtClean="0"/>
              <a:t>Globalisation</a:t>
            </a:r>
          </a:p>
          <a:p>
            <a:pPr>
              <a:buFont typeface="Arial" charset="0"/>
              <a:buNone/>
            </a:pPr>
            <a:r>
              <a:rPr lang="en-AU" altLang="en-US" sz="2400" smtClean="0"/>
              <a:t>International Education   </a:t>
            </a:r>
          </a:p>
          <a:p>
            <a:endParaRPr lang="en-AU" altLang="en-US" smtClean="0"/>
          </a:p>
          <a:p>
            <a:endParaRPr lang="en-AU" altLang="en-US" smtClean="0"/>
          </a:p>
          <a:p>
            <a:endParaRPr lang="en-AU" altLang="en-US" smtClean="0"/>
          </a:p>
        </p:txBody>
      </p:sp>
      <p:pic>
        <p:nvPicPr>
          <p:cNvPr id="410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3" y="1214438"/>
            <a:ext cx="3990975"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AU" altLang="en-US" smtClean="0"/>
              <a:t>Research   </a:t>
            </a:r>
          </a:p>
        </p:txBody>
      </p:sp>
      <p:sp>
        <p:nvSpPr>
          <p:cNvPr id="5123" name="Content Placeholder 2"/>
          <p:cNvSpPr>
            <a:spLocks noGrp="1"/>
          </p:cNvSpPr>
          <p:nvPr>
            <p:ph idx="1"/>
          </p:nvPr>
        </p:nvSpPr>
        <p:spPr/>
        <p:txBody>
          <a:bodyPr/>
          <a:lstStyle/>
          <a:p>
            <a:r>
              <a:rPr lang="en-AU" altLang="en-US" smtClean="0"/>
              <a:t>Investigate how teachers’ knowledge and identities are influenced through their experience of travel. </a:t>
            </a:r>
          </a:p>
          <a:p>
            <a:pPr>
              <a:buFont typeface="Arial" charset="0"/>
              <a:buNone/>
            </a:pPr>
            <a:r>
              <a:rPr lang="en-AU" altLang="en-US" i="1" smtClean="0"/>
              <a:t>Questions </a:t>
            </a:r>
          </a:p>
          <a:p>
            <a:r>
              <a:rPr lang="en-AU" altLang="en-US" smtClean="0"/>
              <a:t>How does the experience of travel shape teachers’ work and identities? </a:t>
            </a:r>
          </a:p>
          <a:p>
            <a:r>
              <a:rPr lang="en-AU" altLang="en-US" smtClean="0"/>
              <a:t>How does this travel then shape understandings of global education? </a:t>
            </a:r>
          </a:p>
          <a:p>
            <a:endParaRPr lang="en-AU" altLang="en-US" smtClean="0"/>
          </a:p>
          <a:p>
            <a:endParaRPr lang="en-AU" alt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AU" altLang="en-US" smtClean="0"/>
              <a:t>Theoretical frames </a:t>
            </a:r>
          </a:p>
        </p:txBody>
      </p:sp>
      <p:sp>
        <p:nvSpPr>
          <p:cNvPr id="6147" name="Content Placeholder 2"/>
          <p:cNvSpPr>
            <a:spLocks noGrp="1"/>
          </p:cNvSpPr>
          <p:nvPr>
            <p:ph idx="1"/>
          </p:nvPr>
        </p:nvSpPr>
        <p:spPr>
          <a:xfrm>
            <a:off x="428625" y="1643063"/>
            <a:ext cx="8229600" cy="4525962"/>
          </a:xfrm>
        </p:spPr>
        <p:txBody>
          <a:bodyPr/>
          <a:lstStyle/>
          <a:p>
            <a:pPr>
              <a:buFont typeface="Arial" charset="0"/>
              <a:buNone/>
            </a:pPr>
            <a:r>
              <a:rPr lang="en-GB" altLang="en-US" smtClean="0"/>
              <a:t>Globalisation as transformative </a:t>
            </a:r>
            <a:r>
              <a:rPr lang="en-GB" altLang="en-US" i="1" smtClean="0"/>
              <a:t>- Appadurai, Giddens and Rizvi</a:t>
            </a:r>
          </a:p>
          <a:p>
            <a:pPr>
              <a:buFont typeface="Arial" charset="0"/>
              <a:buNone/>
            </a:pPr>
            <a:endParaRPr lang="en-GB" altLang="en-US" i="1" smtClean="0"/>
          </a:p>
          <a:p>
            <a:pPr>
              <a:buFont typeface="Arial" charset="0"/>
              <a:buNone/>
            </a:pPr>
            <a:r>
              <a:rPr lang="en-GB" altLang="en-US" i="1" smtClean="0"/>
              <a:t> </a:t>
            </a:r>
            <a:r>
              <a:rPr lang="en-GB" altLang="en-US" smtClean="0"/>
              <a:t>New imaginaries for teachers’ work </a:t>
            </a:r>
            <a:r>
              <a:rPr lang="en-GB" altLang="en-US" i="1" smtClean="0"/>
              <a:t>– </a:t>
            </a:r>
            <a:r>
              <a:rPr lang="en-GB" altLang="en-US" smtClean="0"/>
              <a:t>social imaginary</a:t>
            </a:r>
            <a:r>
              <a:rPr lang="en-GB" altLang="en-US" i="1" smtClean="0"/>
              <a:t> Taylor, Greene. </a:t>
            </a:r>
          </a:p>
          <a:p>
            <a:pPr>
              <a:buFont typeface="Arial" charset="0"/>
              <a:buNone/>
            </a:pPr>
            <a:endParaRPr lang="en-GB" altLang="en-US" smtClean="0"/>
          </a:p>
          <a:p>
            <a:pPr>
              <a:buFont typeface="Arial" charset="0"/>
              <a:buNone/>
            </a:pPr>
            <a:r>
              <a:rPr lang="en-GB" altLang="en-US" smtClean="0"/>
              <a:t>Teachers’ work </a:t>
            </a:r>
            <a:r>
              <a:rPr lang="en-GB" altLang="en-US" i="1" smtClean="0"/>
              <a:t>– Holm and Farber </a:t>
            </a:r>
          </a:p>
          <a:p>
            <a:pPr>
              <a:buFont typeface="Arial" charset="0"/>
              <a:buNone/>
            </a:pPr>
            <a:endParaRPr lang="en-GB" altLang="en-US" i="1" smtClean="0"/>
          </a:p>
          <a:p>
            <a:pPr>
              <a:buFont typeface="Arial" charset="0"/>
              <a:buNone/>
            </a:pPr>
            <a:r>
              <a:rPr lang="en-GB" altLang="en-US" smtClean="0"/>
              <a:t> </a:t>
            </a:r>
            <a:endParaRPr lang="en-GB" altLang="en-US" i="1" smtClean="0"/>
          </a:p>
          <a:p>
            <a:endParaRPr lang="en-AU" alt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How does travel shape teachers’ work and identities?</a:t>
            </a:r>
            <a:endParaRPr lang="en-AU" altLang="en-US" smtClean="0"/>
          </a:p>
        </p:txBody>
      </p:sp>
      <p:sp>
        <p:nvSpPr>
          <p:cNvPr id="7171" name="Content Placeholder 2"/>
          <p:cNvSpPr>
            <a:spLocks noGrp="1"/>
          </p:cNvSpPr>
          <p:nvPr>
            <p:ph idx="1"/>
          </p:nvPr>
        </p:nvSpPr>
        <p:spPr>
          <a:xfrm>
            <a:off x="457200" y="1571625"/>
            <a:ext cx="4614863" cy="5500688"/>
          </a:xfrm>
        </p:spPr>
        <p:txBody>
          <a:bodyPr/>
          <a:lstStyle/>
          <a:p>
            <a:pPr>
              <a:buFont typeface="Arial" charset="0"/>
              <a:buNone/>
            </a:pPr>
            <a:endParaRPr lang="en-AU" altLang="en-US" smtClean="0"/>
          </a:p>
          <a:p>
            <a:pPr>
              <a:buFont typeface="Arial" charset="0"/>
              <a:buNone/>
            </a:pPr>
            <a:r>
              <a:rPr lang="en-AU" altLang="en-US" smtClean="0"/>
              <a:t>New Knowledge - depth of knowledge </a:t>
            </a:r>
          </a:p>
          <a:p>
            <a:pPr>
              <a:buFont typeface="Arial" charset="0"/>
              <a:buNone/>
            </a:pPr>
            <a:r>
              <a:rPr lang="en-AU" altLang="en-US" smtClean="0"/>
              <a:t>Challenging stereotypes </a:t>
            </a:r>
          </a:p>
          <a:p>
            <a:pPr>
              <a:buFont typeface="Arial" charset="0"/>
              <a:buNone/>
            </a:pPr>
            <a:r>
              <a:rPr lang="en-AU" altLang="en-US" smtClean="0"/>
              <a:t>Reconfigured and new  curriculum </a:t>
            </a:r>
          </a:p>
          <a:p>
            <a:pPr>
              <a:buFont typeface="Arial" charset="0"/>
              <a:buNone/>
            </a:pPr>
            <a:r>
              <a:rPr lang="en-AU" altLang="en-US" smtClean="0"/>
              <a:t>Classroom Pedagogies </a:t>
            </a:r>
          </a:p>
          <a:p>
            <a:endParaRPr lang="en-AU" altLang="en-US" smtClean="0"/>
          </a:p>
          <a:p>
            <a:endParaRPr lang="en-AU" altLang="en-US" smtClean="0"/>
          </a:p>
        </p:txBody>
      </p:sp>
      <p:pic>
        <p:nvPicPr>
          <p:cNvPr id="7172" name="Picture 4" descr="c:\USERS\jdyer\My Documents\My Pictures\Picture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3" y="2786063"/>
            <a:ext cx="4230687"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AU" altLang="en-US" smtClean="0"/>
              <a:t>Teachers’ Identities </a:t>
            </a:r>
          </a:p>
        </p:txBody>
      </p:sp>
      <p:sp>
        <p:nvSpPr>
          <p:cNvPr id="8195" name="Content Placeholder 2"/>
          <p:cNvSpPr>
            <a:spLocks noGrp="1"/>
          </p:cNvSpPr>
          <p:nvPr>
            <p:ph idx="1"/>
          </p:nvPr>
        </p:nvSpPr>
        <p:spPr>
          <a:xfrm>
            <a:off x="457200" y="1600200"/>
            <a:ext cx="4043363" cy="4900613"/>
          </a:xfrm>
        </p:spPr>
        <p:txBody>
          <a:bodyPr/>
          <a:lstStyle/>
          <a:p>
            <a:r>
              <a:rPr lang="en-AU" altLang="en-US" smtClean="0"/>
              <a:t>Universal Hospitality  </a:t>
            </a:r>
          </a:p>
          <a:p>
            <a:r>
              <a:rPr lang="en-AU" altLang="en-US" smtClean="0"/>
              <a:t>Interconnectivity </a:t>
            </a:r>
          </a:p>
          <a:p>
            <a:r>
              <a:rPr lang="en-AU" altLang="en-US" smtClean="0"/>
              <a:t>Leadership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000125"/>
            <a:ext cx="8229600" cy="417513"/>
          </a:xfrm>
        </p:spPr>
        <p:txBody>
          <a:bodyPr/>
          <a:lstStyle/>
          <a:p>
            <a:r>
              <a:rPr lang="en-AU" altLang="en-US" smtClean="0"/>
              <a:t>How does travel shape understandings of global education</a:t>
            </a:r>
            <a:r>
              <a:rPr lang="en-AU" altLang="en-US" sz="3200" smtClean="0"/>
              <a:t>?</a:t>
            </a:r>
          </a:p>
        </p:txBody>
      </p:sp>
      <p:sp>
        <p:nvSpPr>
          <p:cNvPr id="9219" name="Content Placeholder 2"/>
          <p:cNvSpPr>
            <a:spLocks noGrp="1"/>
          </p:cNvSpPr>
          <p:nvPr>
            <p:ph idx="1"/>
          </p:nvPr>
        </p:nvSpPr>
        <p:spPr>
          <a:xfrm>
            <a:off x="428625" y="2643188"/>
            <a:ext cx="8229600" cy="4525962"/>
          </a:xfrm>
        </p:spPr>
        <p:txBody>
          <a:bodyPr/>
          <a:lstStyle/>
          <a:p>
            <a:r>
              <a:rPr lang="en-AU" altLang="en-US" smtClean="0"/>
              <a:t>Global awareness</a:t>
            </a:r>
          </a:p>
          <a:p>
            <a:r>
              <a:rPr lang="en-AU" altLang="en-US" smtClean="0"/>
              <a:t>Depth of knowledge </a:t>
            </a:r>
          </a:p>
          <a:p>
            <a:r>
              <a:rPr lang="en-AU" altLang="en-US" smtClean="0"/>
              <a:t>Interconnectedness</a:t>
            </a:r>
          </a:p>
          <a:p>
            <a:r>
              <a:rPr lang="en-AU" altLang="en-US" smtClean="0"/>
              <a:t>Pedagogies of comparison </a:t>
            </a:r>
          </a:p>
          <a:p>
            <a:endParaRPr lang="en-AU" altLang="en-US" smtClean="0"/>
          </a:p>
          <a:p>
            <a:endParaRPr lang="en-AU" alt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AU" altLang="en-US" smtClean="0"/>
              <a:t>Implications </a:t>
            </a:r>
            <a:br>
              <a:rPr lang="en-AU" altLang="en-US" smtClean="0"/>
            </a:br>
            <a:r>
              <a:rPr lang="en-AU" altLang="en-US" smtClean="0"/>
              <a:t>Global/ International Education </a:t>
            </a:r>
          </a:p>
        </p:txBody>
      </p:sp>
      <p:sp>
        <p:nvSpPr>
          <p:cNvPr id="10243" name="Content Placeholder 2"/>
          <p:cNvSpPr>
            <a:spLocks noGrp="1"/>
          </p:cNvSpPr>
          <p:nvPr>
            <p:ph idx="1"/>
          </p:nvPr>
        </p:nvSpPr>
        <p:spPr/>
        <p:txBody>
          <a:bodyPr/>
          <a:lstStyle/>
          <a:p>
            <a:pPr>
              <a:buFont typeface="Arial" charset="0"/>
              <a:buNone/>
            </a:pPr>
            <a:r>
              <a:rPr lang="en-AU" altLang="en-US" sz="2800" smtClean="0"/>
              <a:t>Teachers’ work can reconfigure  global education as their mindsets and thinking in turn become actions. The trajectories for these changes and influence are neither straightforward nor expected. </a:t>
            </a:r>
          </a:p>
          <a:p>
            <a:pPr>
              <a:buFont typeface="Arial" charset="0"/>
              <a:buNone/>
            </a:pPr>
            <a:r>
              <a:rPr lang="en-AU" altLang="en-US" sz="2800" smtClean="0"/>
              <a:t>For these teachers global education becomes then more than policy and curriculum but altered mindsets and practices informed from travel. These mindsets are now influenced by global imaginaries which in turn reframe and reconfigure their work as teachers. </a:t>
            </a:r>
          </a:p>
          <a:p>
            <a:endParaRPr lang="en-AU" alt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TotalTime>
  <Words>1096</Words>
  <Application>Microsoft Office PowerPoint</Application>
  <PresentationFormat>On-screen Show (4:3)</PresentationFormat>
  <Paragraphs>91</Paragraphs>
  <Slides>11</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                Global Imaginaries in Teachers’ work July 2010</vt:lpstr>
      <vt:lpstr>Background </vt:lpstr>
      <vt:lpstr>New contexts</vt:lpstr>
      <vt:lpstr>Research   </vt:lpstr>
      <vt:lpstr>Theoretical frames </vt:lpstr>
      <vt:lpstr>How does travel shape teachers’ work and identities?</vt:lpstr>
      <vt:lpstr>Teachers’ Identities </vt:lpstr>
      <vt:lpstr>How does travel shape understandings of global education?</vt:lpstr>
      <vt:lpstr>Implications  Global/ International Education </vt:lpstr>
      <vt:lpstr>Implications for schools </vt:lpstr>
      <vt:lpstr>to close...</vt:lpstr>
    </vt:vector>
  </TitlesOfParts>
  <Company>Deakin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Education: Travel and new Imaginaries for teachers’ work</dc:title>
  <dc:creator>jdyer</dc:creator>
  <cp:lastModifiedBy>Carolina Salter</cp:lastModifiedBy>
  <cp:revision>35</cp:revision>
  <dcterms:created xsi:type="dcterms:W3CDTF">2010-02-16T22:19:52Z</dcterms:created>
  <dcterms:modified xsi:type="dcterms:W3CDTF">2014-11-03T20:37:27Z</dcterms:modified>
</cp:coreProperties>
</file>