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6" r:id="rId38"/>
    <p:sldId id="297" r:id="rId39"/>
    <p:sldId id="298" r:id="rId40"/>
    <p:sldId id="299" r:id="rId41"/>
    <p:sldId id="300" r:id="rId42"/>
    <p:sldId id="301" r:id="rId4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6261050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This is not the whole story of all that our students are and have become over their journey in high school.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 the traditional question has been, How do we get our students to stand out from all the others?  The problem with this question is that it implies competition on a single scale, and if we only report 2 pieces of information (diploma and overall score), the only way to stand out is to get a better score in a diploma that has a higher minimum standard.  We end up spending more of our energy on an small group of elite students.</a:t>
            </a:r>
          </a:p>
          <a:p>
            <a:pPr lvl="0" rtl="0">
              <a:spcBef>
                <a:spcPts val="0"/>
              </a:spcBef>
              <a:buNone/>
            </a:pPr>
            <a:r>
              <a:rPr lang="en"/>
              <a:t>We believe in the rigor of the IB diploma, but don’t see the value in adding to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 the traditional question has been, How do we get our students to stand out from all the others?  The problem with this question is that it implies competition on a single scale, and if we only report 2 pieces of information (diploma and overall score), the only way to stand out is to get a better score in a diploma that has a higher minimum standard.  We end up spending more of our energy on an small group of elite students.</a:t>
            </a:r>
          </a:p>
          <a:p>
            <a:pPr lvl="0" rtl="0">
              <a:spcBef>
                <a:spcPts val="0"/>
              </a:spcBef>
              <a:buNone/>
            </a:pPr>
            <a:r>
              <a:rPr lang="en"/>
              <a:t>We believe in the rigor of the IB diploma, but don’t see the value in adding to 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When we boil all of the things a student is and does down to a single, summary score, we are trying to compare all students on a single scale, to effectively rank students everywhere.  But in doing this, does the one scale we use to measure them by really tell us what it is most important for us to know about this student?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 what we really need is a paradigm shift.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traditional paradigm sees education as a product—we go to school to get smart.  So the measure of success has been tied to the question, How smart is the student?  To answer that in an efficient way, we try to quantify it with a score that we can rank or rate.  In doing so, we determine who the top students are, the elite students, the Best of the Best.  To improve your ranking, traditionally, you have to do more, better.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 traditional diploma says that the student has met the minimum required score in a minimum number of courses.</a:t>
            </a:r>
          </a:p>
          <a:p>
            <a:pPr lvl="0" rtl="0">
              <a:spcBef>
                <a:spcPts val="0"/>
              </a:spcBef>
              <a:buNone/>
            </a:pPr>
            <a:r>
              <a:rPr lang="en"/>
              <a:t>Transcript produces an overall score that represents, essentially, how smart a student is.  Did the min + how smart.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Listen to some examples from around the room?  How many of these things are reported on report cards?  How many of these things are really academic?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Diplomas like the IB Diploma ask students to learn outside of the classroom through CAS, for example, but what is actually reported is still an overall score that summarizes academic work done in class.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The GCD tries to validate and count all of a student’s learning.  In class, in the larger entity of school, and in the world beyond.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How do students work towards the GCD?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core elements of the GCD represent the foundations of proactive, global citizenship.  These are students who are willing and able to COMMUNICATE their ideas and ACT with an AWARENESS of context and consequence.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extended elements recognize the individual talents that students have, the lenses through which their global citizenship may manifest.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What are some of the things you know that high school students are doing that you have heard about?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Advanced elements recognize exceptional achievement, where students have fulfilled and exceeded their potential.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diploma is offered at three levels of recognition.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Global Citizen Certificate is awarded to those who are described by the core elements of the GCD and one extended element.  Because the extended element does not have to be academics, the student does not have to graduate in order to be awarded the certificate.  This is particularly relevant to students who do not finish their high school careers in GCD member schools.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Global Citizen Diploma is awarded to students who are described by the core elements of the GCD plus 6 of the 8 extended elements, including the Academics requirement of graduation from High School.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Global Citizen Diploma with Distinction is awarded those few students who are described by all of the elements of the GCD.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Students write qualitative reflections about their learning experiences.  They must provide evidence of the learning activity, and of their participation in it.  Reflections follow the Universal Reflection Guidelines so that reflections written for CAS can also be used for the GCD, with perhaps, an additional sentence or two to tailor the reflection to the GCD context. Students can use this format to reflect on class work too.  Students record their reflections on their blogs, and categorize each post based on the element of the GCD they feel describes the learning.  One learning experience can be described by 2 elements of the GCD.</a:t>
            </a:r>
          </a:p>
          <a:p>
            <a:pPr lvl="0" rtl="0">
              <a:spcBef>
                <a:spcPts val="0"/>
              </a:spcBef>
              <a:buNone/>
            </a:pPr>
            <a:r>
              <a:rPr lang="en"/>
              <a:t>When students have completed their reflections, they select their 5 most profound learning experiences/reflections and create a category for them called GCD Showcase.  The link to this showcase is shared with university recruiters and admissions officers in the Letter of Conditional Award of the GCD.</a:t>
            </a:r>
          </a:p>
          <a:p>
            <a:pPr lvl="0" rtl="0">
              <a:spcBef>
                <a:spcPts val="0"/>
              </a:spcBef>
              <a:buNone/>
            </a:pPr>
            <a:r>
              <a:rPr lang="en"/>
              <a:t>(The image here is hyperlinked to the Reflection Guidelines page of the GCD Website)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There are 4 submission deadlines and reading periods each semester.  Semester 1 is reserved for G12 reflections as they are completing their university applications.  Second semester submissions are open to G9 to G12.</a:t>
            </a:r>
          </a:p>
          <a:p>
            <a:pPr lvl="0" rtl="0">
              <a:spcBef>
                <a:spcPts val="0"/>
              </a:spcBef>
              <a:buNone/>
            </a:pPr>
            <a:r>
              <a:rPr lang="en"/>
              <a:t>During the reading period, GCD Committee readers review the submitted reflections and approve them or provide feedback on what still needs to be done/described to meet the element criteria.  Feedback can be given as a comment on the blog, or by email directly to the student.  If revisions are required, students revise and submit the post again for the next submission deadline.  If a reader is uncertain of whether or not a reflection meets the criteria, s/he makes some notes and the post is discussed with the other readers at the moderation meeting.  The committee makes a decision and the original reader informs the student by email or blog.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For complete information, see the GCD website.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question all teachers need the answer to:  Is this going to be more work for me?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GCD does not create more work for teachers, unless they wish to join the GCD Reading Committee, and then it creates only a little more work.  But, be aware that your students may be pursuing the GCD and may be thinking about activities you supervise in that light.  It would be helpful if you think about recording activities you supervise and sharing anything students might use as evidence of their participation eg. sports videos used for training, rehearsal footage, concert footage etc.  Please be familiar with the GCD so you can remind students of ways their learning experiences might contribute to their GCD.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question all teachers need the answer to:  Is this going to be more work for me?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For complete information, see the GCD website.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Photo credits for images used but not taken by in-school photographers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 traditional diploma says that the student has met the minimum required score in a minimum number of courses.</a:t>
            </a:r>
          </a:p>
          <a:p>
            <a:pPr lvl="0" rtl="0">
              <a:spcBef>
                <a:spcPts val="0"/>
              </a:spcBef>
              <a:buNone/>
            </a:pPr>
            <a:r>
              <a:rPr lang="en"/>
              <a:t>Transcript produces an overall score that represents, essentially, how smart a student is.  Did the min + how smart.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 traditional diploma says that the student has met the minimum required score in a minimum number of courses.</a:t>
            </a:r>
          </a:p>
          <a:p>
            <a:pPr lvl="0" rtl="0">
              <a:spcBef>
                <a:spcPts val="0"/>
              </a:spcBef>
              <a:buNone/>
            </a:pPr>
            <a:r>
              <a:rPr lang="en"/>
              <a:t>Transcript produces an overall score that represents, essentially, how smart a student is.  Did the min + how smart.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 traditional diploma says that the student has met the minimum required score in a minimum number of courses.</a:t>
            </a:r>
          </a:p>
          <a:p>
            <a:pPr lvl="0" rtl="0">
              <a:spcBef>
                <a:spcPts val="0"/>
              </a:spcBef>
              <a:buNone/>
            </a:pPr>
            <a:r>
              <a:rPr lang="en"/>
              <a:t>Transcript produces an overall score that represents, essentially, how smart a student is.  Did the min + how smart.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flickr.com/photos/28567825@N03/2916964145/" TargetMode="External"/><Relationship Id="rId3" Type="http://schemas.openxmlformats.org/officeDocument/2006/relationships/hyperlink" Target="http://www.flickr.com/photos/20466740@N00/2419894945/" TargetMode="External"/><Relationship Id="rId7" Type="http://schemas.openxmlformats.org/officeDocument/2006/relationships/hyperlink" Target="http://creativecommons.org/licenses/by-nd/2.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flickr.com/photos/74719282@N00/2754546752/" TargetMode="External"/><Relationship Id="rId5" Type="http://schemas.openxmlformats.org/officeDocument/2006/relationships/hyperlink" Target="http://creativecommons.org/licenses/by/2.0/" TargetMode="External"/><Relationship Id="rId4" Type="http://schemas.openxmlformats.org/officeDocument/2006/relationships/hyperlink" Target="http://compfigh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623275" y="2769097"/>
            <a:ext cx="4834800" cy="2086500"/>
          </a:xfrm>
          <a:prstGeom prst="rect">
            <a:avLst/>
          </a:prstGeom>
        </p:spPr>
        <p:txBody>
          <a:bodyPr lIns="91425" tIns="91425" rIns="91425" bIns="91425" anchor="b" anchorCtr="0">
            <a:noAutofit/>
          </a:bodyPr>
          <a:lstStyle/>
          <a:p>
            <a:pPr>
              <a:spcBef>
                <a:spcPts val="0"/>
              </a:spcBef>
              <a:buNone/>
            </a:pPr>
            <a:r>
              <a:rPr lang="en" sz="15000">
                <a:solidFill>
                  <a:srgbClr val="FFFFFF"/>
                </a:solidFill>
              </a:rPr>
              <a:t>GCD</a:t>
            </a:r>
          </a:p>
        </p:txBody>
      </p:sp>
      <p:sp>
        <p:nvSpPr>
          <p:cNvPr id="24" name="Shape 24"/>
          <p:cNvSpPr txBox="1">
            <a:spLocks noGrp="1"/>
          </p:cNvSpPr>
          <p:nvPr>
            <p:ph type="subTitle" idx="1"/>
          </p:nvPr>
        </p:nvSpPr>
        <p:spPr>
          <a:xfrm>
            <a:off x="3623275" y="2169850"/>
            <a:ext cx="4834800" cy="642000"/>
          </a:xfrm>
          <a:prstGeom prst="rect">
            <a:avLst/>
          </a:prstGeom>
        </p:spPr>
        <p:txBody>
          <a:bodyPr lIns="91425" tIns="91425" rIns="91425" bIns="91425" anchor="t" anchorCtr="0">
            <a:noAutofit/>
          </a:bodyPr>
          <a:lstStyle/>
          <a:p>
            <a:pPr>
              <a:spcBef>
                <a:spcPts val="0"/>
              </a:spcBef>
              <a:buNone/>
            </a:pPr>
            <a:r>
              <a:rPr lang="en" b="1">
                <a:solidFill>
                  <a:srgbClr val="FFFFFF"/>
                </a:solidFill>
              </a:rPr>
              <a:t>An </a:t>
            </a:r>
            <a:r>
              <a:rPr lang="en" b="1">
                <a:solidFill>
                  <a:srgbClr val="4A86E8"/>
                </a:solidFill>
              </a:rPr>
              <a:t>introduction </a:t>
            </a:r>
            <a:r>
              <a:rPr lang="en" b="1">
                <a:solidFill>
                  <a:srgbClr val="FFFFFF"/>
                </a:solidFill>
              </a:rPr>
              <a:t>to the</a:t>
            </a:r>
          </a:p>
        </p:txBody>
      </p:sp>
      <p:pic>
        <p:nvPicPr>
          <p:cNvPr id="25" name="Shape 25"/>
          <p:cNvPicPr preferRelativeResize="0"/>
          <p:nvPr/>
        </p:nvPicPr>
        <p:blipFill>
          <a:blip r:embed="rId3">
            <a:alphaModFix/>
          </a:blip>
          <a:stretch>
            <a:fillRect/>
          </a:stretch>
        </p:blipFill>
        <p:spPr>
          <a:xfrm>
            <a:off x="1093175" y="1981200"/>
            <a:ext cx="2707299" cy="283487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2"/>
        <p:cNvGrpSpPr/>
        <p:nvPr/>
      </p:nvGrpSpPr>
      <p:grpSpPr>
        <a:xfrm>
          <a:off x="0" y="0"/>
          <a:ext cx="0" cy="0"/>
          <a:chOff x="0" y="0"/>
          <a:chExt cx="0" cy="0"/>
        </a:xfrm>
      </p:grpSpPr>
      <p:sp>
        <p:nvSpPr>
          <p:cNvPr id="93" name="Shape 93"/>
          <p:cNvSpPr txBox="1"/>
          <p:nvPr/>
        </p:nvSpPr>
        <p:spPr>
          <a:xfrm>
            <a:off x="-1536400" y="50700"/>
            <a:ext cx="12211800" cy="17307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16700" b="1">
                <a:solidFill>
                  <a:srgbClr val="FFFFFF"/>
                </a:solidFill>
              </a:rPr>
              <a:t>the whole</a:t>
            </a:r>
          </a:p>
        </p:txBody>
      </p:sp>
      <p:sp>
        <p:nvSpPr>
          <p:cNvPr id="94" name="Shape 94"/>
          <p:cNvSpPr txBox="1"/>
          <p:nvPr/>
        </p:nvSpPr>
        <p:spPr>
          <a:xfrm>
            <a:off x="-1804525" y="989900"/>
            <a:ext cx="12632400" cy="50310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36000" b="1">
                <a:solidFill>
                  <a:srgbClr val="FFFFFF"/>
                </a:solidFill>
              </a:rPr>
              <a:t>story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3"/>
        <p:cNvGrpSpPr/>
        <p:nvPr/>
      </p:nvGrpSpPr>
      <p:grpSpPr>
        <a:xfrm>
          <a:off x="0" y="0"/>
          <a:ext cx="0" cy="0"/>
          <a:chOff x="0" y="0"/>
          <a:chExt cx="0" cy="0"/>
        </a:xfrm>
      </p:grpSpPr>
      <p:sp>
        <p:nvSpPr>
          <p:cNvPr id="104" name="Shape 104"/>
          <p:cNvSpPr txBox="1"/>
          <p:nvPr/>
        </p:nvSpPr>
        <p:spPr>
          <a:xfrm>
            <a:off x="479900" y="1288600"/>
            <a:ext cx="8235900" cy="32348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800">
                <a:solidFill>
                  <a:srgbClr val="FFFFFF"/>
                </a:solidFill>
              </a:rPr>
              <a:t>How do we get our kids to stand out?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8"/>
        <p:cNvGrpSpPr/>
        <p:nvPr/>
      </p:nvGrpSpPr>
      <p:grpSpPr>
        <a:xfrm>
          <a:off x="0" y="0"/>
          <a:ext cx="0" cy="0"/>
          <a:chOff x="0" y="0"/>
          <a:chExt cx="0" cy="0"/>
        </a:xfrm>
      </p:grpSpPr>
      <p:sp>
        <p:nvSpPr>
          <p:cNvPr id="109" name="Shape 109"/>
          <p:cNvSpPr txBox="1"/>
          <p:nvPr/>
        </p:nvSpPr>
        <p:spPr>
          <a:xfrm>
            <a:off x="479900" y="1288600"/>
            <a:ext cx="8235900" cy="32348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800">
                <a:solidFill>
                  <a:srgbClr val="FFFFFF"/>
                </a:solidFill>
              </a:rPr>
              <a:t>How do we get our kids to </a:t>
            </a:r>
          </a:p>
          <a:p>
            <a:pPr lvl="0" algn="ctr" rtl="0">
              <a:spcBef>
                <a:spcPts val="0"/>
              </a:spcBef>
              <a:buNone/>
            </a:pPr>
            <a:r>
              <a:rPr lang="en" sz="4800">
                <a:solidFill>
                  <a:srgbClr val="FFFFFF"/>
                </a:solidFill>
              </a:rPr>
              <a:t>be seen?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sp>
        <p:nvSpPr>
          <p:cNvPr id="114" name="Shape 114"/>
          <p:cNvSpPr/>
          <p:nvPr/>
        </p:nvSpPr>
        <p:spPr>
          <a:xfrm>
            <a:off x="2063875" y="1749025"/>
            <a:ext cx="5140800" cy="3778200"/>
          </a:xfrm>
          <a:prstGeom prst="roundRect">
            <a:avLst>
              <a:gd name="adj" fmla="val 16667"/>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Official</a:t>
            </a:r>
          </a:p>
        </p:txBody>
      </p:sp>
      <p:sp>
        <p:nvSpPr>
          <p:cNvPr id="115" name="Shape 115"/>
          <p:cNvSpPr txBox="1"/>
          <p:nvPr/>
        </p:nvSpPr>
        <p:spPr>
          <a:xfrm>
            <a:off x="1793250" y="1455325"/>
            <a:ext cx="5557499" cy="4883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000">
                <a:solidFill>
                  <a:srgbClr val="FFFFFF"/>
                </a:solidFill>
              </a:rPr>
              <a:t>diploma </a:t>
            </a:r>
            <a:r>
              <a:rPr lang="en" sz="4000">
                <a:solidFill>
                  <a:srgbClr val="4A86E8"/>
                </a:solidFill>
              </a:rPr>
              <a:t>+</a:t>
            </a:r>
            <a:r>
              <a:rPr lang="en" sz="4000">
                <a:solidFill>
                  <a:srgbClr val="FFFFFF"/>
                </a:solidFill>
              </a:rPr>
              <a:t> transcript</a:t>
            </a:r>
          </a:p>
          <a:p>
            <a:pPr lvl="0" algn="ctr" rtl="0">
              <a:spcBef>
                <a:spcPts val="0"/>
              </a:spcBef>
              <a:buNone/>
            </a:pPr>
            <a:endParaRPr sz="6000">
              <a:solidFill>
                <a:srgbClr val="FFFFFF"/>
              </a:solidFill>
            </a:endParaRPr>
          </a:p>
        </p:txBody>
      </p:sp>
      <p:sp>
        <p:nvSpPr>
          <p:cNvPr id="116" name="Shape 116"/>
          <p:cNvSpPr txBox="1"/>
          <p:nvPr/>
        </p:nvSpPr>
        <p:spPr>
          <a:xfrm>
            <a:off x="164485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NIST Diploma </a:t>
            </a:r>
          </a:p>
          <a:p>
            <a:pPr lvl="0" algn="ctr" rtl="0">
              <a:spcBef>
                <a:spcPts val="0"/>
              </a:spcBef>
              <a:buNone/>
            </a:pPr>
            <a:r>
              <a:rPr lang="en" sz="1600">
                <a:solidFill>
                  <a:srgbClr val="4A86E8"/>
                </a:solidFill>
              </a:rPr>
              <a:t>IB Diploma</a:t>
            </a:r>
          </a:p>
        </p:txBody>
      </p:sp>
      <p:sp>
        <p:nvSpPr>
          <p:cNvPr id="117" name="Shape 117"/>
          <p:cNvSpPr txBox="1"/>
          <p:nvPr/>
        </p:nvSpPr>
        <p:spPr>
          <a:xfrm>
            <a:off x="434730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Grades</a:t>
            </a:r>
          </a:p>
          <a:p>
            <a:pPr lvl="0" algn="ctr" rtl="0">
              <a:spcBef>
                <a:spcPts val="0"/>
              </a:spcBef>
              <a:buNone/>
            </a:pPr>
            <a:r>
              <a:rPr lang="en" sz="1600">
                <a:solidFill>
                  <a:srgbClr val="4A86E8"/>
                </a:solidFill>
              </a:rPr>
              <a:t>Activity Record</a:t>
            </a:r>
          </a:p>
        </p:txBody>
      </p:sp>
      <p:sp>
        <p:nvSpPr>
          <p:cNvPr id="118" name="Shape 118"/>
          <p:cNvSpPr/>
          <p:nvPr/>
        </p:nvSpPr>
        <p:spPr>
          <a:xfrm>
            <a:off x="306985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9" name="Shape 119"/>
          <p:cNvSpPr/>
          <p:nvPr/>
        </p:nvSpPr>
        <p:spPr>
          <a:xfrm>
            <a:off x="577230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0" name="Shape 120"/>
          <p:cNvSpPr txBox="1"/>
          <p:nvPr/>
        </p:nvSpPr>
        <p:spPr>
          <a:xfrm>
            <a:off x="2188975" y="3866975"/>
            <a:ext cx="4890600" cy="336900"/>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4A86E8"/>
                </a:solidFill>
              </a:rPr>
              <a:t>official school ‘permanent’ record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4"/>
        <p:cNvGrpSpPr/>
        <p:nvPr/>
      </p:nvGrpSpPr>
      <p:grpSpPr>
        <a:xfrm>
          <a:off x="0" y="0"/>
          <a:ext cx="0" cy="0"/>
          <a:chOff x="0" y="0"/>
          <a:chExt cx="0" cy="0"/>
        </a:xfrm>
      </p:grpSpPr>
      <p:sp>
        <p:nvSpPr>
          <p:cNvPr id="125" name="Shape 125"/>
          <p:cNvSpPr/>
          <p:nvPr/>
        </p:nvSpPr>
        <p:spPr>
          <a:xfrm>
            <a:off x="2063875" y="1749025"/>
            <a:ext cx="5140800" cy="3778200"/>
          </a:xfrm>
          <a:prstGeom prst="roundRect">
            <a:avLst>
              <a:gd name="adj" fmla="val 16667"/>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Official</a:t>
            </a:r>
          </a:p>
        </p:txBody>
      </p:sp>
      <p:sp>
        <p:nvSpPr>
          <p:cNvPr id="126" name="Shape 126"/>
          <p:cNvSpPr txBox="1"/>
          <p:nvPr/>
        </p:nvSpPr>
        <p:spPr>
          <a:xfrm>
            <a:off x="1793250" y="1455325"/>
            <a:ext cx="5557499" cy="4883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000">
                <a:solidFill>
                  <a:srgbClr val="FFFFFF"/>
                </a:solidFill>
              </a:rPr>
              <a:t>diploma </a:t>
            </a:r>
            <a:r>
              <a:rPr lang="en" sz="4000">
                <a:solidFill>
                  <a:srgbClr val="4A86E8"/>
                </a:solidFill>
              </a:rPr>
              <a:t>+</a:t>
            </a:r>
            <a:r>
              <a:rPr lang="en" sz="4000">
                <a:solidFill>
                  <a:srgbClr val="FFFFFF"/>
                </a:solidFill>
              </a:rPr>
              <a:t> transcript</a:t>
            </a:r>
          </a:p>
          <a:p>
            <a:pPr lvl="0" algn="ctr" rtl="0">
              <a:spcBef>
                <a:spcPts val="0"/>
              </a:spcBef>
              <a:buNone/>
            </a:pPr>
            <a:endParaRPr sz="6000">
              <a:solidFill>
                <a:srgbClr val="FFFFFF"/>
              </a:solidFill>
            </a:endParaRPr>
          </a:p>
        </p:txBody>
      </p:sp>
      <p:sp>
        <p:nvSpPr>
          <p:cNvPr id="127" name="Shape 127"/>
          <p:cNvSpPr txBox="1"/>
          <p:nvPr/>
        </p:nvSpPr>
        <p:spPr>
          <a:xfrm>
            <a:off x="164485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NIST Diploma </a:t>
            </a:r>
          </a:p>
          <a:p>
            <a:pPr lvl="0" algn="ctr" rtl="0">
              <a:spcBef>
                <a:spcPts val="0"/>
              </a:spcBef>
              <a:buNone/>
            </a:pPr>
            <a:r>
              <a:rPr lang="en" sz="1600">
                <a:solidFill>
                  <a:srgbClr val="4A86E8"/>
                </a:solidFill>
              </a:rPr>
              <a:t>IB Diploma</a:t>
            </a:r>
          </a:p>
        </p:txBody>
      </p:sp>
      <p:sp>
        <p:nvSpPr>
          <p:cNvPr id="128" name="Shape 128"/>
          <p:cNvSpPr txBox="1"/>
          <p:nvPr/>
        </p:nvSpPr>
        <p:spPr>
          <a:xfrm>
            <a:off x="434730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Grades</a:t>
            </a:r>
          </a:p>
          <a:p>
            <a:pPr lvl="0" algn="ctr" rtl="0">
              <a:spcBef>
                <a:spcPts val="0"/>
              </a:spcBef>
              <a:buNone/>
            </a:pPr>
            <a:r>
              <a:rPr lang="en" sz="1600">
                <a:solidFill>
                  <a:srgbClr val="4A86E8"/>
                </a:solidFill>
              </a:rPr>
              <a:t>Activity Record</a:t>
            </a:r>
          </a:p>
        </p:txBody>
      </p:sp>
      <p:sp>
        <p:nvSpPr>
          <p:cNvPr id="129" name="Shape 129"/>
          <p:cNvSpPr/>
          <p:nvPr/>
        </p:nvSpPr>
        <p:spPr>
          <a:xfrm>
            <a:off x="306985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0" name="Shape 130"/>
          <p:cNvSpPr/>
          <p:nvPr/>
        </p:nvSpPr>
        <p:spPr>
          <a:xfrm>
            <a:off x="577230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1" name="Shape 131"/>
          <p:cNvSpPr txBox="1"/>
          <p:nvPr/>
        </p:nvSpPr>
        <p:spPr>
          <a:xfrm>
            <a:off x="2188975" y="3866975"/>
            <a:ext cx="4890600" cy="336900"/>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4A86E8"/>
                </a:solidFill>
              </a:rPr>
              <a:t>official school ‘permanent’ record </a:t>
            </a:r>
          </a:p>
        </p:txBody>
      </p:sp>
      <p:cxnSp>
        <p:nvCxnSpPr>
          <p:cNvPr id="132" name="Shape 132"/>
          <p:cNvCxnSpPr/>
          <p:nvPr/>
        </p:nvCxnSpPr>
        <p:spPr>
          <a:xfrm rot="10800000">
            <a:off x="3194525" y="998900"/>
            <a:ext cx="10799" cy="750000"/>
          </a:xfrm>
          <a:prstGeom prst="straightConnector1">
            <a:avLst/>
          </a:prstGeom>
          <a:noFill/>
          <a:ln w="38100" cap="flat">
            <a:solidFill>
              <a:srgbClr val="FF0000"/>
            </a:solidFill>
            <a:prstDash val="solid"/>
            <a:round/>
            <a:headEnd type="none" w="lg" len="lg"/>
            <a:tailEnd type="triangle" w="lg" len="lg"/>
          </a:ln>
        </p:spPr>
      </p:cxnSp>
      <p:sp>
        <p:nvSpPr>
          <p:cNvPr id="133" name="Shape 133"/>
          <p:cNvSpPr txBox="1"/>
          <p:nvPr/>
        </p:nvSpPr>
        <p:spPr>
          <a:xfrm>
            <a:off x="2558225" y="403100"/>
            <a:ext cx="1283399" cy="519599"/>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FF0000"/>
                </a:solidFill>
              </a:rPr>
              <a:t>more rigor</a:t>
            </a:r>
          </a:p>
        </p:txBody>
      </p:sp>
      <p:sp>
        <p:nvSpPr>
          <p:cNvPr id="134" name="Shape 134"/>
          <p:cNvSpPr txBox="1"/>
          <p:nvPr/>
        </p:nvSpPr>
        <p:spPr>
          <a:xfrm>
            <a:off x="5122800" y="403100"/>
            <a:ext cx="1646099" cy="519599"/>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FF0000"/>
                </a:solidFill>
              </a:rPr>
              <a:t>higher grades</a:t>
            </a:r>
          </a:p>
          <a:p>
            <a:pPr lvl="0" rtl="0">
              <a:spcBef>
                <a:spcPts val="0"/>
              </a:spcBef>
              <a:buNone/>
            </a:pPr>
            <a:r>
              <a:rPr lang="en" sz="1800">
                <a:solidFill>
                  <a:srgbClr val="FF0000"/>
                </a:solidFill>
              </a:rPr>
              <a:t>do more stuff</a:t>
            </a:r>
          </a:p>
        </p:txBody>
      </p:sp>
      <p:cxnSp>
        <p:nvCxnSpPr>
          <p:cNvPr id="135" name="Shape 135"/>
          <p:cNvCxnSpPr/>
          <p:nvPr/>
        </p:nvCxnSpPr>
        <p:spPr>
          <a:xfrm rot="10800000">
            <a:off x="5940450" y="960862"/>
            <a:ext cx="10799" cy="750000"/>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135475" y="207550"/>
            <a:ext cx="8877348" cy="61317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4"/>
        <p:cNvGrpSpPr/>
        <p:nvPr/>
      </p:nvGrpSpPr>
      <p:grpSpPr>
        <a:xfrm>
          <a:off x="0" y="0"/>
          <a:ext cx="0" cy="0"/>
          <a:chOff x="0" y="0"/>
          <a:chExt cx="0" cy="0"/>
        </a:xfrm>
      </p:grpSpPr>
      <p:sp>
        <p:nvSpPr>
          <p:cNvPr id="145" name="Shape 145"/>
          <p:cNvSpPr txBox="1"/>
          <p:nvPr/>
        </p:nvSpPr>
        <p:spPr>
          <a:xfrm>
            <a:off x="-499400" y="381000"/>
            <a:ext cx="10143000" cy="16563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16000">
                <a:solidFill>
                  <a:srgbClr val="FFFFFF"/>
                </a:solidFill>
              </a:rPr>
              <a:t>Paradigm Shift</a:t>
            </a:r>
          </a:p>
          <a:p>
            <a:pPr lvl="0" algn="ctr" rtl="0">
              <a:spcBef>
                <a:spcPts val="0"/>
              </a:spcBef>
              <a:buNone/>
            </a:pPr>
            <a:endParaRPr sz="6000">
              <a:solidFill>
                <a:srgbClr val="FFFFFF"/>
              </a:solidFil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9"/>
        <p:cNvGrpSpPr/>
        <p:nvPr/>
      </p:nvGrpSpPr>
      <p:grpSpPr>
        <a:xfrm>
          <a:off x="0" y="0"/>
          <a:ext cx="0" cy="0"/>
          <a:chOff x="0" y="0"/>
          <a:chExt cx="0" cy="0"/>
        </a:xfrm>
      </p:grpSpPr>
      <p:sp>
        <p:nvSpPr>
          <p:cNvPr id="150" name="Shape 150"/>
          <p:cNvSpPr txBox="1"/>
          <p:nvPr/>
        </p:nvSpPr>
        <p:spPr>
          <a:xfrm>
            <a:off x="-499400" y="381000"/>
            <a:ext cx="10143000" cy="16563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16000">
                <a:solidFill>
                  <a:srgbClr val="2E2E2E"/>
                </a:solidFill>
              </a:rPr>
              <a:t>Paradigm Shift</a:t>
            </a:r>
          </a:p>
          <a:p>
            <a:pPr lvl="0" algn="ctr" rtl="0">
              <a:spcBef>
                <a:spcPts val="0"/>
              </a:spcBef>
              <a:buNone/>
            </a:pPr>
            <a:endParaRPr sz="6000">
              <a:solidFill>
                <a:srgbClr val="FFFFFF"/>
              </a:solidFill>
            </a:endParaRPr>
          </a:p>
        </p:txBody>
      </p:sp>
      <p:sp>
        <p:nvSpPr>
          <p:cNvPr id="151" name="Shape 151"/>
          <p:cNvSpPr txBox="1"/>
          <p:nvPr/>
        </p:nvSpPr>
        <p:spPr>
          <a:xfrm>
            <a:off x="994950" y="1276225"/>
            <a:ext cx="3197100" cy="42522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rPr>
              <a:t>How smart?</a:t>
            </a:r>
          </a:p>
          <a:p>
            <a:pPr lvl="0" algn="ctr" rtl="0">
              <a:spcBef>
                <a:spcPts val="0"/>
              </a:spcBef>
              <a:buNone/>
            </a:pPr>
            <a:endParaRPr sz="2400">
              <a:solidFill>
                <a:srgbClr val="FFFFFF"/>
              </a:solidFill>
            </a:endParaRPr>
          </a:p>
          <a:p>
            <a:pPr lvl="0" algn="ctr" rtl="0">
              <a:spcBef>
                <a:spcPts val="0"/>
              </a:spcBef>
              <a:buNone/>
            </a:pPr>
            <a:endParaRPr sz="2400">
              <a:solidFill>
                <a:srgbClr val="FFFFFF"/>
              </a:solidFill>
            </a:endParaRPr>
          </a:p>
          <a:p>
            <a:pPr lvl="0" algn="ctr" rtl="0">
              <a:spcBef>
                <a:spcPts val="0"/>
              </a:spcBef>
              <a:buNone/>
            </a:pPr>
            <a:r>
              <a:rPr lang="en" sz="2400">
                <a:solidFill>
                  <a:srgbClr val="FFFFFF"/>
                </a:solidFill>
              </a:rPr>
              <a:t>Quantitative</a:t>
            </a:r>
          </a:p>
          <a:p>
            <a:pPr lvl="0" algn="ctr" rtl="0">
              <a:spcBef>
                <a:spcPts val="0"/>
              </a:spcBef>
              <a:buNone/>
            </a:pPr>
            <a:r>
              <a:rPr lang="en" sz="2400">
                <a:solidFill>
                  <a:srgbClr val="FFFFFF"/>
                </a:solidFill>
              </a:rPr>
              <a:t>(Rank/Rate)</a:t>
            </a:r>
          </a:p>
          <a:p>
            <a:pPr lvl="0" algn="ctr" rtl="0">
              <a:spcBef>
                <a:spcPts val="0"/>
              </a:spcBef>
              <a:buNone/>
            </a:pPr>
            <a:endParaRPr sz="2400">
              <a:solidFill>
                <a:srgbClr val="FFFFFF"/>
              </a:solidFill>
            </a:endParaRPr>
          </a:p>
          <a:p>
            <a:pPr lvl="0" algn="ctr" rtl="0">
              <a:spcBef>
                <a:spcPts val="0"/>
              </a:spcBef>
              <a:buNone/>
            </a:pPr>
            <a:r>
              <a:rPr lang="en" sz="2400">
                <a:solidFill>
                  <a:srgbClr val="FFFFFF"/>
                </a:solidFill>
              </a:rPr>
              <a:t>Top / Elite</a:t>
            </a:r>
          </a:p>
          <a:p>
            <a:pPr lvl="0" algn="ctr" rtl="0">
              <a:spcBef>
                <a:spcPts val="0"/>
              </a:spcBef>
              <a:buNone/>
            </a:pPr>
            <a:endParaRPr sz="2400">
              <a:solidFill>
                <a:srgbClr val="FFFFFF"/>
              </a:solidFill>
            </a:endParaRPr>
          </a:p>
          <a:p>
            <a:pPr lvl="0" algn="ctr" rtl="0">
              <a:spcBef>
                <a:spcPts val="0"/>
              </a:spcBef>
              <a:buNone/>
            </a:pPr>
            <a:r>
              <a:rPr lang="en" sz="2400">
                <a:solidFill>
                  <a:srgbClr val="FFFFFF"/>
                </a:solidFill>
              </a:rPr>
              <a:t>Best</a:t>
            </a:r>
          </a:p>
          <a:p>
            <a:pPr lvl="0" algn="l" rtl="0">
              <a:spcBef>
                <a:spcPts val="0"/>
              </a:spcBef>
              <a:buNone/>
            </a:pPr>
            <a:endParaRPr sz="2400">
              <a:solidFill>
                <a:srgbClr val="FFFFFF"/>
              </a:solidFill>
            </a:endParaRPr>
          </a:p>
          <a:p>
            <a:pPr lvl="0" algn="ctr" rtl="0">
              <a:spcBef>
                <a:spcPts val="0"/>
              </a:spcBef>
              <a:buNone/>
            </a:pPr>
            <a:r>
              <a:rPr lang="en" sz="2400">
                <a:solidFill>
                  <a:srgbClr val="FFFFFF"/>
                </a:solidFill>
              </a:rPr>
              <a:t>Do More</a:t>
            </a:r>
          </a:p>
        </p:txBody>
      </p:sp>
      <p:cxnSp>
        <p:nvCxnSpPr>
          <p:cNvPr id="152" name="Shape 152"/>
          <p:cNvCxnSpPr/>
          <p:nvPr/>
        </p:nvCxnSpPr>
        <p:spPr>
          <a:xfrm>
            <a:off x="4163525" y="3346425"/>
            <a:ext cx="1069499" cy="0"/>
          </a:xfrm>
          <a:prstGeom prst="straightConnector1">
            <a:avLst/>
          </a:prstGeom>
          <a:noFill/>
          <a:ln w="114300" cap="flat">
            <a:solidFill>
              <a:srgbClr val="4A86E8"/>
            </a:solidFill>
            <a:prstDash val="solid"/>
            <a:round/>
            <a:headEnd type="none" w="lg" len="lg"/>
            <a:tailEnd type="triangle" w="lg" len="lg"/>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6"/>
        <p:cNvGrpSpPr/>
        <p:nvPr/>
      </p:nvGrpSpPr>
      <p:grpSpPr>
        <a:xfrm>
          <a:off x="0" y="0"/>
          <a:ext cx="0" cy="0"/>
          <a:chOff x="0" y="0"/>
          <a:chExt cx="0" cy="0"/>
        </a:xfrm>
      </p:grpSpPr>
      <p:sp>
        <p:nvSpPr>
          <p:cNvPr id="157" name="Shape 157"/>
          <p:cNvSpPr txBox="1"/>
          <p:nvPr/>
        </p:nvSpPr>
        <p:spPr>
          <a:xfrm>
            <a:off x="-499400" y="381000"/>
            <a:ext cx="10143000" cy="16563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16000">
                <a:solidFill>
                  <a:srgbClr val="2E2E2E"/>
                </a:solidFill>
              </a:rPr>
              <a:t>Paradigm Shift</a:t>
            </a:r>
          </a:p>
          <a:p>
            <a:pPr lvl="0" algn="ctr" rtl="0">
              <a:spcBef>
                <a:spcPts val="0"/>
              </a:spcBef>
              <a:buNone/>
            </a:pPr>
            <a:endParaRPr sz="6000">
              <a:solidFill>
                <a:srgbClr val="FFFFFF"/>
              </a:solidFill>
            </a:endParaRPr>
          </a:p>
        </p:txBody>
      </p:sp>
      <p:sp>
        <p:nvSpPr>
          <p:cNvPr id="158" name="Shape 158"/>
          <p:cNvSpPr txBox="1"/>
          <p:nvPr/>
        </p:nvSpPr>
        <p:spPr>
          <a:xfrm>
            <a:off x="994950" y="1276225"/>
            <a:ext cx="3197100" cy="42522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rPr>
              <a:t>How smart?</a:t>
            </a:r>
          </a:p>
          <a:p>
            <a:pPr lvl="0" algn="ctr" rtl="0">
              <a:spcBef>
                <a:spcPts val="0"/>
              </a:spcBef>
              <a:buNone/>
            </a:pPr>
            <a:endParaRPr sz="2400">
              <a:solidFill>
                <a:srgbClr val="FFFFFF"/>
              </a:solidFill>
            </a:endParaRPr>
          </a:p>
          <a:p>
            <a:pPr lvl="0" algn="ctr" rtl="0">
              <a:spcBef>
                <a:spcPts val="0"/>
              </a:spcBef>
              <a:buNone/>
            </a:pPr>
            <a:endParaRPr sz="2400">
              <a:solidFill>
                <a:srgbClr val="FFFFFF"/>
              </a:solidFill>
            </a:endParaRPr>
          </a:p>
          <a:p>
            <a:pPr lvl="0" algn="ctr" rtl="0">
              <a:spcBef>
                <a:spcPts val="0"/>
              </a:spcBef>
              <a:buNone/>
            </a:pPr>
            <a:r>
              <a:rPr lang="en" sz="2400">
                <a:solidFill>
                  <a:srgbClr val="FFFFFF"/>
                </a:solidFill>
              </a:rPr>
              <a:t>Quantitative</a:t>
            </a:r>
          </a:p>
          <a:p>
            <a:pPr lvl="0" algn="ctr" rtl="0">
              <a:spcBef>
                <a:spcPts val="0"/>
              </a:spcBef>
              <a:buNone/>
            </a:pPr>
            <a:r>
              <a:rPr lang="en" sz="2400">
                <a:solidFill>
                  <a:srgbClr val="FFFFFF"/>
                </a:solidFill>
              </a:rPr>
              <a:t>(Rank/Rate)</a:t>
            </a:r>
          </a:p>
          <a:p>
            <a:pPr lvl="0" algn="ctr" rtl="0">
              <a:spcBef>
                <a:spcPts val="0"/>
              </a:spcBef>
              <a:buNone/>
            </a:pPr>
            <a:endParaRPr sz="2400">
              <a:solidFill>
                <a:srgbClr val="FFFFFF"/>
              </a:solidFill>
            </a:endParaRPr>
          </a:p>
          <a:p>
            <a:pPr lvl="0" algn="ctr" rtl="0">
              <a:spcBef>
                <a:spcPts val="0"/>
              </a:spcBef>
              <a:buNone/>
            </a:pPr>
            <a:r>
              <a:rPr lang="en" sz="2400">
                <a:solidFill>
                  <a:srgbClr val="FFFFFF"/>
                </a:solidFill>
              </a:rPr>
              <a:t>Top / Elite</a:t>
            </a:r>
          </a:p>
          <a:p>
            <a:pPr lvl="0" algn="ctr" rtl="0">
              <a:spcBef>
                <a:spcPts val="0"/>
              </a:spcBef>
              <a:buNone/>
            </a:pPr>
            <a:endParaRPr sz="2400">
              <a:solidFill>
                <a:srgbClr val="FFFFFF"/>
              </a:solidFill>
            </a:endParaRPr>
          </a:p>
          <a:p>
            <a:pPr lvl="0" algn="ctr" rtl="0">
              <a:spcBef>
                <a:spcPts val="0"/>
              </a:spcBef>
              <a:buNone/>
            </a:pPr>
            <a:r>
              <a:rPr lang="en" sz="2400">
                <a:solidFill>
                  <a:srgbClr val="FFFFFF"/>
                </a:solidFill>
              </a:rPr>
              <a:t>Best</a:t>
            </a:r>
          </a:p>
          <a:p>
            <a:pPr lvl="0" algn="ctr" rtl="0">
              <a:spcBef>
                <a:spcPts val="0"/>
              </a:spcBef>
              <a:buNone/>
            </a:pPr>
            <a:endParaRPr sz="2400">
              <a:solidFill>
                <a:srgbClr val="FFFFFF"/>
              </a:solidFill>
            </a:endParaRPr>
          </a:p>
          <a:p>
            <a:pPr lvl="0" algn="ctr" rtl="0">
              <a:spcBef>
                <a:spcPts val="0"/>
              </a:spcBef>
              <a:buNone/>
            </a:pPr>
            <a:r>
              <a:rPr lang="en" sz="2400">
                <a:solidFill>
                  <a:srgbClr val="FFFFFF"/>
                </a:solidFill>
              </a:rPr>
              <a:t>Do More</a:t>
            </a:r>
          </a:p>
        </p:txBody>
      </p:sp>
      <p:sp>
        <p:nvSpPr>
          <p:cNvPr id="159" name="Shape 159"/>
          <p:cNvSpPr txBox="1"/>
          <p:nvPr/>
        </p:nvSpPr>
        <p:spPr>
          <a:xfrm>
            <a:off x="5139825" y="1276225"/>
            <a:ext cx="3197100" cy="4252200"/>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b="1">
                <a:solidFill>
                  <a:srgbClr val="FFFFFF"/>
                </a:solidFill>
              </a:rPr>
              <a:t>What are they</a:t>
            </a:r>
          </a:p>
          <a:p>
            <a:pPr lvl="0" algn="ctr" rtl="0">
              <a:spcBef>
                <a:spcPts val="0"/>
              </a:spcBef>
              <a:buClr>
                <a:schemeClr val="dk1"/>
              </a:buClr>
              <a:buSzPct val="45833"/>
              <a:buFont typeface="Arial"/>
              <a:buNone/>
            </a:pPr>
            <a:r>
              <a:rPr lang="en" sz="2400" b="1">
                <a:solidFill>
                  <a:srgbClr val="FFFFFF"/>
                </a:solidFill>
              </a:rPr>
              <a:t>smart at?</a:t>
            </a:r>
          </a:p>
          <a:p>
            <a:pPr lvl="0" algn="ctr" rtl="0">
              <a:spcBef>
                <a:spcPts val="0"/>
              </a:spcBef>
              <a:buNone/>
            </a:pPr>
            <a:endParaRPr sz="2400" b="1">
              <a:solidFill>
                <a:srgbClr val="FFFFFF"/>
              </a:solidFill>
            </a:endParaRPr>
          </a:p>
          <a:p>
            <a:pPr lvl="0" algn="ctr" rtl="0">
              <a:spcBef>
                <a:spcPts val="0"/>
              </a:spcBef>
              <a:buNone/>
            </a:pPr>
            <a:r>
              <a:rPr lang="en" sz="2400" b="1">
                <a:solidFill>
                  <a:srgbClr val="FFFFFF"/>
                </a:solidFill>
              </a:rPr>
              <a:t>Qualitative</a:t>
            </a:r>
          </a:p>
          <a:p>
            <a:pPr lvl="0" algn="l" rtl="0">
              <a:spcBef>
                <a:spcPts val="0"/>
              </a:spcBef>
              <a:buNone/>
            </a:pPr>
            <a:endParaRPr sz="2400" b="1">
              <a:solidFill>
                <a:srgbClr val="FFFFFF"/>
              </a:solidFill>
            </a:endParaRPr>
          </a:p>
          <a:p>
            <a:pPr lvl="0" algn="ctr" rtl="0">
              <a:spcBef>
                <a:spcPts val="0"/>
              </a:spcBef>
              <a:buNone/>
            </a:pPr>
            <a:endParaRPr sz="2400" b="1">
              <a:solidFill>
                <a:srgbClr val="FFFFFF"/>
              </a:solidFill>
            </a:endParaRPr>
          </a:p>
          <a:p>
            <a:pPr lvl="0" algn="ctr" rtl="0">
              <a:spcBef>
                <a:spcPts val="0"/>
              </a:spcBef>
              <a:buNone/>
            </a:pPr>
            <a:r>
              <a:rPr lang="en" sz="2400" b="1">
                <a:solidFill>
                  <a:srgbClr val="FFFFFF"/>
                </a:solidFill>
              </a:rPr>
              <a:t>Descriptive Profile</a:t>
            </a:r>
          </a:p>
          <a:p>
            <a:pPr lvl="0" algn="ctr" rtl="0">
              <a:spcBef>
                <a:spcPts val="0"/>
              </a:spcBef>
              <a:buNone/>
            </a:pPr>
            <a:endParaRPr sz="2400" b="1">
              <a:solidFill>
                <a:srgbClr val="FFFFFF"/>
              </a:solidFill>
            </a:endParaRPr>
          </a:p>
          <a:p>
            <a:pPr lvl="0" algn="ctr" rtl="0">
              <a:spcBef>
                <a:spcPts val="0"/>
              </a:spcBef>
              <a:buNone/>
            </a:pPr>
            <a:r>
              <a:rPr lang="en" sz="2400" b="1">
                <a:solidFill>
                  <a:srgbClr val="FFFFFF"/>
                </a:solidFill>
              </a:rPr>
              <a:t>Best Fit</a:t>
            </a:r>
          </a:p>
          <a:p>
            <a:pPr lvl="0" algn="ctr" rtl="0">
              <a:spcBef>
                <a:spcPts val="0"/>
              </a:spcBef>
              <a:buNone/>
            </a:pPr>
            <a:endParaRPr sz="2400" b="1">
              <a:solidFill>
                <a:srgbClr val="FFFFFF"/>
              </a:solidFill>
            </a:endParaRPr>
          </a:p>
          <a:p>
            <a:pPr lvl="0" algn="ctr" rtl="0">
              <a:spcBef>
                <a:spcPts val="0"/>
              </a:spcBef>
              <a:buNone/>
            </a:pPr>
            <a:r>
              <a:rPr lang="en" sz="2400" b="1">
                <a:solidFill>
                  <a:srgbClr val="FFFFFF"/>
                </a:solidFill>
              </a:rPr>
              <a:t>See More of</a:t>
            </a:r>
          </a:p>
          <a:p>
            <a:pPr lvl="0" algn="ctr" rtl="0">
              <a:spcBef>
                <a:spcPts val="0"/>
              </a:spcBef>
              <a:buNone/>
            </a:pPr>
            <a:r>
              <a:rPr lang="en" sz="2400" b="1">
                <a:solidFill>
                  <a:srgbClr val="FFFFFF"/>
                </a:solidFill>
              </a:rPr>
              <a:t>what they do</a:t>
            </a:r>
          </a:p>
        </p:txBody>
      </p:sp>
      <p:cxnSp>
        <p:nvCxnSpPr>
          <p:cNvPr id="160" name="Shape 160"/>
          <p:cNvCxnSpPr/>
          <p:nvPr/>
        </p:nvCxnSpPr>
        <p:spPr>
          <a:xfrm>
            <a:off x="4163525" y="3346425"/>
            <a:ext cx="1069499" cy="0"/>
          </a:xfrm>
          <a:prstGeom prst="straightConnector1">
            <a:avLst/>
          </a:prstGeom>
          <a:noFill/>
          <a:ln w="114300" cap="flat">
            <a:solidFill>
              <a:srgbClr val="4A86E8"/>
            </a:solidFill>
            <a:prstDash val="solid"/>
            <a:round/>
            <a:headEnd type="none" w="lg" len="lg"/>
            <a:tailEnd type="triangle" w="lg" len="lg"/>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4"/>
        <p:cNvGrpSpPr/>
        <p:nvPr/>
      </p:nvGrpSpPr>
      <p:grpSpPr>
        <a:xfrm>
          <a:off x="0" y="0"/>
          <a:ext cx="0" cy="0"/>
          <a:chOff x="0" y="0"/>
          <a:chExt cx="0" cy="0"/>
        </a:xfrm>
      </p:grpSpPr>
      <p:sp>
        <p:nvSpPr>
          <p:cNvPr id="165" name="Shape 165"/>
          <p:cNvSpPr/>
          <p:nvPr/>
        </p:nvSpPr>
        <p:spPr>
          <a:xfrm>
            <a:off x="4368075" y="3824308"/>
            <a:ext cx="2486100" cy="2440199"/>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6" name="Shape 166"/>
          <p:cNvSpPr/>
          <p:nvPr/>
        </p:nvSpPr>
        <p:spPr>
          <a:xfrm>
            <a:off x="3645557" y="2410249"/>
            <a:ext cx="3931200" cy="3858600"/>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7" name="Shape 167"/>
          <p:cNvSpPr/>
          <p:nvPr/>
        </p:nvSpPr>
        <p:spPr>
          <a:xfrm>
            <a:off x="2710300" y="601525"/>
            <a:ext cx="5801699" cy="5694300"/>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8" name="Shape 168"/>
          <p:cNvSpPr txBox="1"/>
          <p:nvPr/>
        </p:nvSpPr>
        <p:spPr>
          <a:xfrm>
            <a:off x="4359612" y="4769961"/>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Classroom</a:t>
            </a:r>
          </a:p>
        </p:txBody>
      </p:sp>
      <p:sp>
        <p:nvSpPr>
          <p:cNvPr id="169" name="Shape 169"/>
          <p:cNvSpPr txBox="1"/>
          <p:nvPr/>
        </p:nvSpPr>
        <p:spPr>
          <a:xfrm>
            <a:off x="4359612" y="1475440"/>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Life</a:t>
            </a:r>
          </a:p>
        </p:txBody>
      </p:sp>
      <p:sp>
        <p:nvSpPr>
          <p:cNvPr id="170" name="Shape 170"/>
          <p:cNvSpPr txBox="1"/>
          <p:nvPr/>
        </p:nvSpPr>
        <p:spPr>
          <a:xfrm>
            <a:off x="4406125" y="3061689"/>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School</a:t>
            </a:r>
          </a:p>
        </p:txBody>
      </p:sp>
      <p:sp>
        <p:nvSpPr>
          <p:cNvPr id="171" name="Shape 171"/>
          <p:cNvSpPr txBox="1"/>
          <p:nvPr/>
        </p:nvSpPr>
        <p:spPr>
          <a:xfrm>
            <a:off x="228650" y="80075"/>
            <a:ext cx="3015900" cy="941400"/>
          </a:xfrm>
          <a:prstGeom prst="rect">
            <a:avLst/>
          </a:prstGeom>
          <a:noFill/>
          <a:ln>
            <a:noFill/>
          </a:ln>
        </p:spPr>
        <p:txBody>
          <a:bodyPr lIns="91425" tIns="91425" rIns="91425" bIns="91425" anchor="t" anchorCtr="0">
            <a:noAutofit/>
          </a:bodyPr>
          <a:lstStyle/>
          <a:p>
            <a:pPr>
              <a:spcBef>
                <a:spcPts val="0"/>
              </a:spcBef>
              <a:buNone/>
            </a:pPr>
            <a:r>
              <a:rPr lang="en" sz="4800">
                <a:solidFill>
                  <a:srgbClr val="FFFFFF"/>
                </a:solidFill>
              </a:rPr>
              <a:t>Learning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9"/>
        <p:cNvGrpSpPr/>
        <p:nvPr/>
      </p:nvGrpSpPr>
      <p:grpSpPr>
        <a:xfrm>
          <a:off x="0" y="0"/>
          <a:ext cx="0" cy="0"/>
          <a:chOff x="0" y="0"/>
          <a:chExt cx="0" cy="0"/>
        </a:xfrm>
      </p:grpSpPr>
      <p:sp>
        <p:nvSpPr>
          <p:cNvPr id="30" name="Shape 30"/>
          <p:cNvSpPr txBox="1"/>
          <p:nvPr/>
        </p:nvSpPr>
        <p:spPr>
          <a:xfrm>
            <a:off x="479900" y="479900"/>
            <a:ext cx="8235900" cy="5867100"/>
          </a:xfrm>
          <a:prstGeom prst="rect">
            <a:avLst/>
          </a:prstGeom>
          <a:noFill/>
          <a:ln>
            <a:noFill/>
          </a:ln>
        </p:spPr>
        <p:txBody>
          <a:bodyPr lIns="91425" tIns="91425" rIns="91425" bIns="91425" anchor="t" anchorCtr="0">
            <a:noAutofit/>
          </a:bodyPr>
          <a:lstStyle/>
          <a:p>
            <a:pPr lvl="0" algn="ctr" rtl="0">
              <a:spcBef>
                <a:spcPts val="0"/>
              </a:spcBef>
              <a:buNone/>
            </a:pPr>
            <a:endParaRPr sz="3200" dirty="0"/>
          </a:p>
          <a:p>
            <a:pPr lvl="0" algn="ctr" rtl="0">
              <a:spcBef>
                <a:spcPts val="0"/>
              </a:spcBef>
              <a:buNone/>
            </a:pPr>
            <a:endParaRPr sz="3200" dirty="0"/>
          </a:p>
          <a:p>
            <a:pPr lvl="0" algn="ctr" rtl="0">
              <a:spcBef>
                <a:spcPts val="0"/>
              </a:spcBef>
              <a:buNone/>
            </a:pPr>
            <a:endParaRPr sz="3200" dirty="0"/>
          </a:p>
          <a:p>
            <a:pPr lvl="0" algn="ctr" rtl="0">
              <a:spcBef>
                <a:spcPts val="0"/>
              </a:spcBef>
              <a:buNone/>
            </a:pPr>
            <a:r>
              <a:rPr lang="en" sz="3200" dirty="0">
                <a:solidFill>
                  <a:srgbClr val="FFFFFF"/>
                </a:solidFill>
              </a:rPr>
              <a:t>Think of </a:t>
            </a:r>
            <a:r>
              <a:rPr lang="en" sz="3200" dirty="0" smtClean="0">
                <a:solidFill>
                  <a:srgbClr val="FFFFFF"/>
                </a:solidFill>
              </a:rPr>
              <a:t>a</a:t>
            </a:r>
            <a:r>
              <a:rPr lang="en" sz="3200" b="1" dirty="0" smtClean="0">
                <a:solidFill>
                  <a:srgbClr val="4A86E8"/>
                </a:solidFill>
              </a:rPr>
              <a:t> </a:t>
            </a:r>
            <a:r>
              <a:rPr lang="en-US" sz="3200" b="1" dirty="0" smtClean="0">
                <a:solidFill>
                  <a:srgbClr val="4A86E8"/>
                </a:solidFill>
              </a:rPr>
              <a:t>graduating </a:t>
            </a:r>
            <a:r>
              <a:rPr lang="en" sz="3200" b="1" dirty="0" smtClean="0">
                <a:solidFill>
                  <a:srgbClr val="4A86E8"/>
                </a:solidFill>
              </a:rPr>
              <a:t>student</a:t>
            </a:r>
            <a:r>
              <a:rPr lang="en-US" sz="3200" b="1" dirty="0" smtClean="0">
                <a:solidFill>
                  <a:srgbClr val="4A86E8"/>
                </a:solidFill>
              </a:rPr>
              <a:t> from your community</a:t>
            </a:r>
            <a:r>
              <a:rPr lang="en" sz="3200" b="1" dirty="0" smtClean="0">
                <a:solidFill>
                  <a:srgbClr val="4A86E8"/>
                </a:solidFill>
              </a:rPr>
              <a:t>.</a:t>
            </a:r>
            <a:endParaRPr lang="en" sz="3200" b="1" dirty="0">
              <a:solidFill>
                <a:srgbClr val="4A86E8"/>
              </a:solidFill>
            </a:endParaRPr>
          </a:p>
          <a:p>
            <a:pPr lvl="0" algn="ctr" rtl="0">
              <a:spcBef>
                <a:spcPts val="0"/>
              </a:spcBef>
              <a:buNone/>
            </a:pPr>
            <a:endParaRPr sz="3200" dirty="0">
              <a:solidFill>
                <a:srgbClr val="FFFFFF"/>
              </a:solidFill>
            </a:endParaRPr>
          </a:p>
          <a:p>
            <a:pPr lvl="0" algn="ctr" rtl="0">
              <a:spcBef>
                <a:spcPts val="0"/>
              </a:spcBef>
              <a:buNone/>
            </a:pPr>
            <a:r>
              <a:rPr lang="en" sz="3200" dirty="0">
                <a:solidFill>
                  <a:srgbClr val="FFFFFF"/>
                </a:solidFill>
              </a:rPr>
              <a:t>Imagine s/he is moving to a new</a:t>
            </a:r>
          </a:p>
          <a:p>
            <a:pPr lvl="0" algn="ctr" rtl="0">
              <a:spcBef>
                <a:spcPts val="0"/>
              </a:spcBef>
              <a:buNone/>
            </a:pPr>
            <a:r>
              <a:rPr lang="en" sz="3200" dirty="0">
                <a:solidFill>
                  <a:srgbClr val="FFFFFF"/>
                </a:solidFill>
              </a:rPr>
              <a:t>community.  What are two things</a:t>
            </a:r>
          </a:p>
          <a:p>
            <a:pPr lvl="0" algn="ctr" rtl="0">
              <a:spcBef>
                <a:spcPts val="0"/>
              </a:spcBef>
              <a:buNone/>
            </a:pPr>
            <a:r>
              <a:rPr lang="en" sz="3200" dirty="0">
                <a:solidFill>
                  <a:srgbClr val="FFFFFF"/>
                </a:solidFill>
              </a:rPr>
              <a:t>about him/her that you are so</a:t>
            </a:r>
          </a:p>
          <a:p>
            <a:pPr lvl="0" algn="ctr" rtl="0">
              <a:spcBef>
                <a:spcPts val="0"/>
              </a:spcBef>
              <a:buNone/>
            </a:pPr>
            <a:r>
              <a:rPr lang="en" sz="3200" dirty="0">
                <a:solidFill>
                  <a:srgbClr val="FFFFFF"/>
                </a:solidFill>
              </a:rPr>
              <a:t>proud of, you’d want everyone in</a:t>
            </a:r>
          </a:p>
          <a:p>
            <a:pPr lvl="0" algn="ctr" rtl="0">
              <a:spcBef>
                <a:spcPts val="0"/>
              </a:spcBef>
              <a:buNone/>
            </a:pPr>
            <a:r>
              <a:rPr lang="en" sz="3200" dirty="0">
                <a:solidFill>
                  <a:srgbClr val="FFFFFF"/>
                </a:solidFill>
              </a:rPr>
              <a:t>their new community to know?</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5"/>
        <p:cNvGrpSpPr/>
        <p:nvPr/>
      </p:nvGrpSpPr>
      <p:grpSpPr>
        <a:xfrm>
          <a:off x="0" y="0"/>
          <a:ext cx="0" cy="0"/>
          <a:chOff x="0" y="0"/>
          <a:chExt cx="0" cy="0"/>
        </a:xfrm>
      </p:grpSpPr>
      <p:sp>
        <p:nvSpPr>
          <p:cNvPr id="176" name="Shape 176"/>
          <p:cNvSpPr/>
          <p:nvPr/>
        </p:nvSpPr>
        <p:spPr>
          <a:xfrm>
            <a:off x="4368075" y="3824308"/>
            <a:ext cx="2486100" cy="2440199"/>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7" name="Shape 177"/>
          <p:cNvSpPr/>
          <p:nvPr/>
        </p:nvSpPr>
        <p:spPr>
          <a:xfrm>
            <a:off x="3645557" y="2410249"/>
            <a:ext cx="3931200" cy="3858600"/>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8" name="Shape 178"/>
          <p:cNvSpPr/>
          <p:nvPr/>
        </p:nvSpPr>
        <p:spPr>
          <a:xfrm>
            <a:off x="2710300" y="601525"/>
            <a:ext cx="5801699" cy="5694300"/>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9" name="Shape 179"/>
          <p:cNvSpPr txBox="1"/>
          <p:nvPr/>
        </p:nvSpPr>
        <p:spPr>
          <a:xfrm>
            <a:off x="4359612" y="4769961"/>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Classroom</a:t>
            </a:r>
          </a:p>
        </p:txBody>
      </p:sp>
      <p:sp>
        <p:nvSpPr>
          <p:cNvPr id="180" name="Shape 180"/>
          <p:cNvSpPr txBox="1"/>
          <p:nvPr/>
        </p:nvSpPr>
        <p:spPr>
          <a:xfrm>
            <a:off x="4359612" y="1475440"/>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Life</a:t>
            </a:r>
          </a:p>
        </p:txBody>
      </p:sp>
      <p:sp>
        <p:nvSpPr>
          <p:cNvPr id="181" name="Shape 181"/>
          <p:cNvSpPr txBox="1"/>
          <p:nvPr/>
        </p:nvSpPr>
        <p:spPr>
          <a:xfrm>
            <a:off x="4406125" y="3061689"/>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School</a:t>
            </a:r>
          </a:p>
        </p:txBody>
      </p:sp>
      <p:sp>
        <p:nvSpPr>
          <p:cNvPr id="182" name="Shape 182"/>
          <p:cNvSpPr txBox="1"/>
          <p:nvPr/>
        </p:nvSpPr>
        <p:spPr>
          <a:xfrm>
            <a:off x="228650" y="80075"/>
            <a:ext cx="3015900" cy="9414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FFFFFF"/>
                </a:solidFill>
              </a:rPr>
              <a:t>Learning</a:t>
            </a:r>
          </a:p>
        </p:txBody>
      </p:sp>
      <p:sp>
        <p:nvSpPr>
          <p:cNvPr id="183" name="Shape 183"/>
          <p:cNvSpPr/>
          <p:nvPr/>
        </p:nvSpPr>
        <p:spPr>
          <a:xfrm rot="3059734">
            <a:off x="2646781" y="2722949"/>
            <a:ext cx="4549236" cy="3086250"/>
          </a:xfrm>
          <a:prstGeom prst="ellipse">
            <a:avLst/>
          </a:prstGeom>
          <a:noFill/>
          <a:ln w="76200" cap="flat">
            <a:solidFill>
              <a:srgbClr val="FF00FF"/>
            </a:solidFill>
            <a:prstDash val="dot"/>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4" name="Shape 184"/>
          <p:cNvSpPr/>
          <p:nvPr/>
        </p:nvSpPr>
        <p:spPr>
          <a:xfrm>
            <a:off x="4386700" y="3855566"/>
            <a:ext cx="2486100" cy="2440199"/>
          </a:xfrm>
          <a:prstGeom prst="ellipse">
            <a:avLst/>
          </a:prstGeom>
          <a:noFill/>
          <a:ln w="76200" cap="flat">
            <a:solidFill>
              <a:srgbClr val="FF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5" name="Shape 185"/>
          <p:cNvSpPr txBox="1"/>
          <p:nvPr/>
        </p:nvSpPr>
        <p:spPr>
          <a:xfrm>
            <a:off x="3924187" y="4128490"/>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00FF"/>
                </a:solidFill>
                <a:latin typeface="Rock Salt"/>
                <a:ea typeface="Rock Salt"/>
                <a:cs typeface="Rock Salt"/>
                <a:sym typeface="Rock Salt"/>
              </a:rPr>
              <a:t>IB</a:t>
            </a:r>
          </a:p>
        </p:txBody>
      </p:sp>
      <p:sp>
        <p:nvSpPr>
          <p:cNvPr id="186" name="Shape 186"/>
          <p:cNvSpPr txBox="1"/>
          <p:nvPr/>
        </p:nvSpPr>
        <p:spPr>
          <a:xfrm>
            <a:off x="2498812" y="2802265"/>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00FF"/>
                </a:solidFill>
                <a:latin typeface="Rock Salt"/>
                <a:ea typeface="Rock Salt"/>
                <a:cs typeface="Rock Salt"/>
                <a:sym typeface="Rock Salt"/>
              </a:rPr>
              <a:t>CAS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0"/>
        <p:cNvGrpSpPr/>
        <p:nvPr/>
      </p:nvGrpSpPr>
      <p:grpSpPr>
        <a:xfrm>
          <a:off x="0" y="0"/>
          <a:ext cx="0" cy="0"/>
          <a:chOff x="0" y="0"/>
          <a:chExt cx="0" cy="0"/>
        </a:xfrm>
      </p:grpSpPr>
      <p:sp>
        <p:nvSpPr>
          <p:cNvPr id="191" name="Shape 191"/>
          <p:cNvSpPr/>
          <p:nvPr/>
        </p:nvSpPr>
        <p:spPr>
          <a:xfrm>
            <a:off x="4368075" y="3824308"/>
            <a:ext cx="2486100" cy="2440199"/>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2" name="Shape 192"/>
          <p:cNvSpPr/>
          <p:nvPr/>
        </p:nvSpPr>
        <p:spPr>
          <a:xfrm>
            <a:off x="3645557" y="2410249"/>
            <a:ext cx="3931200" cy="3858600"/>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3" name="Shape 193"/>
          <p:cNvSpPr/>
          <p:nvPr/>
        </p:nvSpPr>
        <p:spPr>
          <a:xfrm>
            <a:off x="2710300" y="601525"/>
            <a:ext cx="5801699" cy="5694300"/>
          </a:xfrm>
          <a:prstGeom prst="ellipse">
            <a:avLst/>
          </a:prstGeom>
          <a:noFill/>
          <a:ln w="11430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4" name="Shape 194"/>
          <p:cNvSpPr txBox="1"/>
          <p:nvPr/>
        </p:nvSpPr>
        <p:spPr>
          <a:xfrm>
            <a:off x="4359612" y="4769961"/>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Classroom</a:t>
            </a:r>
          </a:p>
        </p:txBody>
      </p:sp>
      <p:sp>
        <p:nvSpPr>
          <p:cNvPr id="195" name="Shape 195"/>
          <p:cNvSpPr txBox="1"/>
          <p:nvPr/>
        </p:nvSpPr>
        <p:spPr>
          <a:xfrm>
            <a:off x="4359612" y="1475440"/>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Life</a:t>
            </a:r>
          </a:p>
        </p:txBody>
      </p:sp>
      <p:sp>
        <p:nvSpPr>
          <p:cNvPr id="196" name="Shape 196"/>
          <p:cNvSpPr txBox="1"/>
          <p:nvPr/>
        </p:nvSpPr>
        <p:spPr>
          <a:xfrm>
            <a:off x="4406125" y="3061689"/>
            <a:ext cx="2409900" cy="5033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Rock Salt"/>
                <a:ea typeface="Rock Salt"/>
                <a:cs typeface="Rock Salt"/>
                <a:sym typeface="Rock Salt"/>
              </a:rPr>
              <a:t>School</a:t>
            </a:r>
          </a:p>
        </p:txBody>
      </p:sp>
      <p:sp>
        <p:nvSpPr>
          <p:cNvPr id="197" name="Shape 197"/>
          <p:cNvSpPr txBox="1"/>
          <p:nvPr/>
        </p:nvSpPr>
        <p:spPr>
          <a:xfrm>
            <a:off x="228650" y="80075"/>
            <a:ext cx="3015900" cy="9414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FFFFFF"/>
                </a:solidFill>
              </a:rPr>
              <a:t>Learning</a:t>
            </a:r>
          </a:p>
        </p:txBody>
      </p:sp>
      <p:sp>
        <p:nvSpPr>
          <p:cNvPr id="198" name="Shape 198"/>
          <p:cNvSpPr/>
          <p:nvPr/>
        </p:nvSpPr>
        <p:spPr>
          <a:xfrm>
            <a:off x="2932657" y="965683"/>
            <a:ext cx="5430899" cy="5330400"/>
          </a:xfrm>
          <a:prstGeom prst="ellipse">
            <a:avLst/>
          </a:prstGeom>
          <a:noFill/>
          <a:ln w="76200"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9" name="Shape 199"/>
          <p:cNvSpPr txBox="1"/>
          <p:nvPr/>
        </p:nvSpPr>
        <p:spPr>
          <a:xfrm>
            <a:off x="6549187" y="1978760"/>
            <a:ext cx="1220099" cy="442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4A86E8"/>
                </a:solidFill>
                <a:latin typeface="Rock Salt"/>
                <a:ea typeface="Rock Salt"/>
                <a:cs typeface="Rock Salt"/>
                <a:sym typeface="Rock Salt"/>
              </a:rPr>
              <a:t>GCD</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8"/>
        <p:cNvGrpSpPr/>
        <p:nvPr/>
      </p:nvGrpSpPr>
      <p:grpSpPr>
        <a:xfrm>
          <a:off x="0" y="0"/>
          <a:ext cx="0" cy="0"/>
          <a:chOff x="0" y="0"/>
          <a:chExt cx="0" cy="0"/>
        </a:xfrm>
      </p:grpSpPr>
      <p:sp>
        <p:nvSpPr>
          <p:cNvPr id="209" name="Shape 209"/>
          <p:cNvSpPr txBox="1"/>
          <p:nvPr/>
        </p:nvSpPr>
        <p:spPr>
          <a:xfrm>
            <a:off x="479900" y="1669600"/>
            <a:ext cx="8235900" cy="2549399"/>
          </a:xfrm>
          <a:prstGeom prst="rect">
            <a:avLst/>
          </a:prstGeom>
          <a:noFill/>
          <a:ln>
            <a:noFill/>
          </a:ln>
        </p:spPr>
        <p:txBody>
          <a:bodyPr lIns="91425" tIns="91425" rIns="91425" bIns="91425" anchor="t" anchorCtr="0">
            <a:noAutofit/>
          </a:bodyPr>
          <a:lstStyle/>
          <a:p>
            <a:pPr lvl="0" algn="l" rtl="0">
              <a:spcBef>
                <a:spcPts val="0"/>
              </a:spcBef>
              <a:buNone/>
            </a:pPr>
            <a:endParaRPr sz="4800">
              <a:solidFill>
                <a:srgbClr val="FFFFFF"/>
              </a:solidFill>
            </a:endParaRPr>
          </a:p>
          <a:p>
            <a:pPr lvl="0" algn="ctr" rtl="0">
              <a:spcBef>
                <a:spcPts val="0"/>
              </a:spcBef>
              <a:buNone/>
            </a:pPr>
            <a:r>
              <a:rPr lang="en" sz="12000">
                <a:solidFill>
                  <a:srgbClr val="FFFFFF"/>
                </a:solidFill>
              </a:rPr>
              <a:t>How</a:t>
            </a:r>
            <a:r>
              <a:rPr lang="en" sz="12000">
                <a:solidFill>
                  <a:srgbClr val="4A86E8"/>
                </a:solidFil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3623275" y="1854697"/>
            <a:ext cx="4834800" cy="2086500"/>
          </a:xfrm>
          <a:prstGeom prst="rect">
            <a:avLst/>
          </a:prstGeom>
        </p:spPr>
        <p:txBody>
          <a:bodyPr lIns="91425" tIns="91425" rIns="91425" bIns="91425" anchor="b" anchorCtr="0">
            <a:noAutofit/>
          </a:bodyPr>
          <a:lstStyle/>
          <a:p>
            <a:pPr lvl="0" rtl="0">
              <a:spcBef>
                <a:spcPts val="0"/>
              </a:spcBef>
              <a:buNone/>
            </a:pPr>
            <a:r>
              <a:rPr lang="en" sz="12000">
                <a:solidFill>
                  <a:srgbClr val="4A86E8"/>
                </a:solidFill>
              </a:rPr>
              <a:t>CORE</a:t>
            </a:r>
          </a:p>
        </p:txBody>
      </p:sp>
      <p:sp>
        <p:nvSpPr>
          <p:cNvPr id="215" name="Shape 215"/>
          <p:cNvSpPr txBox="1">
            <a:spLocks noGrp="1"/>
          </p:cNvSpPr>
          <p:nvPr>
            <p:ph type="subTitle" idx="1"/>
          </p:nvPr>
        </p:nvSpPr>
        <p:spPr>
          <a:xfrm>
            <a:off x="0" y="4957225"/>
            <a:ext cx="9144000" cy="642000"/>
          </a:xfrm>
          <a:prstGeom prst="rect">
            <a:avLst/>
          </a:prstGeom>
        </p:spPr>
        <p:txBody>
          <a:bodyPr lIns="91425" tIns="91425" rIns="91425" bIns="91425" anchor="t" anchorCtr="0">
            <a:noAutofit/>
          </a:bodyPr>
          <a:lstStyle/>
          <a:p>
            <a:pPr lvl="0" rtl="0">
              <a:spcBef>
                <a:spcPts val="0"/>
              </a:spcBef>
              <a:buNone/>
            </a:pPr>
            <a:r>
              <a:rPr lang="en">
                <a:solidFill>
                  <a:srgbClr val="FFFFFF"/>
                </a:solidFill>
              </a:rPr>
              <a:t>Fundamentals of Global Citizenship</a:t>
            </a:r>
          </a:p>
        </p:txBody>
      </p:sp>
      <p:pic>
        <p:nvPicPr>
          <p:cNvPr id="216" name="Shape 216"/>
          <p:cNvPicPr preferRelativeResize="0"/>
          <p:nvPr/>
        </p:nvPicPr>
        <p:blipFill>
          <a:blip r:embed="rId3">
            <a:alphaModFix/>
          </a:blip>
          <a:stretch>
            <a:fillRect/>
          </a:stretch>
        </p:blipFill>
        <p:spPr>
          <a:xfrm>
            <a:off x="1093175" y="1981200"/>
            <a:ext cx="2707299" cy="2834874"/>
          </a:xfrm>
          <a:prstGeom prst="rect">
            <a:avLst/>
          </a:prstGeom>
          <a:noFill/>
          <a:ln>
            <a:noFill/>
          </a:ln>
        </p:spPr>
      </p:pic>
      <p:sp>
        <p:nvSpPr>
          <p:cNvPr id="217" name="Shape 217"/>
          <p:cNvSpPr txBox="1">
            <a:spLocks noGrp="1"/>
          </p:cNvSpPr>
          <p:nvPr>
            <p:ph type="ctrTitle" idx="2"/>
          </p:nvPr>
        </p:nvSpPr>
        <p:spPr>
          <a:xfrm>
            <a:off x="3623275" y="3378700"/>
            <a:ext cx="4834800" cy="1194000"/>
          </a:xfrm>
          <a:prstGeom prst="rect">
            <a:avLst/>
          </a:prstGeom>
        </p:spPr>
        <p:txBody>
          <a:bodyPr lIns="91425" tIns="91425" rIns="91425" bIns="91425" anchor="b" anchorCtr="0">
            <a:noAutofit/>
          </a:bodyPr>
          <a:lstStyle/>
          <a:p>
            <a:pPr lvl="0" rtl="0">
              <a:spcBef>
                <a:spcPts val="0"/>
              </a:spcBef>
              <a:buNone/>
            </a:pPr>
            <a:r>
              <a:rPr lang="en" sz="6400">
                <a:solidFill>
                  <a:srgbClr val="4A86E8"/>
                </a:solidFill>
              </a:rPr>
              <a:t>ELEMENTS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1"/>
        <p:cNvGrpSpPr/>
        <p:nvPr/>
      </p:nvGrpSpPr>
      <p:grpSpPr>
        <a:xfrm>
          <a:off x="0" y="0"/>
          <a:ext cx="0" cy="0"/>
          <a:chOff x="0" y="0"/>
          <a:chExt cx="0" cy="0"/>
        </a:xfrm>
      </p:grpSpPr>
      <p:sp>
        <p:nvSpPr>
          <p:cNvPr id="222" name="Shape 222"/>
          <p:cNvSpPr/>
          <p:nvPr/>
        </p:nvSpPr>
        <p:spPr>
          <a:xfrm>
            <a:off x="5939675" y="2130525"/>
            <a:ext cx="2521199" cy="17270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3" name="Shape 223"/>
          <p:cNvSpPr/>
          <p:nvPr/>
        </p:nvSpPr>
        <p:spPr>
          <a:xfrm>
            <a:off x="3347125" y="2130525"/>
            <a:ext cx="2443799" cy="17270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4" name="Shape 224"/>
          <p:cNvSpPr/>
          <p:nvPr/>
        </p:nvSpPr>
        <p:spPr>
          <a:xfrm>
            <a:off x="754575" y="2130525"/>
            <a:ext cx="2443799" cy="17270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5" name="Shape 225"/>
          <p:cNvSpPr txBox="1"/>
          <p:nvPr/>
        </p:nvSpPr>
        <p:spPr>
          <a:xfrm>
            <a:off x="7809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2300">
                <a:solidFill>
                  <a:srgbClr val="FFFFFF"/>
                </a:solidFill>
              </a:rPr>
              <a:t>Communications</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26" name="Shape 226"/>
          <p:cNvSpPr txBox="1"/>
          <p:nvPr/>
        </p:nvSpPr>
        <p:spPr>
          <a:xfrm>
            <a:off x="3371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6000">
                <a:solidFill>
                  <a:srgbClr val="FFFFFF"/>
                </a:solidFill>
              </a:rPr>
              <a:t>Global</a:t>
            </a:r>
          </a:p>
          <a:p>
            <a:pPr lvl="0" algn="ctr" rtl="0">
              <a:spcBef>
                <a:spcPts val="0"/>
              </a:spcBef>
              <a:buNone/>
            </a:pPr>
            <a:r>
              <a:rPr lang="en" sz="3000">
                <a:solidFill>
                  <a:srgbClr val="FFFFFF"/>
                </a:solidFill>
              </a:rPr>
              <a:t>Perspectives</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27" name="Shape 227"/>
          <p:cNvSpPr txBox="1"/>
          <p:nvPr/>
        </p:nvSpPr>
        <p:spPr>
          <a:xfrm>
            <a:off x="6038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400">
                <a:solidFill>
                  <a:srgbClr val="FFFFFF"/>
                </a:solidFill>
              </a:rPr>
              <a:t>Community</a:t>
            </a:r>
          </a:p>
          <a:p>
            <a:pPr lvl="0" algn="ctr" rtl="0">
              <a:spcBef>
                <a:spcPts val="0"/>
              </a:spcBef>
              <a:buNone/>
            </a:pPr>
            <a:r>
              <a:rPr lang="en" sz="3000">
                <a:solidFill>
                  <a:srgbClr val="FFFFFF"/>
                </a:solidFill>
              </a:rPr>
              <a:t>Engagement</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pic>
        <p:nvPicPr>
          <p:cNvPr id="228" name="Shape 228"/>
          <p:cNvPicPr preferRelativeResize="0"/>
          <p:nvPr/>
        </p:nvPicPr>
        <p:blipFill rotWithShape="1">
          <a:blip r:embed="rId3">
            <a:alphaModFix/>
          </a:blip>
          <a:srcRect r="4141"/>
          <a:stretch/>
        </p:blipFill>
        <p:spPr>
          <a:xfrm>
            <a:off x="804450" y="2167725"/>
            <a:ext cx="2357550" cy="1640775"/>
          </a:xfrm>
          <a:prstGeom prst="rect">
            <a:avLst/>
          </a:prstGeom>
          <a:noFill/>
          <a:ln>
            <a:noFill/>
          </a:ln>
        </p:spPr>
      </p:pic>
      <p:pic>
        <p:nvPicPr>
          <p:cNvPr id="229" name="Shape 229"/>
          <p:cNvPicPr preferRelativeResize="0"/>
          <p:nvPr/>
        </p:nvPicPr>
        <p:blipFill rotWithShape="1">
          <a:blip r:embed="rId4">
            <a:alphaModFix/>
          </a:blip>
          <a:srcRect r="3213"/>
          <a:stretch/>
        </p:blipFill>
        <p:spPr>
          <a:xfrm>
            <a:off x="3387550" y="2166575"/>
            <a:ext cx="2365112" cy="1641924"/>
          </a:xfrm>
          <a:prstGeom prst="rect">
            <a:avLst/>
          </a:prstGeom>
          <a:noFill/>
          <a:ln>
            <a:noFill/>
          </a:ln>
        </p:spPr>
      </p:pic>
      <p:pic>
        <p:nvPicPr>
          <p:cNvPr id="230" name="Shape 230"/>
          <p:cNvPicPr preferRelativeResize="0"/>
          <p:nvPr/>
        </p:nvPicPr>
        <p:blipFill rotWithShape="1">
          <a:blip r:embed="rId5">
            <a:alphaModFix/>
          </a:blip>
          <a:srcRect t="10825"/>
          <a:stretch/>
        </p:blipFill>
        <p:spPr>
          <a:xfrm>
            <a:off x="5978200" y="2166575"/>
            <a:ext cx="2455124" cy="164192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4"/>
        <p:cNvGrpSpPr/>
        <p:nvPr/>
      </p:nvGrpSpPr>
      <p:grpSpPr>
        <a:xfrm>
          <a:off x="0" y="0"/>
          <a:ext cx="0" cy="0"/>
          <a:chOff x="0" y="0"/>
          <a:chExt cx="0" cy="0"/>
        </a:xfrm>
      </p:grpSpPr>
      <p:sp>
        <p:nvSpPr>
          <p:cNvPr id="235" name="Shape 235"/>
          <p:cNvSpPr txBox="1">
            <a:spLocks noGrp="1"/>
          </p:cNvSpPr>
          <p:nvPr>
            <p:ph type="ctrTitle"/>
          </p:nvPr>
        </p:nvSpPr>
        <p:spPr>
          <a:xfrm>
            <a:off x="3623275" y="1473697"/>
            <a:ext cx="4834800" cy="2086500"/>
          </a:xfrm>
          <a:prstGeom prst="rect">
            <a:avLst/>
          </a:prstGeom>
        </p:spPr>
        <p:txBody>
          <a:bodyPr lIns="91425" tIns="91425" rIns="91425" bIns="91425" anchor="b" anchorCtr="0">
            <a:noAutofit/>
          </a:bodyPr>
          <a:lstStyle/>
          <a:p>
            <a:pPr lvl="0" rtl="0">
              <a:spcBef>
                <a:spcPts val="0"/>
              </a:spcBef>
              <a:buNone/>
            </a:pPr>
            <a:r>
              <a:rPr lang="en" sz="6400">
                <a:solidFill>
                  <a:srgbClr val="4A86E8"/>
                </a:solidFill>
              </a:rPr>
              <a:t>EXTENDED</a:t>
            </a:r>
          </a:p>
        </p:txBody>
      </p:sp>
      <p:sp>
        <p:nvSpPr>
          <p:cNvPr id="236" name="Shape 236"/>
          <p:cNvSpPr txBox="1">
            <a:spLocks noGrp="1"/>
          </p:cNvSpPr>
          <p:nvPr>
            <p:ph type="subTitle" idx="1"/>
          </p:nvPr>
        </p:nvSpPr>
        <p:spPr>
          <a:xfrm>
            <a:off x="0" y="4957225"/>
            <a:ext cx="9144000" cy="642000"/>
          </a:xfrm>
          <a:prstGeom prst="rect">
            <a:avLst/>
          </a:prstGeom>
        </p:spPr>
        <p:txBody>
          <a:bodyPr lIns="91425" tIns="91425" rIns="91425" bIns="91425" anchor="t" anchorCtr="0">
            <a:noAutofit/>
          </a:bodyPr>
          <a:lstStyle/>
          <a:p>
            <a:pPr lvl="0" rtl="0">
              <a:spcBef>
                <a:spcPts val="0"/>
              </a:spcBef>
              <a:buNone/>
            </a:pPr>
            <a:r>
              <a:rPr lang="en">
                <a:solidFill>
                  <a:srgbClr val="FFFFFF"/>
                </a:solidFill>
              </a:rPr>
              <a:t>Individual talents and passions</a:t>
            </a:r>
          </a:p>
        </p:txBody>
      </p:sp>
      <p:pic>
        <p:nvPicPr>
          <p:cNvPr id="237" name="Shape 237"/>
          <p:cNvPicPr preferRelativeResize="0"/>
          <p:nvPr/>
        </p:nvPicPr>
        <p:blipFill>
          <a:blip r:embed="rId3">
            <a:alphaModFix/>
          </a:blip>
          <a:stretch>
            <a:fillRect/>
          </a:stretch>
        </p:blipFill>
        <p:spPr>
          <a:xfrm>
            <a:off x="1093175" y="1981200"/>
            <a:ext cx="2707299" cy="2834874"/>
          </a:xfrm>
          <a:prstGeom prst="rect">
            <a:avLst/>
          </a:prstGeom>
          <a:noFill/>
          <a:ln>
            <a:noFill/>
          </a:ln>
        </p:spPr>
      </p:pic>
      <p:sp>
        <p:nvSpPr>
          <p:cNvPr id="238" name="Shape 238"/>
          <p:cNvSpPr txBox="1">
            <a:spLocks noGrp="1"/>
          </p:cNvSpPr>
          <p:nvPr>
            <p:ph type="ctrTitle" idx="2"/>
          </p:nvPr>
        </p:nvSpPr>
        <p:spPr>
          <a:xfrm>
            <a:off x="3623275" y="3073899"/>
            <a:ext cx="4834800" cy="1194000"/>
          </a:xfrm>
          <a:prstGeom prst="rect">
            <a:avLst/>
          </a:prstGeom>
        </p:spPr>
        <p:txBody>
          <a:bodyPr lIns="91425" tIns="91425" rIns="91425" bIns="91425" anchor="b" anchorCtr="0">
            <a:noAutofit/>
          </a:bodyPr>
          <a:lstStyle/>
          <a:p>
            <a:pPr lvl="0" rtl="0">
              <a:spcBef>
                <a:spcPts val="0"/>
              </a:spcBef>
              <a:buNone/>
            </a:pPr>
            <a:r>
              <a:rPr lang="en" sz="6400">
                <a:solidFill>
                  <a:srgbClr val="4A86E8"/>
                </a:solidFill>
              </a:rPr>
              <a:t>ELEMENTS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2"/>
        <p:cNvGrpSpPr/>
        <p:nvPr/>
      </p:nvGrpSpPr>
      <p:grpSpPr>
        <a:xfrm>
          <a:off x="0" y="0"/>
          <a:ext cx="0" cy="0"/>
          <a:chOff x="0" y="0"/>
          <a:chExt cx="0" cy="0"/>
        </a:xfrm>
      </p:grpSpPr>
      <p:sp>
        <p:nvSpPr>
          <p:cNvPr id="243" name="Shape 243"/>
          <p:cNvSpPr/>
          <p:nvPr/>
        </p:nvSpPr>
        <p:spPr>
          <a:xfrm>
            <a:off x="5939675" y="2130525"/>
            <a:ext cx="2521199" cy="16442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4" name="Shape 244"/>
          <p:cNvSpPr/>
          <p:nvPr/>
        </p:nvSpPr>
        <p:spPr>
          <a:xfrm>
            <a:off x="3347125" y="2130525"/>
            <a:ext cx="2443799" cy="16442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5" name="Shape 245"/>
          <p:cNvSpPr/>
          <p:nvPr/>
        </p:nvSpPr>
        <p:spPr>
          <a:xfrm>
            <a:off x="754575" y="2130525"/>
            <a:ext cx="2443799" cy="16442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6" name="Shape 246"/>
          <p:cNvSpPr txBox="1"/>
          <p:nvPr/>
        </p:nvSpPr>
        <p:spPr>
          <a:xfrm>
            <a:off x="7809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500">
                <a:solidFill>
                  <a:srgbClr val="FFFFFF"/>
                </a:solidFill>
              </a:rPr>
              <a:t>Academics</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47" name="Shape 247"/>
          <p:cNvSpPr txBox="1"/>
          <p:nvPr/>
        </p:nvSpPr>
        <p:spPr>
          <a:xfrm>
            <a:off x="3371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800">
                <a:solidFill>
                  <a:srgbClr val="FFFFFF"/>
                </a:solidFill>
              </a:rPr>
              <a:t>Adventure</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48" name="Shape 248"/>
          <p:cNvSpPr txBox="1"/>
          <p:nvPr/>
        </p:nvSpPr>
        <p:spPr>
          <a:xfrm>
            <a:off x="6038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2600">
                <a:solidFill>
                  <a:srgbClr val="FFFFFF"/>
                </a:solidFill>
              </a:rPr>
              <a:t>Apprenticeship</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pic>
        <p:nvPicPr>
          <p:cNvPr id="249" name="Shape 249"/>
          <p:cNvPicPr preferRelativeResize="0"/>
          <p:nvPr/>
        </p:nvPicPr>
        <p:blipFill>
          <a:blip r:embed="rId3">
            <a:alphaModFix/>
          </a:blip>
          <a:stretch>
            <a:fillRect/>
          </a:stretch>
        </p:blipFill>
        <p:spPr>
          <a:xfrm>
            <a:off x="796025" y="2165150"/>
            <a:ext cx="2364674" cy="1577224"/>
          </a:xfrm>
          <a:prstGeom prst="rect">
            <a:avLst/>
          </a:prstGeom>
          <a:noFill/>
          <a:ln>
            <a:noFill/>
          </a:ln>
        </p:spPr>
      </p:pic>
      <p:pic>
        <p:nvPicPr>
          <p:cNvPr id="250" name="Shape 250"/>
          <p:cNvPicPr preferRelativeResize="0"/>
          <p:nvPr/>
        </p:nvPicPr>
        <p:blipFill>
          <a:blip r:embed="rId4">
            <a:alphaModFix/>
          </a:blip>
          <a:stretch>
            <a:fillRect/>
          </a:stretch>
        </p:blipFill>
        <p:spPr>
          <a:xfrm>
            <a:off x="3386687" y="2158305"/>
            <a:ext cx="2364675" cy="1588744"/>
          </a:xfrm>
          <a:prstGeom prst="rect">
            <a:avLst/>
          </a:prstGeom>
          <a:noFill/>
          <a:ln>
            <a:noFill/>
          </a:ln>
        </p:spPr>
      </p:pic>
      <p:pic>
        <p:nvPicPr>
          <p:cNvPr id="251" name="Shape 251"/>
          <p:cNvPicPr preferRelativeResize="0"/>
          <p:nvPr/>
        </p:nvPicPr>
        <p:blipFill rotWithShape="1">
          <a:blip r:embed="rId5">
            <a:alphaModFix/>
          </a:blip>
          <a:srcRect t="2553"/>
          <a:stretch/>
        </p:blipFill>
        <p:spPr>
          <a:xfrm>
            <a:off x="5977350" y="2158300"/>
            <a:ext cx="2443800" cy="158874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5"/>
        <p:cNvGrpSpPr/>
        <p:nvPr/>
      </p:nvGrpSpPr>
      <p:grpSpPr>
        <a:xfrm>
          <a:off x="0" y="0"/>
          <a:ext cx="0" cy="0"/>
          <a:chOff x="0" y="0"/>
          <a:chExt cx="0" cy="0"/>
        </a:xfrm>
      </p:grpSpPr>
      <p:sp>
        <p:nvSpPr>
          <p:cNvPr id="256" name="Shape 256"/>
          <p:cNvSpPr/>
          <p:nvPr/>
        </p:nvSpPr>
        <p:spPr>
          <a:xfrm>
            <a:off x="5939675" y="2130525"/>
            <a:ext cx="2521199" cy="1727099"/>
          </a:xfrm>
          <a:prstGeom prst="rect">
            <a:avLst/>
          </a:prstGeom>
          <a:solidFill>
            <a:srgbClr val="4A86E8"/>
          </a:solidFill>
          <a:ln>
            <a:noFill/>
          </a:ln>
        </p:spPr>
        <p:txBody>
          <a:bodyPr lIns="91425" tIns="91425" rIns="91425" bIns="91425" anchor="ctr" anchorCtr="0">
            <a:noAutofit/>
          </a:bodyPr>
          <a:lstStyle/>
          <a:p>
            <a:pPr lvl="0" rtl="0">
              <a:spcBef>
                <a:spcPts val="0"/>
              </a:spcBef>
              <a:buNone/>
            </a:pPr>
            <a:endParaRPr/>
          </a:p>
        </p:txBody>
      </p:sp>
      <p:sp>
        <p:nvSpPr>
          <p:cNvPr id="257" name="Shape 257"/>
          <p:cNvSpPr/>
          <p:nvPr/>
        </p:nvSpPr>
        <p:spPr>
          <a:xfrm>
            <a:off x="3347125" y="2130525"/>
            <a:ext cx="2443799" cy="1727099"/>
          </a:xfrm>
          <a:prstGeom prst="rect">
            <a:avLst/>
          </a:prstGeom>
          <a:solidFill>
            <a:srgbClr val="4A86E8"/>
          </a:solidFill>
          <a:ln>
            <a:noFill/>
          </a:ln>
        </p:spPr>
        <p:txBody>
          <a:bodyPr lIns="91425" tIns="91425" rIns="91425" bIns="91425" anchor="ctr" anchorCtr="0">
            <a:noAutofit/>
          </a:bodyPr>
          <a:lstStyle/>
          <a:p>
            <a:pPr lvl="0" rtl="0">
              <a:spcBef>
                <a:spcPts val="0"/>
              </a:spcBef>
              <a:buNone/>
            </a:pPr>
            <a:endParaRPr/>
          </a:p>
        </p:txBody>
      </p:sp>
      <p:sp>
        <p:nvSpPr>
          <p:cNvPr id="258" name="Shape 258"/>
          <p:cNvSpPr/>
          <p:nvPr/>
        </p:nvSpPr>
        <p:spPr>
          <a:xfrm>
            <a:off x="754575" y="2130525"/>
            <a:ext cx="2443799" cy="1727099"/>
          </a:xfrm>
          <a:prstGeom prst="rect">
            <a:avLst/>
          </a:prstGeom>
          <a:solidFill>
            <a:srgbClr val="4A86E8"/>
          </a:solidFill>
          <a:ln>
            <a:noFill/>
          </a:ln>
        </p:spPr>
        <p:txBody>
          <a:bodyPr lIns="91425" tIns="91425" rIns="91425" bIns="91425" anchor="ctr" anchorCtr="0">
            <a:noAutofit/>
          </a:bodyPr>
          <a:lstStyle/>
          <a:p>
            <a:pPr lvl="0" rtl="0">
              <a:spcBef>
                <a:spcPts val="0"/>
              </a:spcBef>
              <a:buNone/>
            </a:pPr>
            <a:endParaRPr/>
          </a:p>
        </p:txBody>
      </p:sp>
      <p:sp>
        <p:nvSpPr>
          <p:cNvPr id="259" name="Shape 259"/>
          <p:cNvSpPr txBox="1"/>
          <p:nvPr/>
        </p:nvSpPr>
        <p:spPr>
          <a:xfrm>
            <a:off x="7809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100">
                <a:solidFill>
                  <a:srgbClr val="FFFFFF"/>
                </a:solidFill>
              </a:rPr>
              <a:t>Arts For Life</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60" name="Shape 260"/>
          <p:cNvSpPr txBox="1"/>
          <p:nvPr/>
        </p:nvSpPr>
        <p:spPr>
          <a:xfrm>
            <a:off x="3371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6000">
                <a:solidFill>
                  <a:srgbClr val="FFFFFF"/>
                </a:solidFill>
              </a:rPr>
              <a:t>Digital</a:t>
            </a:r>
            <a:r>
              <a:rPr lang="en" sz="3800">
                <a:solidFill>
                  <a:srgbClr val="FFFFFF"/>
                </a:solidFill>
              </a:rPr>
              <a:t> </a:t>
            </a:r>
            <a:r>
              <a:rPr lang="en" sz="3400">
                <a:solidFill>
                  <a:srgbClr val="FFFFFF"/>
                </a:solidFill>
              </a:rPr>
              <a:t>Citizenship</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61" name="Shape 261"/>
          <p:cNvSpPr txBox="1"/>
          <p:nvPr/>
        </p:nvSpPr>
        <p:spPr>
          <a:xfrm>
            <a:off x="6038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600">
                <a:solidFill>
                  <a:srgbClr val="FFFFFF"/>
                </a:solidFill>
              </a:rPr>
              <a:t>Fit For Life</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pic>
        <p:nvPicPr>
          <p:cNvPr id="262" name="Shape 262"/>
          <p:cNvPicPr preferRelativeResize="0"/>
          <p:nvPr/>
        </p:nvPicPr>
        <p:blipFill rotWithShape="1">
          <a:blip r:embed="rId3">
            <a:alphaModFix/>
          </a:blip>
          <a:srcRect t="6950"/>
          <a:stretch/>
        </p:blipFill>
        <p:spPr>
          <a:xfrm>
            <a:off x="800950" y="2169475"/>
            <a:ext cx="2365799" cy="1650925"/>
          </a:xfrm>
          <a:prstGeom prst="rect">
            <a:avLst/>
          </a:prstGeom>
          <a:noFill/>
          <a:ln>
            <a:noFill/>
          </a:ln>
        </p:spPr>
      </p:pic>
      <p:pic>
        <p:nvPicPr>
          <p:cNvPr id="263" name="Shape 263"/>
          <p:cNvPicPr preferRelativeResize="0"/>
          <p:nvPr/>
        </p:nvPicPr>
        <p:blipFill rotWithShape="1">
          <a:blip r:embed="rId4">
            <a:alphaModFix/>
          </a:blip>
          <a:srcRect l="5775"/>
          <a:stretch/>
        </p:blipFill>
        <p:spPr>
          <a:xfrm>
            <a:off x="3381912" y="2167525"/>
            <a:ext cx="2375636" cy="1652875"/>
          </a:xfrm>
          <a:prstGeom prst="rect">
            <a:avLst/>
          </a:prstGeom>
          <a:noFill/>
          <a:ln>
            <a:noFill/>
          </a:ln>
        </p:spPr>
      </p:pic>
      <p:pic>
        <p:nvPicPr>
          <p:cNvPr id="264" name="Shape 264"/>
          <p:cNvPicPr preferRelativeResize="0"/>
          <p:nvPr/>
        </p:nvPicPr>
        <p:blipFill rotWithShape="1">
          <a:blip r:embed="rId5">
            <a:alphaModFix/>
          </a:blip>
          <a:srcRect l="1263"/>
          <a:stretch/>
        </p:blipFill>
        <p:spPr>
          <a:xfrm>
            <a:off x="5971300" y="2158925"/>
            <a:ext cx="2458649" cy="16614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8"/>
        <p:cNvGrpSpPr/>
        <p:nvPr/>
      </p:nvGrpSpPr>
      <p:grpSpPr>
        <a:xfrm>
          <a:off x="0" y="0"/>
          <a:ext cx="0" cy="0"/>
          <a:chOff x="0" y="0"/>
          <a:chExt cx="0" cy="0"/>
        </a:xfrm>
      </p:grpSpPr>
      <p:sp>
        <p:nvSpPr>
          <p:cNvPr id="269" name="Shape 269"/>
          <p:cNvSpPr/>
          <p:nvPr/>
        </p:nvSpPr>
        <p:spPr>
          <a:xfrm>
            <a:off x="4642525" y="2195325"/>
            <a:ext cx="2443799" cy="1662299"/>
          </a:xfrm>
          <a:prstGeom prst="rect">
            <a:avLst/>
          </a:prstGeom>
          <a:solidFill>
            <a:srgbClr val="4A86E8"/>
          </a:solidFill>
          <a:ln>
            <a:noFill/>
          </a:ln>
        </p:spPr>
        <p:txBody>
          <a:bodyPr lIns="91425" tIns="91425" rIns="91425" bIns="91425" anchor="ctr" anchorCtr="0">
            <a:noAutofit/>
          </a:bodyPr>
          <a:lstStyle/>
          <a:p>
            <a:pPr lvl="0" rtl="0">
              <a:spcBef>
                <a:spcPts val="0"/>
              </a:spcBef>
              <a:buNone/>
            </a:pPr>
            <a:endParaRPr/>
          </a:p>
        </p:txBody>
      </p:sp>
      <p:sp>
        <p:nvSpPr>
          <p:cNvPr id="270" name="Shape 270"/>
          <p:cNvSpPr/>
          <p:nvPr/>
        </p:nvSpPr>
        <p:spPr>
          <a:xfrm>
            <a:off x="2049975" y="2195475"/>
            <a:ext cx="2443799" cy="1662299"/>
          </a:xfrm>
          <a:prstGeom prst="rect">
            <a:avLst/>
          </a:prstGeom>
          <a:solidFill>
            <a:srgbClr val="4A86E8"/>
          </a:solidFill>
          <a:ln>
            <a:noFill/>
          </a:ln>
        </p:spPr>
        <p:txBody>
          <a:bodyPr lIns="91425" tIns="91425" rIns="91425" bIns="91425" anchor="ctr" anchorCtr="0">
            <a:noAutofit/>
          </a:bodyPr>
          <a:lstStyle/>
          <a:p>
            <a:pPr lvl="0" rtl="0">
              <a:spcBef>
                <a:spcPts val="0"/>
              </a:spcBef>
              <a:buNone/>
            </a:pPr>
            <a:endParaRPr/>
          </a:p>
        </p:txBody>
      </p:sp>
      <p:sp>
        <p:nvSpPr>
          <p:cNvPr id="271" name="Shape 271"/>
          <p:cNvSpPr txBox="1"/>
          <p:nvPr/>
        </p:nvSpPr>
        <p:spPr>
          <a:xfrm>
            <a:off x="20763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2900">
                <a:solidFill>
                  <a:srgbClr val="FFFFFF"/>
                </a:solidFill>
              </a:rPr>
              <a:t>Management</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72" name="Shape 272"/>
          <p:cNvSpPr txBox="1"/>
          <p:nvPr/>
        </p:nvSpPr>
        <p:spPr>
          <a:xfrm>
            <a:off x="46671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4300">
                <a:solidFill>
                  <a:srgbClr val="FFFFFF"/>
                </a:solidFill>
              </a:rPr>
              <a:t>Personal</a:t>
            </a:r>
            <a:r>
              <a:rPr lang="en" sz="3800">
                <a:solidFill>
                  <a:srgbClr val="FFFFFF"/>
                </a:solidFill>
              </a:rPr>
              <a:t> </a:t>
            </a:r>
          </a:p>
          <a:p>
            <a:pPr lvl="0" algn="ctr" rtl="0">
              <a:spcBef>
                <a:spcPts val="0"/>
              </a:spcBef>
              <a:buNone/>
            </a:pPr>
            <a:r>
              <a:rPr lang="en" sz="8000">
                <a:solidFill>
                  <a:srgbClr val="FFFFFF"/>
                </a:solidFill>
              </a:rPr>
              <a:t>Goal</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pic>
        <p:nvPicPr>
          <p:cNvPr id="273" name="Shape 273"/>
          <p:cNvPicPr preferRelativeResize="0"/>
          <p:nvPr/>
        </p:nvPicPr>
        <p:blipFill>
          <a:blip r:embed="rId3">
            <a:alphaModFix/>
          </a:blip>
          <a:stretch>
            <a:fillRect/>
          </a:stretch>
        </p:blipFill>
        <p:spPr>
          <a:xfrm>
            <a:off x="2076662" y="2230498"/>
            <a:ext cx="2393924" cy="1597199"/>
          </a:xfrm>
          <a:prstGeom prst="rect">
            <a:avLst/>
          </a:prstGeom>
          <a:noFill/>
          <a:ln>
            <a:noFill/>
          </a:ln>
        </p:spPr>
      </p:pic>
      <p:pic>
        <p:nvPicPr>
          <p:cNvPr id="274" name="Shape 274"/>
          <p:cNvPicPr preferRelativeResize="0"/>
          <p:nvPr/>
        </p:nvPicPr>
        <p:blipFill>
          <a:blip r:embed="rId4">
            <a:alphaModFix/>
          </a:blip>
          <a:stretch>
            <a:fillRect/>
          </a:stretch>
        </p:blipFill>
        <p:spPr>
          <a:xfrm>
            <a:off x="4667475" y="2230506"/>
            <a:ext cx="2393900" cy="1597181"/>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3623275" y="1473697"/>
            <a:ext cx="4834800" cy="2086500"/>
          </a:xfrm>
          <a:prstGeom prst="rect">
            <a:avLst/>
          </a:prstGeom>
        </p:spPr>
        <p:txBody>
          <a:bodyPr lIns="91425" tIns="91425" rIns="91425" bIns="91425" anchor="b" anchorCtr="0">
            <a:noAutofit/>
          </a:bodyPr>
          <a:lstStyle/>
          <a:p>
            <a:pPr lvl="0" rtl="0">
              <a:spcBef>
                <a:spcPts val="0"/>
              </a:spcBef>
              <a:buNone/>
            </a:pPr>
            <a:r>
              <a:rPr lang="en" sz="6200">
                <a:solidFill>
                  <a:srgbClr val="4A86E8"/>
                </a:solidFill>
              </a:rPr>
              <a:t>ADVANCED</a:t>
            </a:r>
          </a:p>
        </p:txBody>
      </p:sp>
      <p:sp>
        <p:nvSpPr>
          <p:cNvPr id="280" name="Shape 280"/>
          <p:cNvSpPr txBox="1">
            <a:spLocks noGrp="1"/>
          </p:cNvSpPr>
          <p:nvPr>
            <p:ph type="subTitle" idx="1"/>
          </p:nvPr>
        </p:nvSpPr>
        <p:spPr>
          <a:xfrm>
            <a:off x="0" y="4957225"/>
            <a:ext cx="9144000" cy="642000"/>
          </a:xfrm>
          <a:prstGeom prst="rect">
            <a:avLst/>
          </a:prstGeom>
        </p:spPr>
        <p:txBody>
          <a:bodyPr lIns="91425" tIns="91425" rIns="91425" bIns="91425" anchor="t" anchorCtr="0">
            <a:noAutofit/>
          </a:bodyPr>
          <a:lstStyle/>
          <a:p>
            <a:pPr lvl="0" rtl="0">
              <a:spcBef>
                <a:spcPts val="0"/>
              </a:spcBef>
              <a:buNone/>
            </a:pPr>
            <a:r>
              <a:rPr lang="en">
                <a:solidFill>
                  <a:srgbClr val="FFFFFF"/>
                </a:solidFill>
              </a:rPr>
              <a:t>Highly developed skills</a:t>
            </a:r>
          </a:p>
        </p:txBody>
      </p:sp>
      <p:pic>
        <p:nvPicPr>
          <p:cNvPr id="281" name="Shape 281"/>
          <p:cNvPicPr preferRelativeResize="0"/>
          <p:nvPr/>
        </p:nvPicPr>
        <p:blipFill>
          <a:blip r:embed="rId3">
            <a:alphaModFix/>
          </a:blip>
          <a:stretch>
            <a:fillRect/>
          </a:stretch>
        </p:blipFill>
        <p:spPr>
          <a:xfrm>
            <a:off x="1093175" y="1981200"/>
            <a:ext cx="2707299" cy="2834874"/>
          </a:xfrm>
          <a:prstGeom prst="rect">
            <a:avLst/>
          </a:prstGeom>
          <a:noFill/>
          <a:ln>
            <a:noFill/>
          </a:ln>
        </p:spPr>
      </p:pic>
      <p:sp>
        <p:nvSpPr>
          <p:cNvPr id="282" name="Shape 282"/>
          <p:cNvSpPr txBox="1">
            <a:spLocks noGrp="1"/>
          </p:cNvSpPr>
          <p:nvPr>
            <p:ph type="ctrTitle" idx="2"/>
          </p:nvPr>
        </p:nvSpPr>
        <p:spPr>
          <a:xfrm>
            <a:off x="3623275" y="3073899"/>
            <a:ext cx="4834800" cy="1194000"/>
          </a:xfrm>
          <a:prstGeom prst="rect">
            <a:avLst/>
          </a:prstGeom>
        </p:spPr>
        <p:txBody>
          <a:bodyPr lIns="91425" tIns="91425" rIns="91425" bIns="91425" anchor="b" anchorCtr="0">
            <a:noAutofit/>
          </a:bodyPr>
          <a:lstStyle/>
          <a:p>
            <a:pPr lvl="0" rtl="0">
              <a:spcBef>
                <a:spcPts val="0"/>
              </a:spcBef>
              <a:buNone/>
            </a:pPr>
            <a:r>
              <a:rPr lang="en" sz="6400">
                <a:solidFill>
                  <a:srgbClr val="4A86E8"/>
                </a:solidFill>
              </a:rPr>
              <a:t>ELEMENTS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4"/>
        <p:cNvGrpSpPr/>
        <p:nvPr/>
      </p:nvGrpSpPr>
      <p:grpSpPr>
        <a:xfrm>
          <a:off x="0" y="0"/>
          <a:ext cx="0" cy="0"/>
          <a:chOff x="0" y="0"/>
          <a:chExt cx="0" cy="0"/>
        </a:xfrm>
      </p:grpSpPr>
      <p:sp>
        <p:nvSpPr>
          <p:cNvPr id="35" name="Shape 35"/>
          <p:cNvSpPr txBox="1"/>
          <p:nvPr/>
        </p:nvSpPr>
        <p:spPr>
          <a:xfrm>
            <a:off x="479900" y="479900"/>
            <a:ext cx="8235900" cy="58671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endParaRPr sz="3200"/>
          </a:p>
          <a:p>
            <a:pPr lvl="0" algn="ctr" rtl="0">
              <a:spcBef>
                <a:spcPts val="0"/>
              </a:spcBef>
              <a:buNone/>
            </a:pPr>
            <a:endParaRPr sz="3200"/>
          </a:p>
          <a:p>
            <a:pPr lvl="0" algn="ctr" rtl="0">
              <a:spcBef>
                <a:spcPts val="0"/>
              </a:spcBef>
              <a:buNone/>
            </a:pPr>
            <a:r>
              <a:rPr lang="en" sz="3200">
                <a:solidFill>
                  <a:srgbClr val="FFFFFF"/>
                </a:solidFill>
              </a:rPr>
              <a:t>We feel really proud of our</a:t>
            </a:r>
          </a:p>
          <a:p>
            <a:pPr lvl="0" algn="ctr" rtl="0">
              <a:spcBef>
                <a:spcPts val="0"/>
              </a:spcBef>
              <a:buNone/>
            </a:pPr>
            <a:r>
              <a:rPr lang="en" sz="3200">
                <a:solidFill>
                  <a:srgbClr val="FFFFFF"/>
                </a:solidFill>
              </a:rPr>
              <a:t>graduates.</a:t>
            </a:r>
          </a:p>
          <a:p>
            <a:pPr lvl="0" algn="ctr" rtl="0">
              <a:spcBef>
                <a:spcPts val="0"/>
              </a:spcBef>
              <a:buNone/>
            </a:pPr>
            <a:endParaRPr sz="3200">
              <a:solidFill>
                <a:srgbClr val="FFFFFF"/>
              </a:solidFill>
            </a:endParaRPr>
          </a:p>
          <a:p>
            <a:pPr lvl="0" algn="ctr" rtl="0">
              <a:spcBef>
                <a:spcPts val="0"/>
              </a:spcBef>
              <a:buNone/>
            </a:pPr>
            <a:endParaRPr sz="3200">
              <a:solidFill>
                <a:srgbClr val="FFFFFF"/>
              </a:solidFil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86"/>
        <p:cNvGrpSpPr/>
        <p:nvPr/>
      </p:nvGrpSpPr>
      <p:grpSpPr>
        <a:xfrm>
          <a:off x="0" y="0"/>
          <a:ext cx="0" cy="0"/>
          <a:chOff x="0" y="0"/>
          <a:chExt cx="0" cy="0"/>
        </a:xfrm>
      </p:grpSpPr>
      <p:sp>
        <p:nvSpPr>
          <p:cNvPr id="287" name="Shape 287"/>
          <p:cNvSpPr/>
          <p:nvPr/>
        </p:nvSpPr>
        <p:spPr>
          <a:xfrm>
            <a:off x="6002400" y="2130525"/>
            <a:ext cx="2443799" cy="16442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88" name="Shape 288"/>
          <p:cNvSpPr/>
          <p:nvPr/>
        </p:nvSpPr>
        <p:spPr>
          <a:xfrm>
            <a:off x="3381700" y="2130500"/>
            <a:ext cx="2443799" cy="16442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89" name="Shape 289"/>
          <p:cNvSpPr/>
          <p:nvPr/>
        </p:nvSpPr>
        <p:spPr>
          <a:xfrm>
            <a:off x="754575" y="2130525"/>
            <a:ext cx="2443799" cy="1644299"/>
          </a:xfrm>
          <a:prstGeom prst="rect">
            <a:avLst/>
          </a:prstGeom>
          <a:solidFill>
            <a:srgbClr val="4A86E8"/>
          </a:solidFill>
          <a:ln w="19050"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0" name="Shape 290"/>
          <p:cNvSpPr txBox="1"/>
          <p:nvPr/>
        </p:nvSpPr>
        <p:spPr>
          <a:xfrm>
            <a:off x="7809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400">
                <a:solidFill>
                  <a:srgbClr val="FFFFFF"/>
                </a:solidFill>
              </a:rPr>
              <a:t>Advanced</a:t>
            </a:r>
          </a:p>
          <a:p>
            <a:pPr lvl="0" algn="ctr" rtl="0">
              <a:spcBef>
                <a:spcPts val="0"/>
              </a:spcBef>
              <a:buNone/>
            </a:pPr>
            <a:r>
              <a:rPr lang="en" sz="3000">
                <a:solidFill>
                  <a:srgbClr val="FFFFFF"/>
                </a:solidFill>
              </a:rPr>
              <a:t>Academics</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91" name="Shape 291"/>
          <p:cNvSpPr txBox="1"/>
          <p:nvPr/>
        </p:nvSpPr>
        <p:spPr>
          <a:xfrm>
            <a:off x="3371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400">
                <a:solidFill>
                  <a:srgbClr val="FFFFFF"/>
                </a:solidFill>
              </a:rPr>
              <a:t>Advanced</a:t>
            </a:r>
          </a:p>
          <a:p>
            <a:pPr lvl="0" algn="ctr" rtl="0">
              <a:spcBef>
                <a:spcPts val="0"/>
              </a:spcBef>
              <a:buNone/>
            </a:pPr>
            <a:r>
              <a:rPr lang="en" sz="3100">
                <a:solidFill>
                  <a:srgbClr val="FFFFFF"/>
                </a:solidFill>
              </a:rPr>
              <a:t>Leadership</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sp>
        <p:nvSpPr>
          <p:cNvPr id="292" name="Shape 292"/>
          <p:cNvSpPr txBox="1"/>
          <p:nvPr/>
        </p:nvSpPr>
        <p:spPr>
          <a:xfrm>
            <a:off x="6038725" y="3827700"/>
            <a:ext cx="2394600" cy="15972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FFFFFF"/>
              </a:solidFill>
            </a:endParaRPr>
          </a:p>
          <a:p>
            <a:pPr lvl="0" algn="ctr" rtl="0">
              <a:spcBef>
                <a:spcPts val="0"/>
              </a:spcBef>
              <a:buNone/>
            </a:pPr>
            <a:r>
              <a:rPr lang="en" sz="3400">
                <a:solidFill>
                  <a:srgbClr val="FFFFFF"/>
                </a:solidFill>
              </a:rPr>
              <a:t>Advanced</a:t>
            </a:r>
          </a:p>
          <a:p>
            <a:pPr lvl="0" algn="ctr" rtl="0">
              <a:spcBef>
                <a:spcPts val="0"/>
              </a:spcBef>
              <a:buNone/>
            </a:pPr>
            <a:r>
              <a:rPr lang="en" sz="3900">
                <a:solidFill>
                  <a:srgbClr val="FFFFFF"/>
                </a:solidFill>
              </a:rPr>
              <a:t>Personal</a:t>
            </a:r>
          </a:p>
          <a:p>
            <a:pPr lvl="0" algn="ctr" rtl="0">
              <a:spcBef>
                <a:spcPts val="0"/>
              </a:spcBef>
              <a:buNone/>
            </a:pPr>
            <a:r>
              <a:rPr lang="en" sz="2100">
                <a:solidFill>
                  <a:srgbClr val="FFFFFF"/>
                </a:solidFill>
              </a:rPr>
              <a:t>Accomplishment</a:t>
            </a:r>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600"/>
          </a:p>
          <a:p>
            <a:pPr lvl="0" rtl="0">
              <a:spcBef>
                <a:spcPts val="0"/>
              </a:spcBef>
              <a:buNone/>
            </a:pPr>
            <a:endParaRPr sz="3000"/>
          </a:p>
        </p:txBody>
      </p:sp>
      <p:pic>
        <p:nvPicPr>
          <p:cNvPr id="293" name="Shape 293"/>
          <p:cNvPicPr preferRelativeResize="0"/>
          <p:nvPr/>
        </p:nvPicPr>
        <p:blipFill rotWithShape="1">
          <a:blip r:embed="rId3">
            <a:alphaModFix/>
          </a:blip>
          <a:srcRect b="20248"/>
          <a:stretch/>
        </p:blipFill>
        <p:spPr>
          <a:xfrm>
            <a:off x="797500" y="2165525"/>
            <a:ext cx="2360975" cy="1562099"/>
          </a:xfrm>
          <a:prstGeom prst="rect">
            <a:avLst/>
          </a:prstGeom>
          <a:noFill/>
          <a:ln>
            <a:noFill/>
          </a:ln>
        </p:spPr>
      </p:pic>
      <p:pic>
        <p:nvPicPr>
          <p:cNvPr id="294" name="Shape 294"/>
          <p:cNvPicPr preferRelativeResize="0"/>
          <p:nvPr/>
        </p:nvPicPr>
        <p:blipFill rotWithShape="1">
          <a:blip r:embed="rId4">
            <a:alphaModFix/>
          </a:blip>
          <a:srcRect t="803"/>
          <a:stretch/>
        </p:blipFill>
        <p:spPr>
          <a:xfrm>
            <a:off x="6048725" y="2165525"/>
            <a:ext cx="2360974" cy="1562100"/>
          </a:xfrm>
          <a:prstGeom prst="rect">
            <a:avLst/>
          </a:prstGeom>
          <a:noFill/>
          <a:ln>
            <a:noFill/>
          </a:ln>
        </p:spPr>
      </p:pic>
      <p:pic>
        <p:nvPicPr>
          <p:cNvPr id="295" name="Shape 295"/>
          <p:cNvPicPr preferRelativeResize="0"/>
          <p:nvPr/>
        </p:nvPicPr>
        <p:blipFill rotWithShape="1">
          <a:blip r:embed="rId5">
            <a:alphaModFix/>
          </a:blip>
          <a:srcRect t="12702" b="19766"/>
          <a:stretch/>
        </p:blipFill>
        <p:spPr>
          <a:xfrm>
            <a:off x="3453175" y="2165525"/>
            <a:ext cx="2313149" cy="15621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4"/>
        <p:cNvGrpSpPr/>
        <p:nvPr/>
      </p:nvGrpSpPr>
      <p:grpSpPr>
        <a:xfrm>
          <a:off x="0" y="0"/>
          <a:ext cx="0" cy="0"/>
          <a:chOff x="0" y="0"/>
          <a:chExt cx="0" cy="0"/>
        </a:xfrm>
      </p:grpSpPr>
      <p:sp>
        <p:nvSpPr>
          <p:cNvPr id="305" name="Shape 305"/>
          <p:cNvSpPr txBox="1"/>
          <p:nvPr/>
        </p:nvSpPr>
        <p:spPr>
          <a:xfrm>
            <a:off x="454050" y="5470000"/>
            <a:ext cx="8235900" cy="1024500"/>
          </a:xfrm>
          <a:prstGeom prst="rect">
            <a:avLst/>
          </a:prstGeom>
          <a:noFill/>
          <a:ln>
            <a:noFill/>
          </a:ln>
        </p:spPr>
        <p:txBody>
          <a:bodyPr lIns="91425" tIns="91425" rIns="91425" bIns="91425" anchor="t" anchorCtr="0">
            <a:noAutofit/>
          </a:bodyPr>
          <a:lstStyle/>
          <a:p>
            <a:pPr lvl="0" algn="ctr" rtl="0">
              <a:spcBef>
                <a:spcPts val="0"/>
              </a:spcBef>
              <a:buNone/>
            </a:pPr>
            <a:r>
              <a:rPr lang="en" sz="6000">
                <a:solidFill>
                  <a:srgbClr val="FF0000"/>
                </a:solidFill>
              </a:rPr>
              <a:t>3</a:t>
            </a:r>
            <a:r>
              <a:rPr lang="en" sz="4800">
                <a:solidFill>
                  <a:srgbClr val="FFFFFF"/>
                </a:solidFill>
              </a:rPr>
              <a:t> Levels of Recognition</a:t>
            </a:r>
          </a:p>
        </p:txBody>
      </p:sp>
      <p:pic>
        <p:nvPicPr>
          <p:cNvPr id="306" name="Shape 306"/>
          <p:cNvPicPr preferRelativeResize="0"/>
          <p:nvPr/>
        </p:nvPicPr>
        <p:blipFill>
          <a:blip r:embed="rId3">
            <a:alphaModFix/>
          </a:blip>
          <a:stretch>
            <a:fillRect/>
          </a:stretch>
        </p:blipFill>
        <p:spPr>
          <a:xfrm>
            <a:off x="1848175" y="486500"/>
            <a:ext cx="5608849" cy="52605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0"/>
        <p:cNvGrpSpPr/>
        <p:nvPr/>
      </p:nvGrpSpPr>
      <p:grpSpPr>
        <a:xfrm>
          <a:off x="0" y="0"/>
          <a:ext cx="0" cy="0"/>
          <a:chOff x="0" y="0"/>
          <a:chExt cx="0" cy="0"/>
        </a:xfrm>
      </p:grpSpPr>
      <p:sp>
        <p:nvSpPr>
          <p:cNvPr id="311" name="Shape 311"/>
          <p:cNvSpPr txBox="1"/>
          <p:nvPr/>
        </p:nvSpPr>
        <p:spPr>
          <a:xfrm>
            <a:off x="479900" y="4870000"/>
            <a:ext cx="8235900" cy="1388700"/>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FFFFFF"/>
                </a:solidFill>
              </a:rPr>
              <a:t>Global Citizen Certificate</a:t>
            </a:r>
          </a:p>
        </p:txBody>
      </p:sp>
      <p:pic>
        <p:nvPicPr>
          <p:cNvPr id="312" name="Shape 312"/>
          <p:cNvPicPr preferRelativeResize="0"/>
          <p:nvPr/>
        </p:nvPicPr>
        <p:blipFill>
          <a:blip r:embed="rId3">
            <a:alphaModFix/>
          </a:blip>
          <a:stretch>
            <a:fillRect/>
          </a:stretch>
        </p:blipFill>
        <p:spPr>
          <a:xfrm>
            <a:off x="287875" y="1716375"/>
            <a:ext cx="8610600" cy="29527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6"/>
        <p:cNvGrpSpPr/>
        <p:nvPr/>
      </p:nvGrpSpPr>
      <p:grpSpPr>
        <a:xfrm>
          <a:off x="0" y="0"/>
          <a:ext cx="0" cy="0"/>
          <a:chOff x="0" y="0"/>
          <a:chExt cx="0" cy="0"/>
        </a:xfrm>
      </p:grpSpPr>
      <p:sp>
        <p:nvSpPr>
          <p:cNvPr id="317" name="Shape 317"/>
          <p:cNvSpPr txBox="1"/>
          <p:nvPr/>
        </p:nvSpPr>
        <p:spPr>
          <a:xfrm>
            <a:off x="479900" y="4870000"/>
            <a:ext cx="8235900" cy="1388700"/>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FFFFFF"/>
                </a:solidFill>
              </a:rPr>
              <a:t>Global Citizen Diploma </a:t>
            </a:r>
          </a:p>
        </p:txBody>
      </p:sp>
      <p:pic>
        <p:nvPicPr>
          <p:cNvPr id="318" name="Shape 318"/>
          <p:cNvPicPr preferRelativeResize="0"/>
          <p:nvPr/>
        </p:nvPicPr>
        <p:blipFill>
          <a:blip r:embed="rId3">
            <a:alphaModFix/>
          </a:blip>
          <a:stretch>
            <a:fillRect/>
          </a:stretch>
        </p:blipFill>
        <p:spPr>
          <a:xfrm>
            <a:off x="294925" y="1681150"/>
            <a:ext cx="8610600" cy="295275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2"/>
        <p:cNvGrpSpPr/>
        <p:nvPr/>
      </p:nvGrpSpPr>
      <p:grpSpPr>
        <a:xfrm>
          <a:off x="0" y="0"/>
          <a:ext cx="0" cy="0"/>
          <a:chOff x="0" y="0"/>
          <a:chExt cx="0" cy="0"/>
        </a:xfrm>
      </p:grpSpPr>
      <p:sp>
        <p:nvSpPr>
          <p:cNvPr id="323" name="Shape 323"/>
          <p:cNvSpPr txBox="1"/>
          <p:nvPr/>
        </p:nvSpPr>
        <p:spPr>
          <a:xfrm>
            <a:off x="479900" y="4870000"/>
            <a:ext cx="8235900" cy="1388700"/>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FFFFFF"/>
                </a:solidFill>
              </a:rPr>
              <a:t>Global Citizen Diploma </a:t>
            </a:r>
          </a:p>
          <a:p>
            <a:pPr lvl="0" algn="ctr" rtl="0">
              <a:spcBef>
                <a:spcPts val="0"/>
              </a:spcBef>
              <a:buNone/>
            </a:pPr>
            <a:r>
              <a:rPr lang="en" sz="4000">
                <a:solidFill>
                  <a:srgbClr val="FFFFFF"/>
                </a:solidFill>
              </a:rPr>
              <a:t>with Distinction</a:t>
            </a:r>
          </a:p>
        </p:txBody>
      </p:sp>
      <p:pic>
        <p:nvPicPr>
          <p:cNvPr id="324" name="Shape 324"/>
          <p:cNvPicPr preferRelativeResize="0"/>
          <p:nvPr/>
        </p:nvPicPr>
        <p:blipFill>
          <a:blip r:embed="rId3">
            <a:alphaModFix/>
          </a:blip>
          <a:stretch>
            <a:fillRect/>
          </a:stretch>
        </p:blipFill>
        <p:spPr>
          <a:xfrm>
            <a:off x="264200" y="1664787"/>
            <a:ext cx="8610600" cy="294322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a:off x="351274" y="332150"/>
            <a:ext cx="8781576" cy="6037724"/>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33"/>
        <p:cNvGrpSpPr/>
        <p:nvPr/>
      </p:nvGrpSpPr>
      <p:grpSpPr>
        <a:xfrm>
          <a:off x="0" y="0"/>
          <a:ext cx="0" cy="0"/>
          <a:chOff x="0" y="0"/>
          <a:chExt cx="0" cy="0"/>
        </a:xfrm>
      </p:grpSpPr>
      <p:sp>
        <p:nvSpPr>
          <p:cNvPr id="334" name="Shape 334"/>
          <p:cNvSpPr txBox="1"/>
          <p:nvPr/>
        </p:nvSpPr>
        <p:spPr>
          <a:xfrm>
            <a:off x="146600" y="329700"/>
            <a:ext cx="8894399" cy="6414000"/>
          </a:xfrm>
          <a:prstGeom prst="rect">
            <a:avLst/>
          </a:prstGeom>
          <a:noFill/>
          <a:ln>
            <a:noFill/>
          </a:ln>
        </p:spPr>
        <p:txBody>
          <a:bodyPr lIns="91425" tIns="91425" rIns="91425" bIns="91425" anchor="t" anchorCtr="0">
            <a:noAutofit/>
          </a:bodyPr>
          <a:lstStyle/>
          <a:p>
            <a:pPr lvl="0" algn="ctr" rtl="0">
              <a:spcBef>
                <a:spcPts val="0"/>
              </a:spcBef>
              <a:buNone/>
            </a:pPr>
            <a:r>
              <a:rPr lang="en" sz="6400">
                <a:solidFill>
                  <a:srgbClr val="FFFFFF"/>
                </a:solidFill>
                <a:latin typeface="Calligraffitti"/>
                <a:ea typeface="Calligraffitti"/>
                <a:cs typeface="Calligraffitti"/>
                <a:sym typeface="Calligraffitti"/>
              </a:rPr>
              <a:t>Reflection Writing</a:t>
            </a:r>
          </a:p>
          <a:p>
            <a:pPr lvl="0" algn="ctr" rtl="0">
              <a:spcBef>
                <a:spcPts val="0"/>
              </a:spcBef>
              <a:buNone/>
            </a:pPr>
            <a:r>
              <a:rPr lang="en" sz="6400">
                <a:solidFill>
                  <a:srgbClr val="FFFFFF"/>
                </a:solidFill>
                <a:latin typeface="Courier New"/>
                <a:ea typeface="Courier New"/>
                <a:cs typeface="Courier New"/>
                <a:sym typeface="Courier New"/>
              </a:rPr>
              <a:t>Deadline</a:t>
            </a:r>
          </a:p>
          <a:p>
            <a:pPr lvl="0" algn="ctr" rtl="0">
              <a:spcBef>
                <a:spcPts val="0"/>
              </a:spcBef>
              <a:buNone/>
            </a:pPr>
            <a:r>
              <a:rPr lang="en" sz="6400">
                <a:solidFill>
                  <a:srgbClr val="FFFFFF"/>
                </a:solidFill>
              </a:rPr>
              <a:t>Reading Period</a:t>
            </a:r>
          </a:p>
          <a:p>
            <a:pPr lvl="0" algn="ctr" rtl="0">
              <a:spcBef>
                <a:spcPts val="0"/>
              </a:spcBef>
              <a:buNone/>
            </a:pPr>
            <a:r>
              <a:rPr lang="en" sz="6400">
                <a:solidFill>
                  <a:srgbClr val="FFFFFF"/>
                </a:solidFill>
              </a:rPr>
              <a:t>M</a:t>
            </a:r>
            <a:r>
              <a:rPr lang="en" sz="6400">
                <a:solidFill>
                  <a:srgbClr val="FFFFFF"/>
                </a:solidFill>
                <a:latin typeface="Ubuntu Condensed"/>
                <a:ea typeface="Ubuntu Condensed"/>
                <a:cs typeface="Ubuntu Condensed"/>
                <a:sym typeface="Ubuntu Condensed"/>
              </a:rPr>
              <a:t>oderation Meeting</a:t>
            </a:r>
          </a:p>
          <a:p>
            <a:pPr lvl="0" algn="ctr" rtl="0">
              <a:spcBef>
                <a:spcPts val="0"/>
              </a:spcBef>
              <a:buNone/>
            </a:pPr>
            <a:r>
              <a:rPr lang="en" sz="6400">
                <a:solidFill>
                  <a:srgbClr val="FFFFFF"/>
                </a:solidFill>
                <a:latin typeface="Shadows Into Light"/>
                <a:ea typeface="Shadows Into Light"/>
                <a:cs typeface="Shadows Into Light"/>
                <a:sym typeface="Shadows Into Light"/>
              </a:rPr>
              <a:t>Revision</a:t>
            </a:r>
            <a:r>
              <a:rPr lang="en" sz="6400">
                <a:solidFill>
                  <a:srgbClr val="FFFFFF"/>
                </a:solidFill>
              </a:rPr>
              <a:t> / </a:t>
            </a:r>
            <a:r>
              <a:rPr lang="en" sz="6400">
                <a:solidFill>
                  <a:srgbClr val="FFFFFF"/>
                </a:solidFill>
                <a:latin typeface="Calligraffitti"/>
                <a:ea typeface="Calligraffitti"/>
                <a:cs typeface="Calligraffitti"/>
                <a:sym typeface="Calligraffitti"/>
              </a:rPr>
              <a:t>writing</a:t>
            </a:r>
          </a:p>
          <a:p>
            <a:pPr lvl="0" algn="ctr" rtl="0">
              <a:spcBef>
                <a:spcPts val="0"/>
              </a:spcBef>
              <a:buNone/>
            </a:pPr>
            <a:r>
              <a:rPr lang="en" sz="6400">
                <a:solidFill>
                  <a:srgbClr val="FFFFFF"/>
                </a:solidFill>
                <a:latin typeface="Courier New"/>
                <a:ea typeface="Courier New"/>
                <a:cs typeface="Courier New"/>
                <a:sym typeface="Courier New"/>
              </a:rPr>
              <a:t>Deadline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43"/>
        <p:cNvGrpSpPr/>
        <p:nvPr/>
      </p:nvGrpSpPr>
      <p:grpSpPr>
        <a:xfrm>
          <a:off x="0" y="0"/>
          <a:ext cx="0" cy="0"/>
          <a:chOff x="0" y="0"/>
          <a:chExt cx="0" cy="0"/>
        </a:xfrm>
      </p:grpSpPr>
      <p:sp>
        <p:nvSpPr>
          <p:cNvPr id="344" name="Shape 344"/>
          <p:cNvSpPr/>
          <p:nvPr/>
        </p:nvSpPr>
        <p:spPr>
          <a:xfrm>
            <a:off x="504525" y="497750"/>
            <a:ext cx="4175699" cy="59730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pic>
        <p:nvPicPr>
          <p:cNvPr id="345" name="Shape 345"/>
          <p:cNvPicPr preferRelativeResize="0"/>
          <p:nvPr/>
        </p:nvPicPr>
        <p:blipFill>
          <a:blip r:embed="rId3">
            <a:alphaModFix/>
          </a:blip>
          <a:stretch>
            <a:fillRect/>
          </a:stretch>
        </p:blipFill>
        <p:spPr>
          <a:xfrm>
            <a:off x="553175" y="475074"/>
            <a:ext cx="4189649" cy="5941400"/>
          </a:xfrm>
          <a:prstGeom prst="rect">
            <a:avLst/>
          </a:prstGeom>
          <a:noFill/>
          <a:ln>
            <a:noFill/>
          </a:ln>
        </p:spPr>
      </p:pic>
      <p:sp>
        <p:nvSpPr>
          <p:cNvPr id="346" name="Shape 346"/>
          <p:cNvSpPr/>
          <p:nvPr/>
        </p:nvSpPr>
        <p:spPr>
          <a:xfrm>
            <a:off x="3584525" y="1282425"/>
            <a:ext cx="5052300" cy="38333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pic>
        <p:nvPicPr>
          <p:cNvPr id="347" name="Shape 347"/>
          <p:cNvPicPr preferRelativeResize="0"/>
          <p:nvPr/>
        </p:nvPicPr>
        <p:blipFill>
          <a:blip r:embed="rId4">
            <a:alphaModFix/>
          </a:blip>
          <a:stretch>
            <a:fillRect/>
          </a:stretch>
        </p:blipFill>
        <p:spPr>
          <a:xfrm>
            <a:off x="3617286" y="1237675"/>
            <a:ext cx="5052314" cy="3848788"/>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51"/>
        <p:cNvGrpSpPr/>
        <p:nvPr/>
      </p:nvGrpSpPr>
      <p:grpSpPr>
        <a:xfrm>
          <a:off x="0" y="0"/>
          <a:ext cx="0" cy="0"/>
          <a:chOff x="0" y="0"/>
          <a:chExt cx="0" cy="0"/>
        </a:xfrm>
      </p:grpSpPr>
      <p:sp>
        <p:nvSpPr>
          <p:cNvPr id="352" name="Shape 352"/>
          <p:cNvSpPr txBox="1"/>
          <p:nvPr/>
        </p:nvSpPr>
        <p:spPr>
          <a:xfrm>
            <a:off x="-1035100" y="228600"/>
            <a:ext cx="11085900" cy="3289200"/>
          </a:xfrm>
          <a:prstGeom prst="rect">
            <a:avLst/>
          </a:prstGeom>
          <a:noFill/>
          <a:ln>
            <a:noFill/>
          </a:ln>
        </p:spPr>
        <p:txBody>
          <a:bodyPr lIns="91425" tIns="91425" rIns="91425" bIns="91425" anchor="t" anchorCtr="0">
            <a:noAutofit/>
          </a:bodyPr>
          <a:lstStyle/>
          <a:p>
            <a:pPr lvl="0" algn="ctr" rtl="0">
              <a:spcBef>
                <a:spcPts val="0"/>
              </a:spcBef>
              <a:buNone/>
            </a:pPr>
            <a:r>
              <a:rPr lang="en" sz="26000" b="1">
                <a:solidFill>
                  <a:srgbClr val="FFFFFF"/>
                </a:solidFill>
              </a:rPr>
              <a:t>MORE</a:t>
            </a:r>
          </a:p>
        </p:txBody>
      </p:sp>
      <p:sp>
        <p:nvSpPr>
          <p:cNvPr id="353" name="Shape 353"/>
          <p:cNvSpPr txBox="1"/>
          <p:nvPr/>
        </p:nvSpPr>
        <p:spPr>
          <a:xfrm>
            <a:off x="-761350" y="2603400"/>
            <a:ext cx="10752300" cy="32892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 sz="25000" b="1">
                <a:solidFill>
                  <a:schemeClr val="lt1"/>
                </a:solidFill>
              </a:rPr>
              <a:t>WORK</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57"/>
        <p:cNvGrpSpPr/>
        <p:nvPr/>
      </p:nvGrpSpPr>
      <p:grpSpPr>
        <a:xfrm>
          <a:off x="0" y="0"/>
          <a:ext cx="0" cy="0"/>
          <a:chOff x="0" y="0"/>
          <a:chExt cx="0" cy="0"/>
        </a:xfrm>
      </p:grpSpPr>
      <p:sp>
        <p:nvSpPr>
          <p:cNvPr id="358" name="Shape 358"/>
          <p:cNvSpPr txBox="1"/>
          <p:nvPr/>
        </p:nvSpPr>
        <p:spPr>
          <a:xfrm>
            <a:off x="479900" y="2115475"/>
            <a:ext cx="8235900" cy="27891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800">
                <a:solidFill>
                  <a:srgbClr val="FFFFFF"/>
                </a:solidFill>
              </a:rPr>
              <a:t>No.</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9"/>
        <p:cNvGrpSpPr/>
        <p:nvPr/>
      </p:nvGrpSpPr>
      <p:grpSpPr>
        <a:xfrm>
          <a:off x="0" y="0"/>
          <a:ext cx="0" cy="0"/>
          <a:chOff x="0" y="0"/>
          <a:chExt cx="0" cy="0"/>
        </a:xfrm>
      </p:grpSpPr>
      <p:sp>
        <p:nvSpPr>
          <p:cNvPr id="40" name="Shape 40"/>
          <p:cNvSpPr txBox="1"/>
          <p:nvPr/>
        </p:nvSpPr>
        <p:spPr>
          <a:xfrm>
            <a:off x="479900" y="479900"/>
            <a:ext cx="8235900" cy="58671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endParaRPr sz="3200"/>
          </a:p>
          <a:p>
            <a:pPr lvl="0" algn="ctr" rtl="0">
              <a:spcBef>
                <a:spcPts val="0"/>
              </a:spcBef>
              <a:buNone/>
            </a:pPr>
            <a:endParaRPr sz="3200"/>
          </a:p>
          <a:p>
            <a:pPr lvl="0" algn="ctr" rtl="0">
              <a:spcBef>
                <a:spcPts val="0"/>
              </a:spcBef>
              <a:buNone/>
            </a:pPr>
            <a:r>
              <a:rPr lang="en" sz="3200">
                <a:solidFill>
                  <a:srgbClr val="FFFFFF"/>
                </a:solidFill>
              </a:rPr>
              <a:t>We feel really proud of our</a:t>
            </a:r>
          </a:p>
          <a:p>
            <a:pPr lvl="0" algn="ctr" rtl="0">
              <a:spcBef>
                <a:spcPts val="0"/>
              </a:spcBef>
              <a:buNone/>
            </a:pPr>
            <a:r>
              <a:rPr lang="en" sz="3200">
                <a:solidFill>
                  <a:srgbClr val="FFFFFF"/>
                </a:solidFill>
              </a:rPr>
              <a:t>graduates.</a:t>
            </a:r>
          </a:p>
          <a:p>
            <a:pPr lvl="0" algn="ctr" rtl="0">
              <a:spcBef>
                <a:spcPts val="0"/>
              </a:spcBef>
              <a:buNone/>
            </a:pPr>
            <a:endParaRPr sz="3200">
              <a:solidFill>
                <a:srgbClr val="FFFFFF"/>
              </a:solidFill>
            </a:endParaRPr>
          </a:p>
          <a:p>
            <a:pPr lvl="0" algn="ctr" rtl="0">
              <a:spcBef>
                <a:spcPts val="0"/>
              </a:spcBef>
              <a:buNone/>
            </a:pPr>
            <a:r>
              <a:rPr lang="en" sz="3200">
                <a:solidFill>
                  <a:srgbClr val="FFFFFF"/>
                </a:solidFill>
              </a:rPr>
              <a:t>When they leave high school,</a:t>
            </a:r>
          </a:p>
          <a:p>
            <a:pPr lvl="0" algn="ctr" rtl="0">
              <a:spcBef>
                <a:spcPts val="0"/>
              </a:spcBef>
              <a:buNone/>
            </a:pPr>
            <a:r>
              <a:rPr lang="en" sz="3200">
                <a:solidFill>
                  <a:srgbClr val="FFFFFF"/>
                </a:solidFill>
              </a:rPr>
              <a:t>traditionally, we say </a:t>
            </a:r>
          </a:p>
          <a:p>
            <a:pPr lvl="0" algn="ctr" rtl="0">
              <a:spcBef>
                <a:spcPts val="0"/>
              </a:spcBef>
              <a:buNone/>
            </a:pPr>
            <a:r>
              <a:rPr lang="en" sz="3200">
                <a:solidFill>
                  <a:srgbClr val="FFFFFF"/>
                </a:solidFill>
              </a:rPr>
              <a:t>two things about them.</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62"/>
        <p:cNvGrpSpPr/>
        <p:nvPr/>
      </p:nvGrpSpPr>
      <p:grpSpPr>
        <a:xfrm>
          <a:off x="0" y="0"/>
          <a:ext cx="0" cy="0"/>
          <a:chOff x="0" y="0"/>
          <a:chExt cx="0" cy="0"/>
        </a:xfrm>
      </p:grpSpPr>
      <p:sp>
        <p:nvSpPr>
          <p:cNvPr id="363" name="Shape 363"/>
          <p:cNvSpPr txBox="1"/>
          <p:nvPr/>
        </p:nvSpPr>
        <p:spPr>
          <a:xfrm>
            <a:off x="-1035100" y="228600"/>
            <a:ext cx="11085900" cy="3289200"/>
          </a:xfrm>
          <a:prstGeom prst="rect">
            <a:avLst/>
          </a:prstGeom>
          <a:noFill/>
          <a:ln>
            <a:noFill/>
          </a:ln>
        </p:spPr>
        <p:txBody>
          <a:bodyPr lIns="91425" tIns="91425" rIns="91425" bIns="91425" anchor="t" anchorCtr="0">
            <a:noAutofit/>
          </a:bodyPr>
          <a:lstStyle/>
          <a:p>
            <a:pPr lvl="0" algn="ctr" rtl="0">
              <a:spcBef>
                <a:spcPts val="0"/>
              </a:spcBef>
              <a:buNone/>
            </a:pPr>
            <a:r>
              <a:rPr lang="en" sz="13500" b="1">
                <a:solidFill>
                  <a:srgbClr val="FFFFFF"/>
                </a:solidFill>
              </a:rPr>
              <a:t>DIFFERENT</a:t>
            </a:r>
          </a:p>
        </p:txBody>
      </p:sp>
      <p:sp>
        <p:nvSpPr>
          <p:cNvPr id="364" name="Shape 364"/>
          <p:cNvSpPr txBox="1"/>
          <p:nvPr/>
        </p:nvSpPr>
        <p:spPr>
          <a:xfrm>
            <a:off x="-761350" y="2603400"/>
            <a:ext cx="10752300" cy="32892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 sz="25000" b="1">
                <a:solidFill>
                  <a:schemeClr val="lt1"/>
                </a:solidFill>
              </a:rPr>
              <a:t>WORK</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68"/>
        <p:cNvGrpSpPr/>
        <p:nvPr/>
      </p:nvGrpSpPr>
      <p:grpSpPr>
        <a:xfrm>
          <a:off x="0" y="0"/>
          <a:ext cx="0" cy="0"/>
          <a:chOff x="0" y="0"/>
          <a:chExt cx="0" cy="0"/>
        </a:xfrm>
      </p:grpSpPr>
      <p:sp>
        <p:nvSpPr>
          <p:cNvPr id="369" name="Shape 369"/>
          <p:cNvSpPr txBox="1"/>
          <p:nvPr/>
        </p:nvSpPr>
        <p:spPr>
          <a:xfrm>
            <a:off x="479900" y="2115475"/>
            <a:ext cx="8235900" cy="2789100"/>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800">
                <a:solidFill>
                  <a:srgbClr val="FFFFFF"/>
                </a:solidFill>
              </a:rPr>
              <a:t>GCD Website</a:t>
            </a:r>
          </a:p>
          <a:p>
            <a:pPr lvl="0" algn="ctr" rtl="0">
              <a:spcBef>
                <a:spcPts val="0"/>
              </a:spcBef>
              <a:buNone/>
            </a:pPr>
            <a:endParaRPr sz="3000">
              <a:solidFill>
                <a:srgbClr val="FFFFFF"/>
              </a:solidFill>
            </a:endParaRPr>
          </a:p>
          <a:p>
            <a:pPr lvl="0" algn="ctr" rtl="0">
              <a:spcBef>
                <a:spcPts val="0"/>
              </a:spcBef>
              <a:buNone/>
            </a:pPr>
            <a:r>
              <a:rPr lang="en" sz="3000" b="1">
                <a:solidFill>
                  <a:srgbClr val="4A86E8"/>
                </a:solidFill>
              </a:rPr>
              <a:t>globalcitizendiploma.org</a:t>
            </a:r>
          </a:p>
          <a:p>
            <a:pPr lvl="0" algn="ctr" rtl="0">
              <a:spcBef>
                <a:spcPts val="0"/>
              </a:spcBef>
              <a:buNone/>
            </a:pPr>
            <a:endParaRPr sz="3000">
              <a:solidFill>
                <a:srgbClr val="FFFFFF"/>
              </a:solidFil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73"/>
        <p:cNvGrpSpPr/>
        <p:nvPr/>
      </p:nvGrpSpPr>
      <p:grpSpPr>
        <a:xfrm>
          <a:off x="0" y="0"/>
          <a:ext cx="0" cy="0"/>
          <a:chOff x="0" y="0"/>
          <a:chExt cx="0" cy="0"/>
        </a:xfrm>
      </p:grpSpPr>
      <p:sp>
        <p:nvSpPr>
          <p:cNvPr id="374" name="Shape 374"/>
          <p:cNvSpPr txBox="1"/>
          <p:nvPr/>
        </p:nvSpPr>
        <p:spPr>
          <a:xfrm>
            <a:off x="13200" y="2070600"/>
            <a:ext cx="9130800" cy="47874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rgbClr val="FFFFFF"/>
                </a:solidFill>
              </a:rPr>
              <a:t>Photo Credits</a:t>
            </a:r>
          </a:p>
          <a:p>
            <a:pPr lvl="0" algn="ctr" rtl="0">
              <a:spcBef>
                <a:spcPts val="0"/>
              </a:spcBef>
              <a:buNone/>
            </a:pPr>
            <a:endParaRPr sz="1800">
              <a:solidFill>
                <a:srgbClr val="FFFFFF"/>
              </a:solidFill>
            </a:endParaRPr>
          </a:p>
          <a:p>
            <a:pPr lvl="0" algn="ctr" rtl="0">
              <a:lnSpc>
                <a:spcPct val="169270"/>
              </a:lnSpc>
              <a:spcBef>
                <a:spcPts val="0"/>
              </a:spcBef>
              <a:buClr>
                <a:schemeClr val="dk1"/>
              </a:buClr>
              <a:buSzPct val="61111"/>
              <a:buFont typeface="Arial"/>
              <a:buNone/>
            </a:pPr>
            <a:r>
              <a:rPr lang="en" sz="1800">
                <a:solidFill>
                  <a:srgbClr val="FFFFFF"/>
                </a:solidFill>
              </a:rPr>
              <a:t>Mirror Photo Credit: </a:t>
            </a:r>
            <a:r>
              <a:rPr lang="en" sz="1800">
                <a:solidFill>
                  <a:srgbClr val="FF0000"/>
                </a:solidFill>
                <a:hlinkClick r:id="rId3"/>
              </a:rPr>
              <a:t>The hills are alive*</a:t>
            </a:r>
            <a:r>
              <a:rPr lang="en" sz="1800">
                <a:solidFill>
                  <a:srgbClr val="373737"/>
                </a:solidFill>
              </a:rPr>
              <a:t> </a:t>
            </a:r>
            <a:r>
              <a:rPr lang="en" sz="1800">
                <a:solidFill>
                  <a:srgbClr val="FFFFFF"/>
                </a:solidFill>
              </a:rPr>
              <a:t>via </a:t>
            </a:r>
            <a:r>
              <a:rPr lang="en" sz="1800">
                <a:solidFill>
                  <a:srgbClr val="FF0000"/>
                </a:solidFill>
                <a:hlinkClick r:id="rId4"/>
              </a:rPr>
              <a:t>Compfight</a:t>
            </a:r>
            <a:r>
              <a:rPr lang="en" sz="1800">
                <a:solidFill>
                  <a:srgbClr val="FF0000"/>
                </a:solidFill>
              </a:rPr>
              <a:t> </a:t>
            </a:r>
            <a:r>
              <a:rPr lang="en" sz="1800">
                <a:solidFill>
                  <a:srgbClr val="FF0000"/>
                </a:solidFill>
                <a:hlinkClick r:id="rId5"/>
              </a:rPr>
              <a:t>cc</a:t>
            </a:r>
          </a:p>
          <a:p>
            <a:pPr lvl="0" algn="ctr" rtl="0">
              <a:lnSpc>
                <a:spcPct val="169270"/>
              </a:lnSpc>
              <a:spcBef>
                <a:spcPts val="0"/>
              </a:spcBef>
              <a:buClr>
                <a:schemeClr val="dk1"/>
              </a:buClr>
              <a:buSzPct val="61111"/>
              <a:buFont typeface="Arial"/>
              <a:buNone/>
            </a:pPr>
            <a:r>
              <a:rPr lang="en" sz="1800">
                <a:solidFill>
                  <a:srgbClr val="FFFFFF"/>
                </a:solidFill>
              </a:rPr>
              <a:t>Evidence Tape Photo Credit: </a:t>
            </a:r>
            <a:r>
              <a:rPr lang="en" sz="1800">
                <a:solidFill>
                  <a:srgbClr val="FF0000"/>
                </a:solidFill>
                <a:hlinkClick r:id="rId6"/>
              </a:rPr>
              <a:t>Andy on Flickr</a:t>
            </a:r>
            <a:r>
              <a:rPr lang="en" sz="1800">
                <a:solidFill>
                  <a:srgbClr val="373737"/>
                </a:solidFill>
              </a:rPr>
              <a:t> </a:t>
            </a:r>
            <a:r>
              <a:rPr lang="en" sz="1800">
                <a:solidFill>
                  <a:srgbClr val="FFFFFF"/>
                </a:solidFill>
              </a:rPr>
              <a:t>via </a:t>
            </a:r>
            <a:r>
              <a:rPr lang="en" sz="1800">
                <a:solidFill>
                  <a:srgbClr val="FF0000"/>
                </a:solidFill>
                <a:hlinkClick r:id="rId4"/>
              </a:rPr>
              <a:t>Compfight</a:t>
            </a:r>
            <a:r>
              <a:rPr lang="en" sz="1800">
                <a:solidFill>
                  <a:srgbClr val="FF0000"/>
                </a:solidFill>
              </a:rPr>
              <a:t> </a:t>
            </a:r>
            <a:r>
              <a:rPr lang="en" sz="1800">
                <a:solidFill>
                  <a:srgbClr val="FF0000"/>
                </a:solidFill>
                <a:hlinkClick r:id="rId7"/>
              </a:rPr>
              <a:t>cc</a:t>
            </a:r>
          </a:p>
          <a:p>
            <a:pPr algn="ctr">
              <a:spcBef>
                <a:spcPts val="0"/>
              </a:spcBef>
              <a:buNone/>
            </a:pPr>
            <a:r>
              <a:rPr lang="en" sz="1800">
                <a:solidFill>
                  <a:srgbClr val="FFFFFF"/>
                </a:solidFill>
              </a:rPr>
              <a:t>Trophy Photo Credit: </a:t>
            </a:r>
            <a:r>
              <a:rPr lang="en" sz="1800">
                <a:solidFill>
                  <a:srgbClr val="FF0000"/>
                </a:solidFill>
                <a:hlinkClick r:id="rId8"/>
              </a:rPr>
              <a:t>cliff1066™</a:t>
            </a:r>
            <a:r>
              <a:rPr lang="en" sz="1800">
                <a:solidFill>
                  <a:srgbClr val="373737"/>
                </a:solidFill>
              </a:rPr>
              <a:t> </a:t>
            </a:r>
            <a:r>
              <a:rPr lang="en" sz="1800">
                <a:solidFill>
                  <a:srgbClr val="FFFFFF"/>
                </a:solidFill>
              </a:rPr>
              <a:t>via </a:t>
            </a:r>
            <a:r>
              <a:rPr lang="en" sz="1800">
                <a:solidFill>
                  <a:srgbClr val="FF0000"/>
                </a:solidFill>
                <a:hlinkClick r:id="rId4"/>
              </a:rPr>
              <a:t>Compfight</a:t>
            </a:r>
            <a:r>
              <a:rPr lang="en" sz="1800">
                <a:solidFill>
                  <a:srgbClr val="FF0000"/>
                </a:solidFill>
              </a:rPr>
              <a:t> </a:t>
            </a:r>
            <a:r>
              <a:rPr lang="en" sz="1800">
                <a:solidFill>
                  <a:srgbClr val="FF0000"/>
                </a:solidFill>
                <a:hlinkClick r:id="rId5"/>
              </a:rPr>
              <a:t>cc</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4"/>
        <p:cNvGrpSpPr/>
        <p:nvPr/>
      </p:nvGrpSpPr>
      <p:grpSpPr>
        <a:xfrm>
          <a:off x="0" y="0"/>
          <a:ext cx="0" cy="0"/>
          <a:chOff x="0" y="0"/>
          <a:chExt cx="0" cy="0"/>
        </a:xfrm>
      </p:grpSpPr>
      <p:sp>
        <p:nvSpPr>
          <p:cNvPr id="45" name="Shape 45"/>
          <p:cNvSpPr txBox="1"/>
          <p:nvPr/>
        </p:nvSpPr>
        <p:spPr>
          <a:xfrm>
            <a:off x="556100" y="1517200"/>
            <a:ext cx="8235900" cy="32348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6000">
                <a:solidFill>
                  <a:srgbClr val="FFFFFF"/>
                </a:solidFill>
              </a:rPr>
              <a:t>diploma </a:t>
            </a:r>
            <a:r>
              <a:rPr lang="en" sz="6000">
                <a:solidFill>
                  <a:srgbClr val="4A86E8"/>
                </a:solidFill>
              </a:rPr>
              <a:t>+</a:t>
            </a:r>
            <a:r>
              <a:rPr lang="en" sz="6000">
                <a:solidFill>
                  <a:srgbClr val="FFFFFF"/>
                </a:solidFill>
              </a:rPr>
              <a:t> transcript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9"/>
        <p:cNvGrpSpPr/>
        <p:nvPr/>
      </p:nvGrpSpPr>
      <p:grpSpPr>
        <a:xfrm>
          <a:off x="0" y="0"/>
          <a:ext cx="0" cy="0"/>
          <a:chOff x="0" y="0"/>
          <a:chExt cx="0" cy="0"/>
        </a:xfrm>
      </p:grpSpPr>
      <p:sp>
        <p:nvSpPr>
          <p:cNvPr id="50" name="Shape 50"/>
          <p:cNvSpPr txBox="1"/>
          <p:nvPr/>
        </p:nvSpPr>
        <p:spPr>
          <a:xfrm>
            <a:off x="556100" y="1517200"/>
            <a:ext cx="8235900" cy="32348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6000">
                <a:solidFill>
                  <a:srgbClr val="FFFFFF"/>
                </a:solidFill>
              </a:rPr>
              <a:t>diploma </a:t>
            </a:r>
            <a:r>
              <a:rPr lang="en" sz="6000">
                <a:solidFill>
                  <a:srgbClr val="4A86E8"/>
                </a:solidFill>
              </a:rPr>
              <a:t>+</a:t>
            </a:r>
            <a:r>
              <a:rPr lang="en" sz="6000">
                <a:solidFill>
                  <a:srgbClr val="FFFFFF"/>
                </a:solidFill>
              </a:rPr>
              <a:t> transcript</a:t>
            </a:r>
          </a:p>
          <a:p>
            <a:pPr lvl="0" algn="ctr" rtl="0">
              <a:spcBef>
                <a:spcPts val="0"/>
              </a:spcBef>
              <a:buNone/>
            </a:pPr>
            <a:endParaRPr sz="6000">
              <a:solidFill>
                <a:srgbClr val="FFFFFF"/>
              </a:solidFill>
            </a:endParaRPr>
          </a:p>
        </p:txBody>
      </p:sp>
      <p:sp>
        <p:nvSpPr>
          <p:cNvPr id="51" name="Shape 51"/>
          <p:cNvSpPr txBox="1"/>
          <p:nvPr/>
        </p:nvSpPr>
        <p:spPr>
          <a:xfrm>
            <a:off x="1071150" y="371197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rPr>
              <a:t>{you have met</a:t>
            </a:r>
          </a:p>
          <a:p>
            <a:pPr lvl="0" algn="ctr" rtl="0">
              <a:spcBef>
                <a:spcPts val="0"/>
              </a:spcBef>
              <a:buNone/>
            </a:pPr>
            <a:r>
              <a:rPr lang="en" sz="2400">
                <a:solidFill>
                  <a:srgbClr val="FFFFFF"/>
                </a:solidFill>
              </a:rPr>
              <a:t>the minimum grade</a:t>
            </a:r>
          </a:p>
          <a:p>
            <a:pPr lvl="0" algn="ctr" rtl="0">
              <a:spcBef>
                <a:spcPts val="0"/>
              </a:spcBef>
              <a:buNone/>
            </a:pPr>
            <a:r>
              <a:rPr lang="en" sz="2400">
                <a:solidFill>
                  <a:srgbClr val="FFFFFF"/>
                </a:solidFill>
              </a:rPr>
              <a:t>in a minimum number</a:t>
            </a:r>
          </a:p>
          <a:p>
            <a:pPr lvl="0" algn="ctr" rtl="0">
              <a:spcBef>
                <a:spcPts val="0"/>
              </a:spcBef>
              <a:buNone/>
            </a:pPr>
            <a:r>
              <a:rPr lang="en" sz="2400">
                <a:solidFill>
                  <a:srgbClr val="FFFFFF"/>
                </a:solidFill>
              </a:rPr>
              <a:t>of required courses}</a:t>
            </a:r>
          </a:p>
        </p:txBody>
      </p:sp>
      <p:cxnSp>
        <p:nvCxnSpPr>
          <p:cNvPr id="52" name="Shape 52"/>
          <p:cNvCxnSpPr>
            <a:endCxn id="51" idx="0"/>
          </p:cNvCxnSpPr>
          <p:nvPr/>
        </p:nvCxnSpPr>
        <p:spPr>
          <a:xfrm>
            <a:off x="2669700" y="3040574"/>
            <a:ext cx="0" cy="671399"/>
          </a:xfrm>
          <a:prstGeom prst="straightConnector1">
            <a:avLst/>
          </a:prstGeom>
          <a:noFill/>
          <a:ln w="76200" cap="flat">
            <a:solidFill>
              <a:srgbClr val="FFFFFF"/>
            </a:solidFill>
            <a:prstDash val="solid"/>
            <a:round/>
            <a:headEnd type="none" w="lg" len="lg"/>
            <a:tailEnd type="triangle" w="lg" len="lg"/>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6"/>
        <p:cNvGrpSpPr/>
        <p:nvPr/>
      </p:nvGrpSpPr>
      <p:grpSpPr>
        <a:xfrm>
          <a:off x="0" y="0"/>
          <a:ext cx="0" cy="0"/>
          <a:chOff x="0" y="0"/>
          <a:chExt cx="0" cy="0"/>
        </a:xfrm>
      </p:grpSpPr>
      <p:sp>
        <p:nvSpPr>
          <p:cNvPr id="57" name="Shape 57"/>
          <p:cNvSpPr txBox="1"/>
          <p:nvPr/>
        </p:nvSpPr>
        <p:spPr>
          <a:xfrm>
            <a:off x="556100" y="1517200"/>
            <a:ext cx="8235900" cy="32348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6000">
                <a:solidFill>
                  <a:srgbClr val="FFFFFF"/>
                </a:solidFill>
              </a:rPr>
              <a:t>diploma </a:t>
            </a:r>
            <a:r>
              <a:rPr lang="en" sz="6000">
                <a:solidFill>
                  <a:srgbClr val="4A86E8"/>
                </a:solidFill>
              </a:rPr>
              <a:t>+</a:t>
            </a:r>
            <a:r>
              <a:rPr lang="en" sz="6000">
                <a:solidFill>
                  <a:srgbClr val="FFFFFF"/>
                </a:solidFill>
              </a:rPr>
              <a:t> transcript</a:t>
            </a:r>
          </a:p>
          <a:p>
            <a:pPr lvl="0" algn="ctr" rtl="0">
              <a:spcBef>
                <a:spcPts val="0"/>
              </a:spcBef>
              <a:buNone/>
            </a:pPr>
            <a:endParaRPr sz="6000">
              <a:solidFill>
                <a:srgbClr val="FFFFFF"/>
              </a:solidFill>
            </a:endParaRPr>
          </a:p>
        </p:txBody>
      </p:sp>
      <p:sp>
        <p:nvSpPr>
          <p:cNvPr id="58" name="Shape 58"/>
          <p:cNvSpPr txBox="1"/>
          <p:nvPr/>
        </p:nvSpPr>
        <p:spPr>
          <a:xfrm>
            <a:off x="1071150" y="371197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rPr>
              <a:t>{you have met</a:t>
            </a:r>
          </a:p>
          <a:p>
            <a:pPr lvl="0" algn="ctr" rtl="0">
              <a:spcBef>
                <a:spcPts val="0"/>
              </a:spcBef>
              <a:buNone/>
            </a:pPr>
            <a:r>
              <a:rPr lang="en" sz="2400">
                <a:solidFill>
                  <a:srgbClr val="FFFFFF"/>
                </a:solidFill>
              </a:rPr>
              <a:t>the minimum grade</a:t>
            </a:r>
          </a:p>
          <a:p>
            <a:pPr lvl="0" algn="ctr" rtl="0">
              <a:spcBef>
                <a:spcPts val="0"/>
              </a:spcBef>
              <a:buNone/>
            </a:pPr>
            <a:r>
              <a:rPr lang="en" sz="2400">
                <a:solidFill>
                  <a:srgbClr val="FFFFFF"/>
                </a:solidFill>
              </a:rPr>
              <a:t>in a minimum number</a:t>
            </a:r>
          </a:p>
          <a:p>
            <a:pPr lvl="0" algn="ctr" rtl="0">
              <a:spcBef>
                <a:spcPts val="0"/>
              </a:spcBef>
              <a:buNone/>
            </a:pPr>
            <a:r>
              <a:rPr lang="en" sz="2400">
                <a:solidFill>
                  <a:srgbClr val="FFFFFF"/>
                </a:solidFill>
              </a:rPr>
              <a:t>of required courses}</a:t>
            </a:r>
          </a:p>
        </p:txBody>
      </p:sp>
      <p:sp>
        <p:nvSpPr>
          <p:cNvPr id="59" name="Shape 59"/>
          <p:cNvSpPr txBox="1"/>
          <p:nvPr/>
        </p:nvSpPr>
        <p:spPr>
          <a:xfrm>
            <a:off x="4763900" y="371197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rPr>
              <a:t>{how well you</a:t>
            </a:r>
          </a:p>
          <a:p>
            <a:pPr lvl="0" algn="ctr" rtl="0">
              <a:spcBef>
                <a:spcPts val="0"/>
              </a:spcBef>
              <a:buNone/>
            </a:pPr>
            <a:r>
              <a:rPr lang="en" sz="2400">
                <a:solidFill>
                  <a:srgbClr val="FFFFFF"/>
                </a:solidFill>
              </a:rPr>
              <a:t>have achieved, as </a:t>
            </a:r>
          </a:p>
          <a:p>
            <a:pPr lvl="0" algn="ctr" rtl="0">
              <a:spcBef>
                <a:spcPts val="0"/>
              </a:spcBef>
              <a:buNone/>
            </a:pPr>
            <a:r>
              <a:rPr lang="en" sz="2400">
                <a:solidFill>
                  <a:srgbClr val="FFFFFF"/>
                </a:solidFill>
              </a:rPr>
              <a:t>represented by an</a:t>
            </a:r>
          </a:p>
          <a:p>
            <a:pPr lvl="0" algn="ctr" rtl="0">
              <a:spcBef>
                <a:spcPts val="0"/>
              </a:spcBef>
              <a:buNone/>
            </a:pPr>
            <a:r>
              <a:rPr lang="en" sz="2400">
                <a:solidFill>
                  <a:srgbClr val="FFFFFF"/>
                </a:solidFill>
              </a:rPr>
              <a:t>overall number}</a:t>
            </a:r>
          </a:p>
        </p:txBody>
      </p:sp>
      <p:cxnSp>
        <p:nvCxnSpPr>
          <p:cNvPr id="60" name="Shape 60"/>
          <p:cNvCxnSpPr>
            <a:endCxn id="58" idx="0"/>
          </p:cNvCxnSpPr>
          <p:nvPr/>
        </p:nvCxnSpPr>
        <p:spPr>
          <a:xfrm>
            <a:off x="2669700" y="3040574"/>
            <a:ext cx="0" cy="671399"/>
          </a:xfrm>
          <a:prstGeom prst="straightConnector1">
            <a:avLst/>
          </a:prstGeom>
          <a:noFill/>
          <a:ln w="76200" cap="flat">
            <a:solidFill>
              <a:srgbClr val="FFFFFF"/>
            </a:solidFill>
            <a:prstDash val="solid"/>
            <a:round/>
            <a:headEnd type="none" w="lg" len="lg"/>
            <a:tailEnd type="triangle" w="lg" len="lg"/>
          </a:ln>
        </p:spPr>
      </p:cxnSp>
      <p:cxnSp>
        <p:nvCxnSpPr>
          <p:cNvPr id="61" name="Shape 61"/>
          <p:cNvCxnSpPr>
            <a:endCxn id="62" idx="0"/>
          </p:cNvCxnSpPr>
          <p:nvPr/>
        </p:nvCxnSpPr>
        <p:spPr>
          <a:xfrm>
            <a:off x="6362450" y="3040575"/>
            <a:ext cx="0" cy="671400"/>
          </a:xfrm>
          <a:prstGeom prst="straightConnector1">
            <a:avLst/>
          </a:prstGeom>
          <a:noFill/>
          <a:ln w="76200" cap="flat">
            <a:solidFill>
              <a:srgbClr val="FFFFFF"/>
            </a:solidFill>
            <a:prstDash val="solid"/>
            <a:round/>
            <a:headEnd type="none" w="lg" len="lg"/>
            <a:tailEnd type="triangl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sp>
        <p:nvSpPr>
          <p:cNvPr id="67" name="Shape 67"/>
          <p:cNvSpPr/>
          <p:nvPr/>
        </p:nvSpPr>
        <p:spPr>
          <a:xfrm>
            <a:off x="2063875" y="1749025"/>
            <a:ext cx="5140800" cy="3778200"/>
          </a:xfrm>
          <a:prstGeom prst="roundRect">
            <a:avLst>
              <a:gd name="adj" fmla="val 16667"/>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Official</a:t>
            </a:r>
          </a:p>
        </p:txBody>
      </p:sp>
      <p:sp>
        <p:nvSpPr>
          <p:cNvPr id="68" name="Shape 68"/>
          <p:cNvSpPr txBox="1"/>
          <p:nvPr/>
        </p:nvSpPr>
        <p:spPr>
          <a:xfrm>
            <a:off x="1793250" y="1455325"/>
            <a:ext cx="5557499" cy="4883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000">
                <a:solidFill>
                  <a:srgbClr val="FFFFFF"/>
                </a:solidFill>
              </a:rPr>
              <a:t>diploma </a:t>
            </a:r>
            <a:r>
              <a:rPr lang="en" sz="4000">
                <a:solidFill>
                  <a:srgbClr val="4A86E8"/>
                </a:solidFill>
              </a:rPr>
              <a:t>+</a:t>
            </a:r>
            <a:r>
              <a:rPr lang="en" sz="4000">
                <a:solidFill>
                  <a:srgbClr val="FFFFFF"/>
                </a:solidFill>
              </a:rPr>
              <a:t> transcript</a:t>
            </a:r>
          </a:p>
          <a:p>
            <a:pPr lvl="0" algn="ctr" rtl="0">
              <a:spcBef>
                <a:spcPts val="0"/>
              </a:spcBef>
              <a:buNone/>
            </a:pPr>
            <a:endParaRPr sz="6000">
              <a:solidFill>
                <a:srgbClr val="FFFFFF"/>
              </a:solidFill>
            </a:endParaRPr>
          </a:p>
        </p:txBody>
      </p:sp>
      <p:sp>
        <p:nvSpPr>
          <p:cNvPr id="69" name="Shape 69"/>
          <p:cNvSpPr txBox="1"/>
          <p:nvPr/>
        </p:nvSpPr>
        <p:spPr>
          <a:xfrm>
            <a:off x="164485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NIST Diploma </a:t>
            </a:r>
          </a:p>
          <a:p>
            <a:pPr lvl="0" algn="ctr" rtl="0">
              <a:spcBef>
                <a:spcPts val="0"/>
              </a:spcBef>
              <a:buNone/>
            </a:pPr>
            <a:r>
              <a:rPr lang="en" sz="1600">
                <a:solidFill>
                  <a:srgbClr val="4A86E8"/>
                </a:solidFill>
              </a:rPr>
              <a:t>IB Diploma</a:t>
            </a:r>
          </a:p>
        </p:txBody>
      </p:sp>
      <p:sp>
        <p:nvSpPr>
          <p:cNvPr id="70" name="Shape 70"/>
          <p:cNvSpPr txBox="1"/>
          <p:nvPr/>
        </p:nvSpPr>
        <p:spPr>
          <a:xfrm>
            <a:off x="434730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Grades</a:t>
            </a:r>
          </a:p>
          <a:p>
            <a:pPr lvl="0" algn="ctr" rtl="0">
              <a:spcBef>
                <a:spcPts val="0"/>
              </a:spcBef>
              <a:buNone/>
            </a:pPr>
            <a:r>
              <a:rPr lang="en" sz="1600">
                <a:solidFill>
                  <a:srgbClr val="4A86E8"/>
                </a:solidFill>
              </a:rPr>
              <a:t>Activity Record</a:t>
            </a:r>
          </a:p>
        </p:txBody>
      </p:sp>
      <p:sp>
        <p:nvSpPr>
          <p:cNvPr id="71" name="Shape 71"/>
          <p:cNvSpPr/>
          <p:nvPr/>
        </p:nvSpPr>
        <p:spPr>
          <a:xfrm>
            <a:off x="306985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72" name="Shape 72"/>
          <p:cNvSpPr/>
          <p:nvPr/>
        </p:nvSpPr>
        <p:spPr>
          <a:xfrm>
            <a:off x="577230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73" name="Shape 73"/>
          <p:cNvSpPr txBox="1"/>
          <p:nvPr/>
        </p:nvSpPr>
        <p:spPr>
          <a:xfrm>
            <a:off x="2188975" y="3866975"/>
            <a:ext cx="4890600" cy="336900"/>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4A86E8"/>
                </a:solidFill>
              </a:rPr>
              <a:t>official school ‘permanent’ record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7"/>
        <p:cNvGrpSpPr/>
        <p:nvPr/>
      </p:nvGrpSpPr>
      <p:grpSpPr>
        <a:xfrm>
          <a:off x="0" y="0"/>
          <a:ext cx="0" cy="0"/>
          <a:chOff x="0" y="0"/>
          <a:chExt cx="0" cy="0"/>
        </a:xfrm>
      </p:grpSpPr>
      <p:sp>
        <p:nvSpPr>
          <p:cNvPr id="78" name="Shape 78"/>
          <p:cNvSpPr/>
          <p:nvPr/>
        </p:nvSpPr>
        <p:spPr>
          <a:xfrm>
            <a:off x="2063875" y="1749025"/>
            <a:ext cx="5140800" cy="3778200"/>
          </a:xfrm>
          <a:prstGeom prst="roundRect">
            <a:avLst>
              <a:gd name="adj" fmla="val 16667"/>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Official</a:t>
            </a:r>
          </a:p>
        </p:txBody>
      </p:sp>
      <p:sp>
        <p:nvSpPr>
          <p:cNvPr id="79" name="Shape 79"/>
          <p:cNvSpPr txBox="1"/>
          <p:nvPr/>
        </p:nvSpPr>
        <p:spPr>
          <a:xfrm>
            <a:off x="1793250" y="1455325"/>
            <a:ext cx="5557499" cy="488399"/>
          </a:xfrm>
          <a:prstGeom prst="rect">
            <a:avLst/>
          </a:prstGeom>
          <a:noFill/>
          <a:ln>
            <a:noFill/>
          </a:ln>
        </p:spPr>
        <p:txBody>
          <a:bodyPr lIns="91425" tIns="91425" rIns="91425" bIns="91425" anchor="t" anchorCtr="0">
            <a:noAutofit/>
          </a:bodyPr>
          <a:lstStyle/>
          <a:p>
            <a:pPr lvl="0" algn="ctr" rtl="0">
              <a:spcBef>
                <a:spcPts val="0"/>
              </a:spcBef>
              <a:buNone/>
            </a:pPr>
            <a:endParaRPr sz="3200"/>
          </a:p>
          <a:p>
            <a:pPr lvl="0" algn="ctr" rtl="0">
              <a:spcBef>
                <a:spcPts val="0"/>
              </a:spcBef>
              <a:buNone/>
            </a:pPr>
            <a:r>
              <a:rPr lang="en" sz="4000">
                <a:solidFill>
                  <a:srgbClr val="FFFFFF"/>
                </a:solidFill>
              </a:rPr>
              <a:t>diploma </a:t>
            </a:r>
            <a:r>
              <a:rPr lang="en" sz="4000">
                <a:solidFill>
                  <a:srgbClr val="4A86E8"/>
                </a:solidFill>
              </a:rPr>
              <a:t>+</a:t>
            </a:r>
            <a:r>
              <a:rPr lang="en" sz="4000">
                <a:solidFill>
                  <a:srgbClr val="FFFFFF"/>
                </a:solidFill>
              </a:rPr>
              <a:t> transcript</a:t>
            </a:r>
          </a:p>
          <a:p>
            <a:pPr lvl="0" algn="ctr" rtl="0">
              <a:spcBef>
                <a:spcPts val="0"/>
              </a:spcBef>
              <a:buNone/>
            </a:pPr>
            <a:endParaRPr sz="6000">
              <a:solidFill>
                <a:srgbClr val="FFFFFF"/>
              </a:solidFill>
            </a:endParaRPr>
          </a:p>
        </p:txBody>
      </p:sp>
      <p:sp>
        <p:nvSpPr>
          <p:cNvPr id="80" name="Shape 80"/>
          <p:cNvSpPr txBox="1"/>
          <p:nvPr/>
        </p:nvSpPr>
        <p:spPr>
          <a:xfrm>
            <a:off x="164485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NIST Diploma </a:t>
            </a:r>
          </a:p>
          <a:p>
            <a:pPr lvl="0" algn="ctr" rtl="0">
              <a:spcBef>
                <a:spcPts val="0"/>
              </a:spcBef>
              <a:buNone/>
            </a:pPr>
            <a:r>
              <a:rPr lang="en" sz="1600">
                <a:solidFill>
                  <a:srgbClr val="4A86E8"/>
                </a:solidFill>
              </a:rPr>
              <a:t>IB Diploma</a:t>
            </a:r>
          </a:p>
        </p:txBody>
      </p:sp>
      <p:sp>
        <p:nvSpPr>
          <p:cNvPr id="81" name="Shape 81"/>
          <p:cNvSpPr txBox="1"/>
          <p:nvPr/>
        </p:nvSpPr>
        <p:spPr>
          <a:xfrm>
            <a:off x="4347300" y="3177325"/>
            <a:ext cx="3197100" cy="2349899"/>
          </a:xfrm>
          <a:prstGeom prst="rect">
            <a:avLst/>
          </a:prstGeom>
          <a:noFill/>
          <a:ln>
            <a:noFill/>
          </a:ln>
        </p:spPr>
        <p:txBody>
          <a:bodyPr lIns="91425" tIns="91425" rIns="91425" bIns="91425" anchor="t" anchorCtr="0">
            <a:noAutofit/>
          </a:bodyPr>
          <a:lstStyle/>
          <a:p>
            <a:pPr lvl="0" algn="ctr" rtl="0">
              <a:spcBef>
                <a:spcPts val="0"/>
              </a:spcBef>
              <a:buNone/>
            </a:pPr>
            <a:r>
              <a:rPr lang="en" sz="1600">
                <a:solidFill>
                  <a:srgbClr val="4A86E8"/>
                </a:solidFill>
              </a:rPr>
              <a:t>Grades</a:t>
            </a:r>
          </a:p>
          <a:p>
            <a:pPr lvl="0" algn="ctr" rtl="0">
              <a:spcBef>
                <a:spcPts val="0"/>
              </a:spcBef>
              <a:buNone/>
            </a:pPr>
            <a:r>
              <a:rPr lang="en" sz="1600">
                <a:solidFill>
                  <a:srgbClr val="4A86E8"/>
                </a:solidFill>
              </a:rPr>
              <a:t>Activity Record</a:t>
            </a:r>
          </a:p>
        </p:txBody>
      </p:sp>
      <p:sp>
        <p:nvSpPr>
          <p:cNvPr id="82" name="Shape 82"/>
          <p:cNvSpPr/>
          <p:nvPr/>
        </p:nvSpPr>
        <p:spPr>
          <a:xfrm>
            <a:off x="306985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3" name="Shape 83"/>
          <p:cNvSpPr/>
          <p:nvPr/>
        </p:nvSpPr>
        <p:spPr>
          <a:xfrm>
            <a:off x="5772300" y="2688925"/>
            <a:ext cx="347099" cy="488399"/>
          </a:xfrm>
          <a:prstGeom prst="downArrow">
            <a:avLst>
              <a:gd name="adj1" fmla="val 50000"/>
              <a:gd name="adj2" fmla="val 50000"/>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4" name="Shape 84"/>
          <p:cNvSpPr txBox="1"/>
          <p:nvPr/>
        </p:nvSpPr>
        <p:spPr>
          <a:xfrm>
            <a:off x="2188975" y="3866975"/>
            <a:ext cx="4890600" cy="336900"/>
          </a:xfrm>
          <a:prstGeom prst="rect">
            <a:avLst/>
          </a:prstGeom>
          <a:noFill/>
          <a:ln>
            <a:noFill/>
          </a:ln>
        </p:spPr>
        <p:txBody>
          <a:bodyPr lIns="91425" tIns="91425" rIns="91425" bIns="91425" anchor="t" anchorCtr="0">
            <a:noAutofit/>
          </a:bodyPr>
          <a:lstStyle/>
          <a:p>
            <a:pPr lvl="0" algn="ctr" rtl="0">
              <a:spcBef>
                <a:spcPts val="0"/>
              </a:spcBef>
              <a:buNone/>
            </a:pPr>
            <a:r>
              <a:rPr lang="en" sz="4000">
                <a:solidFill>
                  <a:srgbClr val="4A86E8"/>
                </a:solidFill>
              </a:rPr>
              <a:t>official school ‘permanent’ record </a:t>
            </a:r>
          </a:p>
        </p:txBody>
      </p:sp>
      <p:sp>
        <p:nvSpPr>
          <p:cNvPr id="85" name="Shape 85"/>
          <p:cNvSpPr txBox="1"/>
          <p:nvPr/>
        </p:nvSpPr>
        <p:spPr>
          <a:xfrm>
            <a:off x="5314050" y="428125"/>
            <a:ext cx="2036700" cy="951000"/>
          </a:xfrm>
          <a:prstGeom prst="rect">
            <a:avLst/>
          </a:prstGeom>
          <a:noFill/>
          <a:ln>
            <a:noFill/>
          </a:ln>
        </p:spPr>
        <p:txBody>
          <a:bodyPr lIns="91425" tIns="91425" rIns="91425" bIns="91425" anchor="ctr" anchorCtr="0">
            <a:noAutofit/>
          </a:bodyPr>
          <a:lstStyle/>
          <a:p>
            <a:pPr lvl="0" algn="ctr" rtl="0">
              <a:spcBef>
                <a:spcPts val="0"/>
              </a:spcBef>
              <a:buNone/>
            </a:pPr>
            <a:r>
              <a:rPr lang="en" sz="2600">
                <a:solidFill>
                  <a:srgbClr val="FFFFFF"/>
                </a:solidFill>
              </a:rPr>
              <a:t>counsellor reference</a:t>
            </a:r>
          </a:p>
        </p:txBody>
      </p:sp>
      <p:sp>
        <p:nvSpPr>
          <p:cNvPr id="86" name="Shape 86"/>
          <p:cNvSpPr txBox="1"/>
          <p:nvPr/>
        </p:nvSpPr>
        <p:spPr>
          <a:xfrm>
            <a:off x="1644850" y="351925"/>
            <a:ext cx="2603999" cy="1103399"/>
          </a:xfrm>
          <a:prstGeom prst="rect">
            <a:avLst/>
          </a:prstGeom>
          <a:noFill/>
          <a:ln>
            <a:noFill/>
          </a:ln>
        </p:spPr>
        <p:txBody>
          <a:bodyPr lIns="91425" tIns="91425" rIns="91425" bIns="91425" anchor="ctr" anchorCtr="0">
            <a:noAutofit/>
          </a:bodyPr>
          <a:lstStyle/>
          <a:p>
            <a:pPr lvl="0" algn="ctr" rtl="0">
              <a:spcBef>
                <a:spcPts val="0"/>
              </a:spcBef>
              <a:buNone/>
            </a:pPr>
            <a:r>
              <a:rPr lang="en" sz="2600">
                <a:solidFill>
                  <a:srgbClr val="FFFFFF"/>
                </a:solidFill>
              </a:rPr>
              <a:t>teacher recommendation letters</a:t>
            </a:r>
          </a:p>
        </p:txBody>
      </p:sp>
      <p:sp>
        <p:nvSpPr>
          <p:cNvPr id="87" name="Shape 87"/>
          <p:cNvSpPr txBox="1"/>
          <p:nvPr/>
        </p:nvSpPr>
        <p:spPr>
          <a:xfrm>
            <a:off x="1975750" y="5656650"/>
            <a:ext cx="1942200" cy="1103399"/>
          </a:xfrm>
          <a:prstGeom prst="rect">
            <a:avLst/>
          </a:prstGeom>
          <a:noFill/>
          <a:ln>
            <a:noFill/>
          </a:ln>
        </p:spPr>
        <p:txBody>
          <a:bodyPr lIns="91425" tIns="91425" rIns="91425" bIns="91425" anchor="ctr" anchorCtr="0">
            <a:noAutofit/>
          </a:bodyPr>
          <a:lstStyle/>
          <a:p>
            <a:pPr lvl="0" algn="ctr" rtl="0">
              <a:spcBef>
                <a:spcPts val="0"/>
              </a:spcBef>
              <a:buNone/>
            </a:pPr>
            <a:r>
              <a:rPr lang="en" sz="2600">
                <a:solidFill>
                  <a:srgbClr val="FFFFFF"/>
                </a:solidFill>
              </a:rPr>
              <a:t>school profile</a:t>
            </a:r>
          </a:p>
        </p:txBody>
      </p:sp>
      <p:sp>
        <p:nvSpPr>
          <p:cNvPr id="88" name="Shape 88"/>
          <p:cNvSpPr txBox="1"/>
          <p:nvPr/>
        </p:nvSpPr>
        <p:spPr>
          <a:xfrm>
            <a:off x="5361300" y="5656650"/>
            <a:ext cx="1942200" cy="1103399"/>
          </a:xfrm>
          <a:prstGeom prst="rect">
            <a:avLst/>
          </a:prstGeom>
          <a:noFill/>
          <a:ln>
            <a:noFill/>
          </a:ln>
        </p:spPr>
        <p:txBody>
          <a:bodyPr lIns="91425" tIns="91425" rIns="91425" bIns="91425" anchor="ctr" anchorCtr="0">
            <a:noAutofit/>
          </a:bodyPr>
          <a:lstStyle/>
          <a:p>
            <a:pPr lvl="0" algn="ctr" rtl="0">
              <a:spcBef>
                <a:spcPts val="0"/>
              </a:spcBef>
              <a:buNone/>
            </a:pPr>
            <a:r>
              <a:rPr lang="en" sz="2600">
                <a:solidFill>
                  <a:srgbClr val="FFFFFF"/>
                </a:solidFill>
              </a:rPr>
              <a:t>college essays</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1843</Words>
  <Application>Microsoft Office PowerPoint</Application>
  <PresentationFormat>On-screen Show (4:3)</PresentationFormat>
  <Paragraphs>342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Custom Theme</vt:lpstr>
      <vt:lpstr>GCD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vt:lpstr>
      <vt:lpstr>PowerPoint Presentation</vt:lpstr>
      <vt:lpstr>EXTENDED</vt:lpstr>
      <vt:lpstr>PowerPoint Presentation</vt:lpstr>
      <vt:lpstr>PowerPoint Presentation</vt:lpstr>
      <vt:lpstr>PowerPoint Presentation</vt:lpstr>
      <vt:lpstr>ADVANCED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GCD</dc:title>
  <dc:creator>Carolina Salter</dc:creator>
  <cp:lastModifiedBy>Carolina Salter</cp:lastModifiedBy>
  <cp:revision>2</cp:revision>
  <dcterms:modified xsi:type="dcterms:W3CDTF">2014-11-10T18:59:29Z</dcterms:modified>
</cp:coreProperties>
</file>