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75" r:id="rId4"/>
    <p:sldId id="276" r:id="rId5"/>
    <p:sldId id="258" r:id="rId6"/>
    <p:sldId id="259" r:id="rId7"/>
    <p:sldId id="261" r:id="rId8"/>
    <p:sldId id="277" r:id="rId9"/>
    <p:sldId id="262" r:id="rId10"/>
    <p:sldId id="263" r:id="rId11"/>
    <p:sldId id="280" r:id="rId12"/>
    <p:sldId id="278" r:id="rId13"/>
    <p:sldId id="284" r:id="rId14"/>
    <p:sldId id="282" r:id="rId15"/>
    <p:sldId id="264" r:id="rId16"/>
    <p:sldId id="265" r:id="rId17"/>
    <p:sldId id="266" r:id="rId18"/>
    <p:sldId id="267" r:id="rId19"/>
    <p:sldId id="285" r:id="rId20"/>
    <p:sldId id="270" r:id="rId21"/>
    <p:sldId id="281" r:id="rId22"/>
    <p:sldId id="279" r:id="rId23"/>
    <p:sldId id="283" r:id="rId24"/>
    <p:sldId id="271" r:id="rId25"/>
    <p:sldId id="273" r:id="rId26"/>
    <p:sldId id="274" r:id="rId27"/>
  </p:sldIdLst>
  <p:sldSz cx="9144000" cy="6858000" type="screen4x3"/>
  <p:notesSz cx="68072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99BEB9-013D-43E0-BC26-DE315F73BFDA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937AE4-44CA-4C7B-8539-AB0DDB3FB8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9BEB9-013D-43E0-BC26-DE315F73BFDA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37AE4-44CA-4C7B-8539-AB0DDB3FB8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9BEB9-013D-43E0-BC26-DE315F73BFDA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37AE4-44CA-4C7B-8539-AB0DDB3FB8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9BEB9-013D-43E0-BC26-DE315F73BFDA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37AE4-44CA-4C7B-8539-AB0DDB3FB8E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9BEB9-013D-43E0-BC26-DE315F73BFDA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37AE4-44CA-4C7B-8539-AB0DDB3FB8E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9BEB9-013D-43E0-BC26-DE315F73BFDA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37AE4-44CA-4C7B-8539-AB0DDB3FB8E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9BEB9-013D-43E0-BC26-DE315F73BFDA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37AE4-44CA-4C7B-8539-AB0DDB3FB8E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9BEB9-013D-43E0-BC26-DE315F73BFDA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37AE4-44CA-4C7B-8539-AB0DDB3FB8E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9BEB9-013D-43E0-BC26-DE315F73BFDA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37AE4-44CA-4C7B-8539-AB0DDB3FB8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399BEB9-013D-43E0-BC26-DE315F73BFDA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37AE4-44CA-4C7B-8539-AB0DDB3FB8E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99BEB9-013D-43E0-BC26-DE315F73BFDA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937AE4-44CA-4C7B-8539-AB0DDB3FB8E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399BEB9-013D-43E0-BC26-DE315F73BFDA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6937AE4-44CA-4C7B-8539-AB0DDB3FB8E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Emotion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ohn_D._Mayer" TargetMode="External"/><Relationship Id="rId2" Type="http://schemas.openxmlformats.org/officeDocument/2006/relationships/hyperlink" Target="http://en.wikipedia.org/wiki/Peter_Salove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Daniel_Golema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app.com/" TargetMode="External"/><Relationship Id="rId2" Type="http://schemas.openxmlformats.org/officeDocument/2006/relationships/hyperlink" Target="http://www.ucas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archquotes.com/quotation/You_can_never_cross_the_ocean_unless_you_have_the_courage_to_lose_sight_of_the_shore./343298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/>
              <a:t>Emotional knowledge and cultural awareness in university guidance and the application process from the perspective of the globally minded Sixth Former/High School Senior: Daedalus or Icarus?  </a:t>
            </a:r>
            <a:endParaRPr lang="en-GB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Dr Barry J Hallinan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4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16624"/>
          </a:xfrm>
        </p:spPr>
        <p:txBody>
          <a:bodyPr>
            <a:noAutofit/>
          </a:bodyPr>
          <a:lstStyle/>
          <a:p>
            <a:r>
              <a:rPr lang="en-GB" sz="3600" b="1" dirty="0"/>
              <a:t>Emotional intelligence</a:t>
            </a:r>
            <a:r>
              <a:rPr lang="en-GB" sz="3600" dirty="0"/>
              <a:t> (</a:t>
            </a:r>
            <a:r>
              <a:rPr lang="en-GB" sz="3600" b="1" dirty="0"/>
              <a:t>EI</a:t>
            </a:r>
            <a:r>
              <a:rPr lang="en-GB" sz="3600" dirty="0"/>
              <a:t>) is the ability to monitor one's own and other people's </a:t>
            </a:r>
            <a:r>
              <a:rPr lang="en-GB" sz="3600" dirty="0">
                <a:hlinkClick r:id="rId2" tooltip="Emotions"/>
              </a:rPr>
              <a:t>emotions</a:t>
            </a:r>
            <a:r>
              <a:rPr lang="en-GB" sz="3600" dirty="0"/>
              <a:t>, to discriminate between different emotions and label them appropriately, and to use emotional information to guide thinking and </a:t>
            </a:r>
            <a:r>
              <a:rPr lang="en-GB" sz="3600" dirty="0" err="1" smtClean="0"/>
              <a:t>behavior</a:t>
            </a:r>
            <a:r>
              <a:rPr lang="en-GB" sz="3600" dirty="0" smtClean="0"/>
              <a:t>.</a:t>
            </a:r>
            <a:r>
              <a:rPr lang="en-GB" sz="3600" dirty="0"/>
              <a:t> There are three models of EI. </a:t>
            </a:r>
            <a:endParaRPr lang="en-GB" sz="3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Emotional Intelligence / Knowledge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3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800" dirty="0"/>
              <a:t>The </a:t>
            </a:r>
            <a:r>
              <a:rPr lang="en-GB" sz="2800" i="1" dirty="0"/>
              <a:t>ability model</a:t>
            </a:r>
            <a:r>
              <a:rPr lang="en-GB" sz="2800" dirty="0"/>
              <a:t>, developed by </a:t>
            </a:r>
            <a:r>
              <a:rPr lang="en-GB" sz="2800" dirty="0">
                <a:hlinkClick r:id="rId2" tooltip="Peter Salovey"/>
              </a:rPr>
              <a:t>Peter </a:t>
            </a:r>
            <a:r>
              <a:rPr lang="en-GB" sz="2800" dirty="0" err="1">
                <a:hlinkClick r:id="rId2" tooltip="Peter Salovey"/>
              </a:rPr>
              <a:t>Salovey</a:t>
            </a:r>
            <a:r>
              <a:rPr lang="en-GB" sz="2800" dirty="0"/>
              <a:t> and </a:t>
            </a:r>
            <a:r>
              <a:rPr lang="en-GB" sz="2800" dirty="0">
                <a:hlinkClick r:id="rId3" tooltip="John D. Mayer"/>
              </a:rPr>
              <a:t>John Mayer</a:t>
            </a:r>
            <a:r>
              <a:rPr lang="en-GB" sz="2800" dirty="0"/>
              <a:t>, focuses on the individual's ability to </a:t>
            </a:r>
            <a:r>
              <a:rPr lang="en-GB" sz="2800" dirty="0">
                <a:solidFill>
                  <a:srgbClr val="FF0000"/>
                </a:solidFill>
              </a:rPr>
              <a:t>process emotional information </a:t>
            </a:r>
            <a:r>
              <a:rPr lang="en-GB" sz="2800" dirty="0"/>
              <a:t>and use it to </a:t>
            </a:r>
            <a:r>
              <a:rPr lang="en-GB" sz="2800" dirty="0">
                <a:solidFill>
                  <a:srgbClr val="7030A0"/>
                </a:solidFill>
              </a:rPr>
              <a:t>navigate the social environment</a:t>
            </a:r>
            <a:r>
              <a:rPr lang="en-GB" sz="2800" dirty="0"/>
              <a:t>. </a:t>
            </a:r>
          </a:p>
          <a:p>
            <a:r>
              <a:rPr lang="en-GB" sz="2800" dirty="0"/>
              <a:t>The </a:t>
            </a:r>
            <a:r>
              <a:rPr lang="en-GB" sz="2800" i="1" dirty="0"/>
              <a:t>trait model</a:t>
            </a:r>
            <a:r>
              <a:rPr lang="en-GB" sz="2800" dirty="0"/>
              <a:t> as developed by Konstantin </a:t>
            </a:r>
            <a:r>
              <a:rPr lang="en-GB" sz="2800" dirty="0" err="1"/>
              <a:t>Vasily</a:t>
            </a:r>
            <a:r>
              <a:rPr lang="en-GB" sz="2800" dirty="0"/>
              <a:t> </a:t>
            </a:r>
            <a:r>
              <a:rPr lang="en-GB" sz="2800" dirty="0" err="1"/>
              <a:t>Petrides</a:t>
            </a:r>
            <a:r>
              <a:rPr lang="en-GB" sz="2800" dirty="0"/>
              <a:t>, "encompasses </a:t>
            </a:r>
            <a:r>
              <a:rPr lang="en-GB" sz="2800" dirty="0" err="1">
                <a:solidFill>
                  <a:srgbClr val="FF0000"/>
                </a:solidFill>
              </a:rPr>
              <a:t>behavioral</a:t>
            </a:r>
            <a:r>
              <a:rPr lang="en-GB" sz="2800" dirty="0">
                <a:solidFill>
                  <a:srgbClr val="FF0000"/>
                </a:solidFill>
              </a:rPr>
              <a:t> dispositions </a:t>
            </a:r>
            <a:r>
              <a:rPr lang="en-GB" sz="2800" dirty="0"/>
              <a:t>and self perceived abilities and is measured through self report". </a:t>
            </a:r>
          </a:p>
          <a:p>
            <a:r>
              <a:rPr lang="en-GB" sz="2800" dirty="0"/>
              <a:t>The final model, the </a:t>
            </a:r>
            <a:r>
              <a:rPr lang="en-GB" sz="2800" i="1" dirty="0"/>
              <a:t>mixed model</a:t>
            </a:r>
            <a:r>
              <a:rPr lang="en-GB" sz="2800" dirty="0"/>
              <a:t> is a combination of both ability and trait EI. It defines EI as an array of skills and characteristics that drive </a:t>
            </a:r>
            <a:r>
              <a:rPr lang="en-GB" sz="2800" dirty="0">
                <a:solidFill>
                  <a:srgbClr val="FF0000"/>
                </a:solidFill>
              </a:rPr>
              <a:t>leadership performance</a:t>
            </a:r>
            <a:r>
              <a:rPr lang="en-GB" sz="2800" dirty="0"/>
              <a:t>, as proposed by </a:t>
            </a:r>
            <a:r>
              <a:rPr lang="en-GB" sz="2800" dirty="0">
                <a:hlinkClick r:id="rId4" tooltip="Daniel Goleman"/>
              </a:rPr>
              <a:t>Daniel </a:t>
            </a:r>
            <a:r>
              <a:rPr lang="en-GB" sz="2800" dirty="0" err="1">
                <a:hlinkClick r:id="rId4" tooltip="Daniel Goleman"/>
              </a:rPr>
              <a:t>Goleman</a:t>
            </a:r>
            <a:r>
              <a:rPr lang="en-GB" sz="28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3 working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0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lnSpcReduction="10000"/>
          </a:bodyPr>
          <a:lstStyle/>
          <a:p>
            <a:r>
              <a:rPr lang="en-GB" sz="6000" dirty="0"/>
              <a:t>Perceiving emotions </a:t>
            </a:r>
            <a:endParaRPr lang="en-GB" sz="6000" dirty="0" smtClean="0"/>
          </a:p>
          <a:p>
            <a:r>
              <a:rPr lang="en-GB" sz="6000" dirty="0" smtClean="0"/>
              <a:t>Using emotions</a:t>
            </a:r>
          </a:p>
          <a:p>
            <a:r>
              <a:rPr lang="en-GB" sz="6000" dirty="0" smtClean="0"/>
              <a:t>Understanding </a:t>
            </a:r>
            <a:r>
              <a:rPr lang="en-GB" sz="6000" dirty="0"/>
              <a:t>emotions </a:t>
            </a:r>
            <a:endParaRPr lang="en-GB" sz="6000" dirty="0" smtClean="0"/>
          </a:p>
          <a:p>
            <a:r>
              <a:rPr lang="en-GB" sz="6000" dirty="0" smtClean="0"/>
              <a:t>Managing </a:t>
            </a:r>
            <a:r>
              <a:rPr lang="en-GB" sz="6000" dirty="0"/>
              <a:t>emotions </a:t>
            </a:r>
            <a:endParaRPr lang="en-GB" sz="6000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Emotional Intelligence / Knowledge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5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/>
              <a:t>The </a:t>
            </a:r>
            <a:r>
              <a:rPr lang="en-GB" sz="4800" b="1" dirty="0"/>
              <a:t>emotionally intelligent person can harness emotions, even negative ones, and manage them to achieve intended goals.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Quick fit </a:t>
            </a:r>
            <a:r>
              <a:rPr lang="en-GB" dirty="0" err="1" smtClean="0"/>
              <a:t>defintion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4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442768"/>
              </p:ext>
            </p:extLst>
          </p:nvPr>
        </p:nvGraphicFramePr>
        <p:xfrm>
          <a:off x="611560" y="404664"/>
          <a:ext cx="8064896" cy="6120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064896"/>
              </a:tblGrid>
              <a:tr h="195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IB Learner Profile</a:t>
                      </a:r>
                      <a:endParaRPr lang="en-GB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627" marR="50627" marT="0" marB="0"/>
                </a:tc>
              </a:tr>
              <a:tr h="5901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Inquirers They develop their natural curiosity. They acquire the skills necessary to conduct</a:t>
                      </a:r>
                      <a:endParaRPr lang="en-GB" sz="9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inquiry and research and show independence in learning. They actively enjoy</a:t>
                      </a:r>
                      <a:endParaRPr lang="en-GB" sz="9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learning and this love of learning will be sustained throughout their lives.</a:t>
                      </a:r>
                      <a:endParaRPr lang="en-GB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627" marR="50627" marT="0" marB="0"/>
                </a:tc>
              </a:tr>
              <a:tr h="5578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Knowledgeable They explore concepts, ideas and issues that have local and global significance.</a:t>
                      </a:r>
                      <a:endParaRPr lang="en-GB" sz="9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In so doing, they acquire in-depth knowledge and develop understanding</a:t>
                      </a:r>
                      <a:endParaRPr lang="en-GB" sz="9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across a broad and balanced range of disciplines.</a:t>
                      </a:r>
                      <a:endParaRPr lang="en-GB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627" marR="50627" marT="0" marB="0"/>
                </a:tc>
              </a:tr>
              <a:tr h="5680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Thinkers They exercise initiative in applying thinking skills critically and creatively to</a:t>
                      </a:r>
                      <a:endParaRPr lang="en-GB" sz="9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recognize and approach complex problems, and make reasoned, ethical</a:t>
                      </a:r>
                      <a:endParaRPr lang="en-GB" sz="9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decisions.</a:t>
                      </a:r>
                      <a:endParaRPr lang="en-GB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627" marR="50627" marT="0" marB="0"/>
                </a:tc>
              </a:tr>
              <a:tr h="5642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Communicators They understand and express ideas and information confidently and creatively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in more than one language and in a variety of modes of communication. They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work effectively and willingly in collaboration with others.</a:t>
                      </a:r>
                      <a:endParaRPr lang="en-GB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627" marR="50627" marT="0" marB="0"/>
                </a:tc>
              </a:tr>
              <a:tr h="6719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Principled They act with integrity and honesty, with a strong sense of fairness, justice and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respect for the dignity of the individual, groups and communities. They take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responsibility for their own actions and the consequences that accompany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them.</a:t>
                      </a:r>
                      <a:endParaRPr lang="en-GB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627" marR="50627" marT="0" marB="0"/>
                </a:tc>
              </a:tr>
              <a:tr h="6821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Open-minded They understand and appreciate their own cultures and personal histories, and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are open to the perspectives, values and traditions of other individuals and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communities. They are accustomed to seeking and evaluating a range of points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of view, and are willing to grow from the experience.</a:t>
                      </a:r>
                      <a:endParaRPr lang="en-GB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627" marR="50627" marT="0" marB="0"/>
                </a:tc>
              </a:tr>
              <a:tr h="5667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Caring They show empathy, compassion and respect towards the needs and feelings of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others. They have a personal commitment to service, and act to make a positive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difference to the lives of others and to the environment.</a:t>
                      </a:r>
                      <a:endParaRPr lang="en-GB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627" marR="50627" marT="0" marB="0"/>
                </a:tc>
              </a:tr>
              <a:tr h="5572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Risk-takers They approach unfamiliar situations and uncertainty with courage and</a:t>
                      </a:r>
                      <a:endParaRPr lang="en-GB" sz="9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forethought, and have the independence of spirit to explore new roles, ideas</a:t>
                      </a:r>
                      <a:endParaRPr lang="en-GB" sz="9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and strategies. They are brave and articulate in defending their beliefs.</a:t>
                      </a:r>
                      <a:endParaRPr lang="en-GB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627" marR="50627" marT="0" marB="0"/>
                </a:tc>
              </a:tr>
              <a:tr h="4545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Balanced They understand the importance of intellectual, physical and emotional balance</a:t>
                      </a:r>
                      <a:endParaRPr lang="en-GB" sz="9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to achieve personal well-being for themselves and others.</a:t>
                      </a:r>
                      <a:endParaRPr lang="en-GB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627" marR="50627" marT="0" marB="0"/>
                </a:tc>
              </a:tr>
              <a:tr h="7125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Reflective They give thoughtful consideration to their own learning and experience. They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are able to assess and understand their strengths and limitations in order to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support their learning and personal development.</a:t>
                      </a:r>
                      <a:endParaRPr lang="en-GB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627" marR="50627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UK- UCAS (</a:t>
            </a:r>
            <a:r>
              <a:rPr lang="en-GB" sz="4000" dirty="0" smtClean="0">
                <a:hlinkClick r:id="rId2"/>
              </a:rPr>
              <a:t>www.ucas.com</a:t>
            </a:r>
            <a:r>
              <a:rPr lang="en-GB" sz="4000" dirty="0" smtClean="0"/>
              <a:t>)</a:t>
            </a:r>
          </a:p>
          <a:p>
            <a:endParaRPr lang="en-GB" sz="4000" dirty="0"/>
          </a:p>
          <a:p>
            <a:pPr marL="0" indent="0" algn="ctr">
              <a:buNone/>
            </a:pPr>
            <a:r>
              <a:rPr lang="en-GB" sz="4000" dirty="0" smtClean="0"/>
              <a:t>and </a:t>
            </a:r>
          </a:p>
          <a:p>
            <a:endParaRPr lang="en-GB" sz="4000" dirty="0" smtClean="0"/>
          </a:p>
          <a:p>
            <a:pPr algn="ctr"/>
            <a:r>
              <a:rPr lang="en-GB" sz="4000" dirty="0" smtClean="0"/>
              <a:t>US and UK - Common App (</a:t>
            </a:r>
            <a:r>
              <a:rPr lang="en-GB" sz="4000" dirty="0" smtClean="0">
                <a:hlinkClick r:id="rId3"/>
              </a:rPr>
              <a:t>www.commonapp.com</a:t>
            </a:r>
            <a:r>
              <a:rPr lang="en-GB" sz="4000" dirty="0" smtClean="0"/>
              <a:t>)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College Application Portals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8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First the USA.... take a random Ivy league.....Yale</a:t>
            </a:r>
          </a:p>
          <a:p>
            <a:pPr marL="0" indent="0">
              <a:buNone/>
            </a:pPr>
            <a:r>
              <a:rPr lang="en-GB" dirty="0" smtClean="0"/>
              <a:t>1. </a:t>
            </a:r>
            <a:r>
              <a:rPr lang="en-GB" dirty="0"/>
              <a:t>Applying to college can be an overwhelming and intimidating process for any student. 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2. Former </a:t>
            </a:r>
            <a:r>
              <a:rPr lang="en-GB" dirty="0"/>
              <a:t>Yale President Kingman Brewster wrote that </a:t>
            </a:r>
            <a:r>
              <a:rPr lang="en-GB" dirty="0" smtClean="0"/>
              <a:t>“selecting </a:t>
            </a:r>
            <a:r>
              <a:rPr lang="en-GB" dirty="0"/>
              <a:t>future Yale students was a combination of looking for those who would make the most of the extraordinary resources assembled here, those with a zest to stretch the limits of their talents, and those with an outstanding public motivation – in other words, </a:t>
            </a:r>
            <a:r>
              <a:rPr lang="en-GB" dirty="0">
                <a:solidFill>
                  <a:srgbClr val="FF0000"/>
                </a:solidFill>
              </a:rPr>
              <a:t>applicants with a concern for something larger than </a:t>
            </a:r>
            <a:r>
              <a:rPr lang="en-GB" dirty="0" smtClean="0">
                <a:solidFill>
                  <a:srgbClr val="FF0000"/>
                </a:solidFill>
              </a:rPr>
              <a:t>themselves”.</a:t>
            </a:r>
          </a:p>
          <a:p>
            <a:pPr marL="0" indent="0">
              <a:buNone/>
            </a:pPr>
            <a:r>
              <a:rPr lang="en-GB" dirty="0" smtClean="0"/>
              <a:t>3. The </a:t>
            </a:r>
            <a:r>
              <a:rPr lang="en-GB" dirty="0"/>
              <a:t>great majority of students who are admitted stand out from the rest because a lot of little things, when added up, tip the scale in their </a:t>
            </a:r>
            <a:r>
              <a:rPr lang="en-GB" dirty="0" err="1"/>
              <a:t>favor</a:t>
            </a:r>
            <a:r>
              <a:rPr lang="en-GB" dirty="0"/>
              <a:t>. 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Colleges Say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22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b="1" dirty="0" smtClean="0"/>
              <a:t>Now let’s look at the UK......Oxford University</a:t>
            </a:r>
          </a:p>
          <a:p>
            <a:pPr marL="0" indent="0">
              <a:buNone/>
            </a:pPr>
            <a:r>
              <a:rPr lang="en-GB" sz="3600" b="1" dirty="0" smtClean="0"/>
              <a:t>Outstanding Grades</a:t>
            </a:r>
          </a:p>
          <a:p>
            <a:pPr marL="0" indent="0">
              <a:buNone/>
            </a:pPr>
            <a:r>
              <a:rPr lang="en-GB" sz="3600" b="1" dirty="0" smtClean="0"/>
              <a:t>Wider Reading</a:t>
            </a:r>
          </a:p>
          <a:p>
            <a:pPr marL="0" indent="0">
              <a:buNone/>
            </a:pPr>
            <a:r>
              <a:rPr lang="en-GB" sz="3600" b="1" dirty="0" smtClean="0"/>
              <a:t>Strong Interview</a:t>
            </a:r>
          </a:p>
          <a:p>
            <a:pPr marL="0" indent="0">
              <a:buNone/>
            </a:pPr>
            <a:r>
              <a:rPr lang="en-GB" sz="3600" b="1" dirty="0" smtClean="0"/>
              <a:t>Genuine Enthusiasm for the Subject</a:t>
            </a:r>
          </a:p>
          <a:p>
            <a:pPr marL="0" indent="0">
              <a:buNone/>
            </a:pPr>
            <a:r>
              <a:rPr lang="en-GB" sz="3600" b="1" dirty="0" smtClean="0"/>
              <a:t>Top in Pre-entry Tests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colleges Say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08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SAT Back to School Kit – Bring your students closer to their dream of higher education</a:t>
            </a:r>
          </a:p>
          <a:p>
            <a:pPr marL="0" indent="0" algn="ctr"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Guide Encourage Inspire</a:t>
            </a:r>
          </a:p>
          <a:p>
            <a:pPr algn="just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 are expected to be emotionally mature, able to comprehend the competitive nature of the process, work with complex variables, make impactful decisions....mostly at 17/18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yrs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just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Get themselves known to colleges as a suitable option (match subject to object)</a:t>
            </a:r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expected of any applicant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9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Engage with this process 24/7</a:t>
            </a:r>
          </a:p>
          <a:p>
            <a:pPr algn="just"/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UK vs. USA – Liberal Arts / Core Classes </a:t>
            </a:r>
            <a:r>
              <a:rPr lang="en-GB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etc</a:t>
            </a:r>
            <a:endParaRPr lang="en-GB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 ready (emotionally intelligent) to work with denials or having to make difficult </a:t>
            </a:r>
            <a:r>
              <a:rPr lang="en-GB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choices</a:t>
            </a:r>
          </a:p>
          <a:p>
            <a:r>
              <a:rPr lang="en-GB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 genuine and authentic in all writings (see essay prompts)</a:t>
            </a:r>
            <a:endParaRPr lang="en-GB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expected of any applicant</a:t>
            </a:r>
          </a:p>
        </p:txBody>
      </p:sp>
    </p:spTree>
    <p:extLst>
      <p:ext uri="{BB962C8B-B14F-4D97-AF65-F5344CB8AC3E}">
        <p14:creationId xmlns:p14="http://schemas.microsoft.com/office/powerpoint/2010/main" val="297588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Skilful and ingenuous craftsman, artist, inventor, innovator, carpenter, creator.</a:t>
            </a:r>
          </a:p>
          <a:p>
            <a:r>
              <a:rPr lang="en-GB" dirty="0" smtClean="0"/>
              <a:t>Name very close to “to work artfully”</a:t>
            </a:r>
          </a:p>
          <a:p>
            <a:r>
              <a:rPr lang="en-GB" dirty="0" smtClean="0"/>
              <a:t>Father of Icarus</a:t>
            </a:r>
          </a:p>
          <a:p>
            <a:r>
              <a:rPr lang="en-GB" dirty="0"/>
              <a:t>Daedalus is first mentioned </a:t>
            </a:r>
            <a:r>
              <a:rPr lang="en-GB" dirty="0" smtClean="0"/>
              <a:t>by Homer as </a:t>
            </a:r>
            <a:r>
              <a:rPr lang="en-GB" dirty="0"/>
              <a:t>the creator of a wide dancing-ground </a:t>
            </a:r>
            <a:r>
              <a:rPr lang="en-GB" dirty="0" smtClean="0"/>
              <a:t>for Ariadne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dirty="0" smtClean="0"/>
              <a:t>He </a:t>
            </a:r>
            <a:r>
              <a:rPr lang="en-GB" dirty="0"/>
              <a:t>also created </a:t>
            </a:r>
            <a:r>
              <a:rPr lang="en-GB" dirty="0" smtClean="0"/>
              <a:t>the Labyrinth</a:t>
            </a:r>
            <a:r>
              <a:rPr lang="en-GB" dirty="0"/>
              <a:t> </a:t>
            </a:r>
            <a:r>
              <a:rPr lang="en-GB" dirty="0" smtClean="0"/>
              <a:t>on Crete </a:t>
            </a:r>
            <a:r>
              <a:rPr lang="en-GB" dirty="0"/>
              <a:t>in which the </a:t>
            </a:r>
            <a:r>
              <a:rPr lang="en-GB" dirty="0" smtClean="0"/>
              <a:t>Minotaur (part </a:t>
            </a:r>
            <a:r>
              <a:rPr lang="en-GB" dirty="0"/>
              <a:t>man, part bull) was kept.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was Daedalus?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09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GB" sz="11200" b="1" dirty="0" smtClean="0"/>
              <a:t>2014-15 </a:t>
            </a:r>
            <a:r>
              <a:rPr lang="en-GB" sz="11200" b="1" dirty="0"/>
              <a:t>Common Application Essay </a:t>
            </a:r>
            <a:r>
              <a:rPr lang="en-GB" sz="11200" b="1" dirty="0" smtClean="0"/>
              <a:t>Prompts  650 words</a:t>
            </a:r>
          </a:p>
          <a:p>
            <a:pPr marL="0" indent="0" fontAlgn="base">
              <a:buNone/>
            </a:pPr>
            <a:endParaRPr lang="en-GB" sz="6200" b="1" dirty="0"/>
          </a:p>
          <a:p>
            <a:pPr fontAlgn="base"/>
            <a:r>
              <a:rPr lang="en-GB" sz="9600" b="1" dirty="0" smtClean="0"/>
              <a:t>Some </a:t>
            </a:r>
            <a:r>
              <a:rPr lang="en-GB" sz="9600" b="1" dirty="0"/>
              <a:t>students have a background or story that is so central to their identity that they believe their application would be incomplete without it. If this sounds like you, then please share your story.   </a:t>
            </a:r>
            <a:endParaRPr lang="en-GB" sz="9600" b="1" dirty="0" smtClean="0"/>
          </a:p>
          <a:p>
            <a:pPr fontAlgn="base"/>
            <a:endParaRPr lang="en-GB" sz="9600" b="1" dirty="0"/>
          </a:p>
          <a:p>
            <a:pPr fontAlgn="base"/>
            <a:r>
              <a:rPr lang="en-GB" sz="9600" dirty="0">
                <a:solidFill>
                  <a:srgbClr val="FF0000"/>
                </a:solidFill>
              </a:rPr>
              <a:t>Recount an incident or time when you experienced failure.  How did it affect you, and what lessons did you learn</a:t>
            </a:r>
            <a:r>
              <a:rPr lang="en-GB" sz="9600" dirty="0" smtClean="0">
                <a:solidFill>
                  <a:srgbClr val="FF0000"/>
                </a:solidFill>
              </a:rPr>
              <a:t>?</a:t>
            </a:r>
          </a:p>
          <a:p>
            <a:pPr fontAlgn="base"/>
            <a:endParaRPr lang="en-GB" sz="9600" dirty="0">
              <a:solidFill>
                <a:srgbClr val="FF0000"/>
              </a:solidFill>
            </a:endParaRPr>
          </a:p>
          <a:p>
            <a:pPr fontAlgn="base"/>
            <a:r>
              <a:rPr lang="en-GB" sz="9600" dirty="0">
                <a:solidFill>
                  <a:srgbClr val="92D050"/>
                </a:solidFill>
              </a:rPr>
              <a:t>Reflect on a time when you challenged a belief or idea.  What prompted you to act? Would you make the same decision again</a:t>
            </a:r>
            <a:r>
              <a:rPr lang="en-GB" sz="9600" dirty="0" smtClean="0">
                <a:solidFill>
                  <a:srgbClr val="92D050"/>
                </a:solidFill>
              </a:rPr>
              <a:t>?</a:t>
            </a:r>
            <a:endParaRPr lang="en-GB" sz="9600" dirty="0">
              <a:solidFill>
                <a:srgbClr val="92D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actual application itself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86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sz="2800" dirty="0">
                <a:solidFill>
                  <a:srgbClr val="0070C0"/>
                </a:solidFill>
              </a:rPr>
              <a:t>Describe a place or environment where you are perfectly content.  What do you do or experience there, and why is it meaningful to you</a:t>
            </a:r>
            <a:r>
              <a:rPr lang="en-GB" sz="2800" dirty="0" smtClean="0">
                <a:solidFill>
                  <a:srgbClr val="0070C0"/>
                </a:solidFill>
              </a:rPr>
              <a:t>?</a:t>
            </a:r>
          </a:p>
          <a:p>
            <a:pPr fontAlgn="base"/>
            <a:endParaRPr lang="en-GB" sz="2800" dirty="0">
              <a:solidFill>
                <a:srgbClr val="0070C0"/>
              </a:solidFill>
            </a:endParaRPr>
          </a:p>
          <a:p>
            <a:pPr fontAlgn="base"/>
            <a:r>
              <a:rPr lang="en-GB" sz="2800" dirty="0">
                <a:solidFill>
                  <a:srgbClr val="7030A0"/>
                </a:solidFill>
              </a:rPr>
              <a:t>Discuss an accomplishment or event, formal or informal, that marked your transition from childhood to adulthood within your culture, community, or family.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actual application itself</a:t>
            </a:r>
          </a:p>
        </p:txBody>
      </p:sp>
    </p:spTree>
    <p:extLst>
      <p:ext uri="{BB962C8B-B14F-4D97-AF65-F5344CB8AC3E}">
        <p14:creationId xmlns:p14="http://schemas.microsoft.com/office/powerpoint/2010/main" val="8367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GB" dirty="0" smtClean="0"/>
              <a:t>Have in-depth knowledge (emotional and otherwise!) of the fast changing, highly competitive global application pool</a:t>
            </a:r>
          </a:p>
          <a:p>
            <a:r>
              <a:rPr lang="en-GB" dirty="0" smtClean="0"/>
              <a:t>Submit a competitive Profile</a:t>
            </a:r>
          </a:p>
          <a:p>
            <a:r>
              <a:rPr lang="en-GB" dirty="0" smtClean="0"/>
              <a:t>Know the strengths and growth points of all applicants</a:t>
            </a:r>
          </a:p>
          <a:p>
            <a:r>
              <a:rPr lang="en-GB" dirty="0"/>
              <a:t>Create the best fit scenario </a:t>
            </a:r>
          </a:p>
          <a:p>
            <a:r>
              <a:rPr lang="en-GB" dirty="0" smtClean="0"/>
              <a:t>Keep them on the straight and narrow</a:t>
            </a:r>
          </a:p>
          <a:p>
            <a:r>
              <a:rPr lang="en-GB" dirty="0" smtClean="0"/>
              <a:t>Bring parents on board</a:t>
            </a:r>
          </a:p>
          <a:p>
            <a:r>
              <a:rPr lang="en-GB" dirty="0" smtClean="0"/>
              <a:t>Not miss a single deadline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expected of the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14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Do you </a:t>
            </a:r>
            <a:r>
              <a:rPr lang="en-GB" smtClean="0"/>
              <a:t>recognise this?</a:t>
            </a:r>
            <a:endParaRPr lang="en-GB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44824"/>
            <a:ext cx="8640960" cy="38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9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 smtClean="0"/>
              <a:t>Know </a:t>
            </a:r>
            <a:r>
              <a:rPr lang="en-GB" sz="3200" b="1" dirty="0"/>
              <a:t>thyself</a:t>
            </a:r>
          </a:p>
          <a:p>
            <a:r>
              <a:rPr lang="en-GB" sz="3200" b="1" dirty="0" smtClean="0"/>
              <a:t>Plan ahead </a:t>
            </a:r>
          </a:p>
          <a:p>
            <a:r>
              <a:rPr lang="en-GB" sz="3200" b="1" dirty="0" smtClean="0"/>
              <a:t>Use previous knowledge and experience to guide and inform</a:t>
            </a:r>
          </a:p>
          <a:p>
            <a:r>
              <a:rPr lang="en-GB" sz="3200" b="1" dirty="0" smtClean="0"/>
              <a:t>Listen carefully – heed others- learn from their mistakes but do not lose individuality</a:t>
            </a:r>
          </a:p>
          <a:p>
            <a:r>
              <a:rPr lang="en-GB" sz="3200" b="1" dirty="0" smtClean="0"/>
              <a:t>Have Plan B ready (eggs and baskets)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Linking Daedalus and Icarus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79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60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You can never cross the ocean unless you have the courage to lose sight of the shore."/>
              </a:rPr>
              <a:t>You can never cross the ocean unless you have the courage to lose sight of the shore.</a:t>
            </a:r>
            <a:endParaRPr lang="en-GB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parting thought: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8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9600" dirty="0" smtClean="0"/>
              <a:t>Thank you all for listening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Daedalus at work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95474"/>
            <a:ext cx="4896544" cy="398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2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70" y="980728"/>
            <a:ext cx="6624736" cy="477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1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Son of Daedalus</a:t>
            </a:r>
          </a:p>
          <a:p>
            <a:r>
              <a:rPr lang="en-GB" dirty="0" smtClean="0"/>
              <a:t>Rough around the edges- inexperienced</a:t>
            </a:r>
          </a:p>
          <a:p>
            <a:r>
              <a:rPr lang="en-GB" dirty="0" smtClean="0"/>
              <a:t>High flying ambitious young man</a:t>
            </a:r>
          </a:p>
          <a:p>
            <a:r>
              <a:rPr lang="en-GB" dirty="0" smtClean="0"/>
              <a:t>Emotional and headstrong</a:t>
            </a:r>
          </a:p>
          <a:p>
            <a:r>
              <a:rPr lang="en-GB" dirty="0" smtClean="0"/>
              <a:t>In </a:t>
            </a:r>
            <a:r>
              <a:rPr lang="en-GB" dirty="0"/>
              <a:t>the psychiatric </a:t>
            </a:r>
            <a:r>
              <a:rPr lang="en-GB" dirty="0" smtClean="0"/>
              <a:t>mind, </a:t>
            </a:r>
            <a:r>
              <a:rPr lang="en-GB" dirty="0"/>
              <a:t>features of disease were perceived in the shape of the pendulous emotional ecstatic-</a:t>
            </a:r>
            <a:r>
              <a:rPr lang="en-GB" i="1" dirty="0"/>
              <a:t>high</a:t>
            </a:r>
            <a:r>
              <a:rPr lang="en-GB" dirty="0"/>
              <a:t> and depressive-</a:t>
            </a:r>
            <a:r>
              <a:rPr lang="en-GB" i="1" dirty="0"/>
              <a:t>low</a:t>
            </a:r>
            <a:r>
              <a:rPr lang="en-GB" dirty="0"/>
              <a:t> of bipolar disorder.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was Icarus?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75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14500"/>
            <a:ext cx="5544616" cy="416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7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The most familiar literary telling explaining Daedalus' wings is a late one, that of Ovid: in his </a:t>
            </a:r>
            <a:r>
              <a:rPr lang="en-GB" sz="3600" i="1" dirty="0"/>
              <a:t>Metamorphoses</a:t>
            </a:r>
            <a:r>
              <a:rPr lang="en-GB" sz="3600" dirty="0"/>
              <a:t> (VIII:183-235) </a:t>
            </a:r>
            <a:endParaRPr lang="en-GB" sz="3600" dirty="0" smtClean="0"/>
          </a:p>
          <a:p>
            <a:r>
              <a:rPr lang="en-GB" sz="3600" dirty="0" smtClean="0"/>
              <a:t>Daedalus </a:t>
            </a:r>
            <a:r>
              <a:rPr lang="en-GB" sz="3600" dirty="0"/>
              <a:t>was shut up in a tower to prevent his knowledge of his Labyrinth from spreading to the public.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Daedalus and Icarus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56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Icarus' father warns him first of complacency and then of </a:t>
            </a:r>
            <a:r>
              <a:rPr lang="en-GB" sz="2800" dirty="0" smtClean="0"/>
              <a:t>hubris</a:t>
            </a:r>
          </a:p>
          <a:p>
            <a:r>
              <a:rPr lang="en-GB" sz="2800" dirty="0" smtClean="0"/>
              <a:t>Hubris </a:t>
            </a:r>
            <a:r>
              <a:rPr lang="en-GB" sz="2800" dirty="0"/>
              <a:t>often indicates a loss of contact </a:t>
            </a:r>
            <a:r>
              <a:rPr lang="en-GB" sz="2800" dirty="0" smtClean="0"/>
              <a:t>with reality</a:t>
            </a:r>
            <a:r>
              <a:rPr lang="en-GB" sz="2800" dirty="0"/>
              <a:t> and an overestimation of one's own competence, accomplishments or </a:t>
            </a:r>
            <a:r>
              <a:rPr lang="en-GB" sz="2800" dirty="0" smtClean="0"/>
              <a:t>capabilities.</a:t>
            </a:r>
          </a:p>
          <a:p>
            <a:r>
              <a:rPr lang="en-GB" sz="2800" dirty="0" smtClean="0"/>
              <a:t>Icarus is guilty of failed </a:t>
            </a:r>
            <a:r>
              <a:rPr lang="en-GB" sz="2800" dirty="0"/>
              <a:t>ambition </a:t>
            </a:r>
            <a:r>
              <a:rPr lang="en-GB" sz="2800" dirty="0" smtClean="0"/>
              <a:t> </a:t>
            </a:r>
          </a:p>
          <a:p>
            <a:r>
              <a:rPr lang="en-GB" sz="2800" dirty="0" smtClean="0"/>
              <a:t>He is unable to heed the word of those who have gone before him</a:t>
            </a:r>
            <a:endParaRPr lang="en-GB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Daedalus and Icarus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0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96000" cy="829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6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202</TotalTime>
  <Words>937</Words>
  <Application>Microsoft Office PowerPoint</Application>
  <PresentationFormat>On-screen Show (4:3)</PresentationFormat>
  <Paragraphs>127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Dr Barry J Hallinan</vt:lpstr>
      <vt:lpstr>Who was Daedalus?</vt:lpstr>
      <vt:lpstr>Daedalus at work</vt:lpstr>
      <vt:lpstr>PowerPoint Presentation</vt:lpstr>
      <vt:lpstr>Who was Icarus?</vt:lpstr>
      <vt:lpstr>PowerPoint Presentation</vt:lpstr>
      <vt:lpstr>Daedalus and Icarus</vt:lpstr>
      <vt:lpstr>Daedalus and Icarus</vt:lpstr>
      <vt:lpstr>PowerPoint Presentation</vt:lpstr>
      <vt:lpstr>Emotional Intelligence / Knowledge</vt:lpstr>
      <vt:lpstr>3 working models</vt:lpstr>
      <vt:lpstr>Emotional Intelligence / Knowledge</vt:lpstr>
      <vt:lpstr>Quick fit defintion</vt:lpstr>
      <vt:lpstr>PowerPoint Presentation</vt:lpstr>
      <vt:lpstr>Two College Application Portals</vt:lpstr>
      <vt:lpstr>What Colleges Say</vt:lpstr>
      <vt:lpstr>What colleges Say</vt:lpstr>
      <vt:lpstr>What is expected of any applicant</vt:lpstr>
      <vt:lpstr>What is expected of any applicant</vt:lpstr>
      <vt:lpstr>The actual application itself</vt:lpstr>
      <vt:lpstr>The actual application itself</vt:lpstr>
      <vt:lpstr>What is expected of the school</vt:lpstr>
      <vt:lpstr>Do you recognise this?</vt:lpstr>
      <vt:lpstr>Linking Daedalus and Icarus</vt:lpstr>
      <vt:lpstr>One parting thought: </vt:lpstr>
      <vt:lpstr>PowerPoint Presentation</vt:lpstr>
    </vt:vector>
  </TitlesOfParts>
  <Company>FABEC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J. Hallinan</dc:creator>
  <cp:lastModifiedBy>Carolina Salter</cp:lastModifiedBy>
  <cp:revision>31</cp:revision>
  <cp:lastPrinted>2014-09-29T10:27:44Z</cp:lastPrinted>
  <dcterms:created xsi:type="dcterms:W3CDTF">2014-09-14T11:56:41Z</dcterms:created>
  <dcterms:modified xsi:type="dcterms:W3CDTF">2014-11-10T20:36:09Z</dcterms:modified>
</cp:coreProperties>
</file>