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90" r:id="rId3"/>
  </p:sldMasterIdLst>
  <p:notesMasterIdLst>
    <p:notesMasterId r:id="rId31"/>
  </p:notesMasterIdLst>
  <p:handoutMasterIdLst>
    <p:handoutMasterId r:id="rId32"/>
  </p:handoutMasterIdLst>
  <p:sldIdLst>
    <p:sldId id="256" r:id="rId4"/>
    <p:sldId id="391" r:id="rId5"/>
    <p:sldId id="281" r:id="rId6"/>
    <p:sldId id="360" r:id="rId7"/>
    <p:sldId id="301" r:id="rId8"/>
    <p:sldId id="408" r:id="rId9"/>
    <p:sldId id="398" r:id="rId10"/>
    <p:sldId id="348" r:id="rId11"/>
    <p:sldId id="401" r:id="rId12"/>
    <p:sldId id="300" r:id="rId13"/>
    <p:sldId id="259" r:id="rId14"/>
    <p:sldId id="270" r:id="rId15"/>
    <p:sldId id="367" r:id="rId16"/>
    <p:sldId id="370" r:id="rId17"/>
    <p:sldId id="383" r:id="rId18"/>
    <p:sldId id="385" r:id="rId19"/>
    <p:sldId id="382" r:id="rId20"/>
    <p:sldId id="372" r:id="rId21"/>
    <p:sldId id="389" r:id="rId22"/>
    <p:sldId id="377" r:id="rId23"/>
    <p:sldId id="376" r:id="rId24"/>
    <p:sldId id="393" r:id="rId25"/>
    <p:sldId id="405" r:id="rId26"/>
    <p:sldId id="399" r:id="rId27"/>
    <p:sldId id="392" r:id="rId28"/>
    <p:sldId id="342" r:id="rId29"/>
    <p:sldId id="403" r:id="rId30"/>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A2CA94D-93EC-4163-91B2-F2FD4AC3BF79}">
          <p14:sldIdLst>
            <p14:sldId id="256"/>
            <p14:sldId id="391"/>
            <p14:sldId id="281"/>
            <p14:sldId id="360"/>
            <p14:sldId id="301"/>
            <p14:sldId id="408"/>
            <p14:sldId id="398"/>
            <p14:sldId id="348"/>
            <p14:sldId id="401"/>
            <p14:sldId id="300"/>
            <p14:sldId id="259"/>
            <p14:sldId id="270"/>
            <p14:sldId id="367"/>
            <p14:sldId id="370"/>
            <p14:sldId id="383"/>
            <p14:sldId id="385"/>
            <p14:sldId id="382"/>
            <p14:sldId id="372"/>
            <p14:sldId id="389"/>
            <p14:sldId id="377"/>
            <p14:sldId id="376"/>
            <p14:sldId id="393"/>
            <p14:sldId id="405"/>
            <p14:sldId id="399"/>
          </p14:sldIdLst>
        </p14:section>
        <p14:section name="Untitled Section" id="{B2B81B66-7D1E-4495-8027-74C3F036F8EE}">
          <p14:sldIdLst>
            <p14:sldId id="392"/>
            <p14:sldId id="342"/>
            <p14:sldId id="4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97" autoAdjust="0"/>
    <p:restoredTop sz="71338" autoAdjust="0"/>
  </p:normalViewPr>
  <p:slideViewPr>
    <p:cSldViewPr snapToGrid="0">
      <p:cViewPr varScale="1">
        <p:scale>
          <a:sx n="60" d="100"/>
          <a:sy n="60" d="100"/>
        </p:scale>
        <p:origin x="570" y="60"/>
      </p:cViewPr>
      <p:guideLst/>
    </p:cSldViewPr>
  </p:slideViewPr>
  <p:notesTextViewPr>
    <p:cViewPr>
      <p:scale>
        <a:sx n="200" d="100"/>
        <a:sy n="2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B36FE5-975B-40F1-A9E1-8A19314D888F}"/>
              </a:ext>
            </a:extLst>
          </p:cNvPr>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1C032B5-AFA2-4396-9E74-CB3DC10EF744}"/>
              </a:ext>
            </a:extLst>
          </p:cNvPr>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5ACCC066-13D6-4990-BD7C-7BD82964EE0D}" type="datetimeFigureOut">
              <a:rPr lang="en-GB" smtClean="0"/>
              <a:t>11/10/2017</a:t>
            </a:fld>
            <a:endParaRPr lang="en-GB"/>
          </a:p>
        </p:txBody>
      </p:sp>
      <p:sp>
        <p:nvSpPr>
          <p:cNvPr id="4" name="Footer Placeholder 3">
            <a:extLst>
              <a:ext uri="{FF2B5EF4-FFF2-40B4-BE49-F238E27FC236}">
                <a16:creationId xmlns:a16="http://schemas.microsoft.com/office/drawing/2014/main" id="{D6907388-4C5E-478A-85A7-53A2A56C5A80}"/>
              </a:ext>
            </a:extLst>
          </p:cNvPr>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9BDFC64-4078-4BAC-9D81-59A14D780604}"/>
              </a:ext>
            </a:extLst>
          </p:cNvPr>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2D2A4D8C-02BB-481A-A00E-ED13F5313C88}" type="slidenum">
              <a:rPr lang="en-GB" smtClean="0"/>
              <a:t>‹#›</a:t>
            </a:fld>
            <a:endParaRPr lang="en-GB"/>
          </a:p>
        </p:txBody>
      </p:sp>
    </p:spTree>
    <p:extLst>
      <p:ext uri="{BB962C8B-B14F-4D97-AF65-F5344CB8AC3E}">
        <p14:creationId xmlns:p14="http://schemas.microsoft.com/office/powerpoint/2010/main" val="4169063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ACA687AD-0CAB-4997-9548-0C680F8E8AEB}" type="datetimeFigureOut">
              <a:rPr lang="en-GB" smtClean="0"/>
              <a:t>11/10/2017</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E090BD87-E654-4BA3-BF65-06A6D9DDEBE9}" type="slidenum">
              <a:rPr lang="en-GB" smtClean="0"/>
              <a:t>‹#›</a:t>
            </a:fld>
            <a:endParaRPr lang="en-GB"/>
          </a:p>
        </p:txBody>
      </p:sp>
    </p:spTree>
    <p:extLst>
      <p:ext uri="{BB962C8B-B14F-4D97-AF65-F5344CB8AC3E}">
        <p14:creationId xmlns:p14="http://schemas.microsoft.com/office/powerpoint/2010/main" val="2957662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E090BD87-E654-4BA3-BF65-06A6D9DDEBE9}" type="slidenum">
              <a:rPr lang="en-GB" smtClean="0"/>
              <a:t>1</a:t>
            </a:fld>
            <a:endParaRPr lang="en-GB"/>
          </a:p>
        </p:txBody>
      </p:sp>
    </p:spTree>
    <p:extLst>
      <p:ext uri="{BB962C8B-B14F-4D97-AF65-F5344CB8AC3E}">
        <p14:creationId xmlns:p14="http://schemas.microsoft.com/office/powerpoint/2010/main" val="3886138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Daesh made particular publicity out of children fighters. 17-year-old Talha </a:t>
            </a:r>
            <a:r>
              <a:rPr lang="en-GB" sz="1200" kern="1200" dirty="0" err="1">
                <a:solidFill>
                  <a:schemeClr val="tx1"/>
                </a:solidFill>
                <a:effectLst/>
                <a:latin typeface="+mn-lt"/>
                <a:ea typeface="+mn-ea"/>
                <a:cs typeface="+mn-cs"/>
              </a:rPr>
              <a:t>Asmal</a:t>
            </a:r>
            <a:r>
              <a:rPr lang="en-GB" sz="1200" kern="1200" dirty="0">
                <a:solidFill>
                  <a:schemeClr val="tx1"/>
                </a:solidFill>
                <a:effectLst/>
                <a:latin typeface="+mn-lt"/>
                <a:ea typeface="+mn-ea"/>
                <a:cs typeface="+mn-cs"/>
              </a:rPr>
              <a:t>, from Dewsbury, West Yorkshire, was believed to have become Britain’s youngest suicide bomber after Islamic State said he was the driver of a vehicle packed with explosives in an attack on an oil refinery in northern Iraq. As the so called Islamic State collapses young Daesh fighters, battle experienced  are now flooding back into Europe. Some may enrol in your school.</a:t>
            </a:r>
            <a:endParaRPr lang="en-GB" dirty="0"/>
          </a:p>
        </p:txBody>
      </p:sp>
      <p:sp>
        <p:nvSpPr>
          <p:cNvPr id="4" name="Slide Number Placeholder 3"/>
          <p:cNvSpPr>
            <a:spLocks noGrp="1"/>
          </p:cNvSpPr>
          <p:nvPr>
            <p:ph type="sldNum" sz="quarter" idx="10"/>
          </p:nvPr>
        </p:nvSpPr>
        <p:spPr/>
        <p:txBody>
          <a:bodyPr/>
          <a:lstStyle/>
          <a:p>
            <a:fld id="{EE2066FE-350B-417B-811A-D2C4669AA48E}" type="slidenum">
              <a:rPr lang="en-GB" smtClean="0"/>
              <a:t>10</a:t>
            </a:fld>
            <a:endParaRPr lang="en-GB" dirty="0"/>
          </a:p>
        </p:txBody>
      </p:sp>
    </p:spTree>
    <p:extLst>
      <p:ext uri="{BB962C8B-B14F-4D97-AF65-F5344CB8AC3E}">
        <p14:creationId xmlns:p14="http://schemas.microsoft.com/office/powerpoint/2010/main" val="1762885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Extremists are found in every country.</a:t>
            </a:r>
          </a:p>
          <a:p>
            <a:r>
              <a:rPr lang="en-GB" sz="1200" kern="1200" dirty="0">
                <a:solidFill>
                  <a:schemeClr val="tx1"/>
                </a:solidFill>
                <a:effectLst/>
                <a:latin typeface="+mn-lt"/>
                <a:ea typeface="+mn-ea"/>
                <a:cs typeface="+mn-cs"/>
              </a:rPr>
              <a:t>Labelling extremism as an ‘Islamic’ problem is dangerously misleading – in 2011 an insane right wing idealist Anders Breivik murdered 69 participants of a Workers Youth League summer camp in Norway. It is not wise to think your school is safe because it is long way from the Middle East. In Cambridgeshire we are quite concerned with far right ‘</a:t>
            </a:r>
            <a:r>
              <a:rPr lang="en-GB" sz="1200" kern="1200" dirty="0" err="1">
                <a:solidFill>
                  <a:schemeClr val="tx1"/>
                </a:solidFill>
                <a:effectLst/>
                <a:latin typeface="+mn-lt"/>
                <a:ea typeface="+mn-ea"/>
                <a:cs typeface="+mn-cs"/>
              </a:rPr>
              <a:t>neo-nazi</a:t>
            </a:r>
            <a:r>
              <a:rPr lang="en-GB" sz="1200" kern="1200" dirty="0">
                <a:solidFill>
                  <a:schemeClr val="tx1"/>
                </a:solidFill>
                <a:effectLst/>
                <a:latin typeface="+mn-lt"/>
                <a:ea typeface="+mn-ea"/>
                <a:cs typeface="+mn-cs"/>
              </a:rPr>
              <a:t>’ groups like ‘National Action’. </a:t>
            </a:r>
            <a:endParaRPr lang="en-GB" dirty="0"/>
          </a:p>
        </p:txBody>
      </p:sp>
      <p:sp>
        <p:nvSpPr>
          <p:cNvPr id="4" name="Slide Number Placeholder 3"/>
          <p:cNvSpPr>
            <a:spLocks noGrp="1"/>
          </p:cNvSpPr>
          <p:nvPr>
            <p:ph type="sldNum" sz="quarter" idx="10"/>
          </p:nvPr>
        </p:nvSpPr>
        <p:spPr/>
        <p:txBody>
          <a:bodyPr/>
          <a:lstStyle/>
          <a:p>
            <a:fld id="{E090BD87-E654-4BA3-BF65-06A6D9DDEBE9}" type="slidenum">
              <a:rPr lang="en-GB" smtClean="0"/>
              <a:t>11</a:t>
            </a:fld>
            <a:endParaRPr lang="en-GB"/>
          </a:p>
        </p:txBody>
      </p:sp>
    </p:spTree>
    <p:extLst>
      <p:ext uri="{BB962C8B-B14F-4D97-AF65-F5344CB8AC3E}">
        <p14:creationId xmlns:p14="http://schemas.microsoft.com/office/powerpoint/2010/main" val="884452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dirty="0">
                <a:solidFill>
                  <a:prstClr val="black"/>
                </a:solidFill>
              </a:rPr>
              <a:t>So our worries go beyond Islamic fundamentalism. The lone shooter is an example of extremist behaviour which has been a threat to schools for some years. Witness the atrocity only days ago in Las Vegas.</a:t>
            </a:r>
          </a:p>
          <a:p>
            <a:pPr lvl="0"/>
            <a:r>
              <a:rPr lang="en-GB" sz="1200" dirty="0">
                <a:solidFill>
                  <a:prstClr val="black"/>
                </a:solidFill>
              </a:rPr>
              <a:t>The motivation is usually different and the lone shooter is often a member of the local community. The</a:t>
            </a:r>
            <a:r>
              <a:rPr lang="en-GB" sz="1200" kern="1200" dirty="0">
                <a:solidFill>
                  <a:schemeClr val="tx1"/>
                </a:solidFill>
                <a:effectLst/>
                <a:latin typeface="+mn-lt"/>
                <a:ea typeface="+mn-ea"/>
                <a:cs typeface="+mn-cs"/>
              </a:rPr>
              <a:t> lone shooter should be a major concern for schools in countries where guns are readily available. Has your school done a security audit to see how vulnerable your campus is?</a:t>
            </a:r>
            <a:endParaRPr lang="en-GB" sz="1200" dirty="0">
              <a:solidFill>
                <a:prstClr val="black"/>
              </a:solidFill>
            </a:endParaRPr>
          </a:p>
        </p:txBody>
      </p:sp>
      <p:sp>
        <p:nvSpPr>
          <p:cNvPr id="4" name="Slide Number Placeholder 3"/>
          <p:cNvSpPr>
            <a:spLocks noGrp="1"/>
          </p:cNvSpPr>
          <p:nvPr>
            <p:ph type="sldNum" sz="quarter" idx="10"/>
          </p:nvPr>
        </p:nvSpPr>
        <p:spPr/>
        <p:txBody>
          <a:bodyPr/>
          <a:lstStyle/>
          <a:p>
            <a:fld id="{E090BD87-E654-4BA3-BF65-06A6D9DDEBE9}" type="slidenum">
              <a:rPr lang="en-GB" smtClean="0"/>
              <a:t>12</a:t>
            </a:fld>
            <a:endParaRPr lang="en-GB"/>
          </a:p>
        </p:txBody>
      </p:sp>
    </p:spTree>
    <p:extLst>
      <p:ext uri="{BB962C8B-B14F-4D97-AF65-F5344CB8AC3E}">
        <p14:creationId xmlns:p14="http://schemas.microsoft.com/office/powerpoint/2010/main" val="2209572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do young people become radicalised and involved in terrorism? </a:t>
            </a:r>
          </a:p>
          <a:p>
            <a:r>
              <a:rPr lang="en-GB" dirty="0"/>
              <a:t>I think you will realise the same reasons listed here would apply to international students. Reading </a:t>
            </a:r>
            <a:r>
              <a:rPr lang="en-GB" dirty="0" err="1"/>
              <a:t>Maajid</a:t>
            </a:r>
            <a:r>
              <a:rPr lang="en-GB" dirty="0"/>
              <a:t> Nawaz book ‘Radical’ explains a lot. I recommend it to you. He explains that racism, violence and injustice plays a part. Retaliation to imagined injustice looms large in his analysis. Your school can do a lot to protect your students by attending to their social needs and vulnerabilities. It should be no surprise that ‘Daesh is appealing to those young people who for whatever reason  are lonely and starving for a close friendship.’</a:t>
            </a:r>
          </a:p>
        </p:txBody>
      </p:sp>
      <p:sp>
        <p:nvSpPr>
          <p:cNvPr id="4" name="Slide Number Placeholder 3"/>
          <p:cNvSpPr>
            <a:spLocks noGrp="1"/>
          </p:cNvSpPr>
          <p:nvPr>
            <p:ph type="sldNum" sz="quarter" idx="10"/>
          </p:nvPr>
        </p:nvSpPr>
        <p:spPr/>
        <p:txBody>
          <a:bodyPr/>
          <a:lstStyle/>
          <a:p>
            <a:fld id="{E090BD87-E654-4BA3-BF65-06A6D9DDEBE9}" type="slidenum">
              <a:rPr lang="en-GB" smtClean="0"/>
              <a:t>13</a:t>
            </a:fld>
            <a:endParaRPr lang="en-GB"/>
          </a:p>
        </p:txBody>
      </p:sp>
    </p:spTree>
    <p:extLst>
      <p:ext uri="{BB962C8B-B14F-4D97-AF65-F5344CB8AC3E}">
        <p14:creationId xmlns:p14="http://schemas.microsoft.com/office/powerpoint/2010/main" val="1438448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brings us into the familiar area of student safeguarding. </a:t>
            </a:r>
            <a:r>
              <a:rPr lang="en-GB" sz="1200" kern="1200" dirty="0">
                <a:solidFill>
                  <a:schemeClr val="tx1"/>
                </a:solidFill>
                <a:effectLst/>
                <a:latin typeface="+mn-lt"/>
                <a:ea typeface="+mn-ea"/>
                <a:cs typeface="+mn-cs"/>
              </a:rPr>
              <a:t>Safeguarding children and staff is something all schools have become good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22665-ED88-4937-AA56-E711F6A6A9FD}" type="slidenum">
              <a:rPr kumimoji="0" lang="en-GB"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745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government’s counter terrorism strategy is called Contest. This document is openly</a:t>
            </a:r>
            <a:r>
              <a:rPr lang="en-GB" baseline="0" dirty="0"/>
              <a:t> available on line and you could make use of it. There are four bullet points to it all beginning with P.</a:t>
            </a:r>
          </a:p>
          <a:p>
            <a:r>
              <a:rPr lang="en-GB" baseline="0" dirty="0"/>
              <a:t>The prevent part pertains to our work in schools.</a:t>
            </a:r>
          </a:p>
          <a:p>
            <a:endParaRPr lang="en-GB" baseline="0" dirty="0"/>
          </a:p>
          <a:p>
            <a:r>
              <a:rPr lang="en-GB" baseline="0" dirty="0"/>
              <a:t>Radicalisation:	A process by which an individual or group comes to adopt increasingly extreme political, social or religious ideals and aspirations that reject or undermine the status quo or reject/or undermine contemporary ideas and expressions of freedom of choice.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22665-ED88-4937-AA56-E711F6A6A9FD}" type="slidenum">
              <a:rPr kumimoji="0" lang="en-GB"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895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2015 the Prevent duty is a statutory duty in UK schools. Schools have been updating all other policies to come in line with it. Teachers and governors must attend a Prevent workshop.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22665-ED88-4937-AA56-E711F6A6A9FD}" type="slidenum">
              <a:rPr kumimoji="0" lang="en-GB"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789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Schools have a Duty of Care to protect children form radicalisation. Schools and colleges must comply. Governing bodies in the UK must read</a:t>
            </a:r>
            <a:r>
              <a:rPr lang="en-GB" baseline="0" dirty="0"/>
              <a:t> and comply with these documents which are available online and provide statutory guidance.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22665-ED88-4937-AA56-E711F6A6A9FD}" type="slidenum">
              <a:rPr kumimoji="0" lang="en-GB"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480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cap="none" dirty="0">
                <a:solidFill>
                  <a:prstClr val="black"/>
                </a:solidFill>
                <a:latin typeface="+mn-lt"/>
              </a:rPr>
              <a:t>Impressionable young girls like Aqsa Mahmood, 20, left her family in Glasgow to join extremists in Syria </a:t>
            </a:r>
            <a:r>
              <a:rPr lang="en-GB" sz="1200" kern="1200" dirty="0">
                <a:solidFill>
                  <a:schemeClr val="tx1"/>
                </a:solidFill>
                <a:effectLst/>
                <a:latin typeface="+mn-lt"/>
                <a:ea typeface="+mn-ea"/>
                <a:cs typeface="+mn-cs"/>
              </a:rPr>
              <a:t>The internet is providing a real threat to young people. Grooming which we have been made aware of through sexual exploitation is also being used for radicalisation. Al </a:t>
            </a:r>
            <a:r>
              <a:rPr lang="en-GB" sz="1200" kern="1200" dirty="0" err="1">
                <a:solidFill>
                  <a:schemeClr val="tx1"/>
                </a:solidFill>
                <a:effectLst/>
                <a:latin typeface="+mn-lt"/>
                <a:ea typeface="+mn-ea"/>
                <a:cs typeface="+mn-cs"/>
              </a:rPr>
              <a:t>Qaeida</a:t>
            </a:r>
            <a:r>
              <a:rPr lang="en-GB" sz="1200" kern="1200" dirty="0">
                <a:solidFill>
                  <a:schemeClr val="tx1"/>
                </a:solidFill>
                <a:effectLst/>
                <a:latin typeface="+mn-lt"/>
                <a:ea typeface="+mn-ea"/>
                <a:cs typeface="+mn-cs"/>
              </a:rPr>
              <a:t> and Daesh make particular use of it. Increasingly lonely young adults using the internet become self-radicalised.</a:t>
            </a:r>
            <a:endParaRPr lang="en-GB" cap="none" dirty="0">
              <a:solidFill>
                <a:prstClr val="black"/>
              </a:solidFill>
              <a:latin typeface="+mn-lt"/>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22665-ED88-4937-AA56-E711F6A6A9FD}" type="slidenum">
              <a:rPr kumimoji="0" lang="en-GB"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120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22665-ED88-4937-AA56-E711F6A6A9FD}" type="slidenum">
              <a:rPr kumimoji="0" lang="en-GB"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407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presentation considers the international problem of Student radicalisation using the Prevent Policy in the UK as one example of a response to it. </a:t>
            </a:r>
          </a:p>
          <a:p>
            <a:r>
              <a:rPr lang="en-GB" dirty="0"/>
              <a:t>The images used in this presentation are open source or my own images to be used for educational purposes only. The pictures of book covers are for illustration only.</a:t>
            </a:r>
          </a:p>
        </p:txBody>
      </p:sp>
      <p:sp>
        <p:nvSpPr>
          <p:cNvPr id="4" name="Slide Number Placeholder 3"/>
          <p:cNvSpPr>
            <a:spLocks noGrp="1"/>
          </p:cNvSpPr>
          <p:nvPr>
            <p:ph type="sldNum" sz="quarter" idx="10"/>
          </p:nvPr>
        </p:nvSpPr>
        <p:spPr/>
        <p:txBody>
          <a:bodyPr/>
          <a:lstStyle/>
          <a:p>
            <a:fld id="{E090BD87-E654-4BA3-BF65-06A6D9DDEBE9}" type="slidenum">
              <a:rPr lang="en-GB" smtClean="0"/>
              <a:t>2</a:t>
            </a:fld>
            <a:endParaRPr lang="en-GB"/>
          </a:p>
        </p:txBody>
      </p:sp>
    </p:spTree>
    <p:extLst>
      <p:ext uri="{BB962C8B-B14F-4D97-AF65-F5344CB8AC3E}">
        <p14:creationId xmlns:p14="http://schemas.microsoft.com/office/powerpoint/2010/main" val="2747053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White paper  published in 2009 by the  US Department of Homeland Security. ‘The internet</a:t>
            </a:r>
            <a:r>
              <a:rPr lang="en-GB" baseline="0" dirty="0"/>
              <a:t> as a terrorist tool for recruitment and radicalisation of youth. In this paper the possibility of self-radicalisation is strongly made, particularly in alienated  immigrant populations. </a:t>
            </a:r>
          </a:p>
          <a:p>
            <a:r>
              <a:rPr lang="en-GB" baseline="0" dirty="0"/>
              <a:t>Terrorist groups manipulate the grievances of alienated youth. </a:t>
            </a:r>
          </a:p>
          <a:p>
            <a:r>
              <a:rPr lang="en-GB" baseline="0" dirty="0"/>
              <a:t>Young people pass links to each other. They consider their peer connected networks to be credible information. So the internet acts as an accelerant in the formation of extreme views.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22665-ED88-4937-AA56-E711F6A6A9FD}" type="slidenum">
              <a:rPr kumimoji="0" lang="en-GB"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496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Schools in the UK have been instructed to make their internet provision safe. How safe is yours?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22665-ED88-4937-AA56-E711F6A6A9FD}" type="slidenum">
              <a:rPr kumimoji="0" lang="en-GB"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462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Schools are approaching this challenge through various practices: see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22665-ED88-4937-AA56-E711F6A6A9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192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Publishers have responded to demand by producing Teacher’s Handbooks for use in lessons. </a:t>
            </a:r>
          </a:p>
          <a:p>
            <a:r>
              <a:rPr lang="en-GB" dirty="0"/>
              <a:t>Published by ‘Brilliant Publications’ a teacher’s handbook.  Full of resources.</a:t>
            </a:r>
          </a:p>
          <a:p>
            <a:endParaRPr lang="en-GB" dirty="0"/>
          </a:p>
        </p:txBody>
      </p:sp>
      <p:sp>
        <p:nvSpPr>
          <p:cNvPr id="4" name="Slide Number Placeholder 3"/>
          <p:cNvSpPr>
            <a:spLocks noGrp="1"/>
          </p:cNvSpPr>
          <p:nvPr>
            <p:ph type="sldNum" sz="quarter" idx="10"/>
          </p:nvPr>
        </p:nvSpPr>
        <p:spPr/>
        <p:txBody>
          <a:bodyPr/>
          <a:lstStyle/>
          <a:p>
            <a:fld id="{E090BD87-E654-4BA3-BF65-06A6D9DDEBE9}" type="slidenum">
              <a:rPr lang="en-GB" smtClean="0"/>
              <a:t>23</a:t>
            </a:fld>
            <a:endParaRPr lang="en-GB"/>
          </a:p>
        </p:txBody>
      </p:sp>
    </p:spTree>
    <p:extLst>
      <p:ext uri="{BB962C8B-B14F-4D97-AF65-F5344CB8AC3E}">
        <p14:creationId xmlns:p14="http://schemas.microsoft.com/office/powerpoint/2010/main" val="2532391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According to the UK’s most prominent Muslim lawyer,</a:t>
            </a:r>
          </a:p>
          <a:p>
            <a:r>
              <a:rPr lang="en-GB" dirty="0"/>
              <a:t>Nazir Afzal, Islamist groups in Britain are undermining the fight against terrorism by peddling “myths” about the government’s key anti-radicalisation policy. He warned that an “industry” of Muslim groups was spreading misinformation about the Prevent strategy.</a:t>
            </a:r>
          </a:p>
          <a:p>
            <a:r>
              <a:rPr lang="en-GB" sz="1000" dirty="0"/>
              <a:t>(Mr Afzal, prosecuted the Rochdale sex-grooming gang) </a:t>
            </a:r>
            <a:r>
              <a:rPr lang="en-GB" dirty="0"/>
              <a:t>He also condemned “self-appointed” community leaders whose sole agenda was to present Muslims “as victims and not as those who are potentially becoming radicals”. </a:t>
            </a:r>
          </a:p>
          <a:p>
            <a:endParaRPr lang="en-GB" dirty="0"/>
          </a:p>
          <a:p>
            <a:r>
              <a:rPr lang="en-GB" dirty="0"/>
              <a:t>However, researchers say schools and colleges now see Prevent as an extension of their role to keep pupils safe. </a:t>
            </a:r>
          </a:p>
          <a:p>
            <a:r>
              <a:rPr lang="en-GB" dirty="0"/>
              <a:t>Questioning radical views is something that we must do even if it can involve risk.</a:t>
            </a:r>
          </a:p>
          <a:p>
            <a:endParaRPr lang="en-GB" dirty="0"/>
          </a:p>
          <a:p>
            <a:endParaRPr lang="en-GB" dirty="0"/>
          </a:p>
        </p:txBody>
      </p:sp>
      <p:sp>
        <p:nvSpPr>
          <p:cNvPr id="4" name="Slide Number Placeholder 3"/>
          <p:cNvSpPr>
            <a:spLocks noGrp="1"/>
          </p:cNvSpPr>
          <p:nvPr>
            <p:ph type="sldNum" sz="quarter" idx="10"/>
          </p:nvPr>
        </p:nvSpPr>
        <p:spPr/>
        <p:txBody>
          <a:bodyPr/>
          <a:lstStyle/>
          <a:p>
            <a:fld id="{E090BD87-E654-4BA3-BF65-06A6D9DDEBE9}" type="slidenum">
              <a:rPr lang="en-GB" smtClean="0"/>
              <a:t>24</a:t>
            </a:fld>
            <a:endParaRPr lang="en-GB"/>
          </a:p>
        </p:txBody>
      </p:sp>
    </p:spTree>
    <p:extLst>
      <p:ext uri="{BB962C8B-B14F-4D97-AF65-F5344CB8AC3E}">
        <p14:creationId xmlns:p14="http://schemas.microsoft.com/office/powerpoint/2010/main" val="3263376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highly recommend ‘Radical’ by </a:t>
            </a:r>
            <a:r>
              <a:rPr lang="en-GB" dirty="0" err="1"/>
              <a:t>Maajid</a:t>
            </a:r>
            <a:r>
              <a:rPr lang="en-GB" dirty="0"/>
              <a:t> Nawaz to you. How he deradicalized and now works to prevent others following his mistaken path. He gives many examples of how this can be done. </a:t>
            </a:r>
          </a:p>
          <a:p>
            <a:r>
              <a:rPr lang="en-GB" dirty="0"/>
              <a:t>Keeping things in perspective. The world is actually more peaceful than in it has been in previous times despite the media.</a:t>
            </a:r>
          </a:p>
          <a:p>
            <a:r>
              <a:rPr lang="en-GB" dirty="0"/>
              <a:t>In ‘Sapiens’ by Yuval Harari, he reminds us that  despite all the talk of terrorism, the average person  is more likely to kill himself than to be killed by a terrorist, a soldier or a drug dealer.’ Page 411</a:t>
            </a:r>
          </a:p>
          <a:p>
            <a:r>
              <a:rPr lang="en-GB" dirty="0"/>
              <a:t>Harari claims that crime actually kills more people globally than wars do, more people kill themselves than both these put together, and more people are killed on the roads than any of these.</a:t>
            </a:r>
          </a:p>
          <a:p>
            <a:r>
              <a:rPr lang="en-GB" dirty="0"/>
              <a:t>Sapiens, A brief History of Mankind, Yuval Noah Harari, Vintage Books, London 2011</a:t>
            </a:r>
          </a:p>
          <a:p>
            <a:endParaRPr lang="en-GB" dirty="0"/>
          </a:p>
        </p:txBody>
      </p:sp>
      <p:sp>
        <p:nvSpPr>
          <p:cNvPr id="4" name="Slide Number Placeholder 3"/>
          <p:cNvSpPr>
            <a:spLocks noGrp="1"/>
          </p:cNvSpPr>
          <p:nvPr>
            <p:ph type="sldNum" sz="quarter" idx="10"/>
          </p:nvPr>
        </p:nvSpPr>
        <p:spPr/>
        <p:txBody>
          <a:bodyPr/>
          <a:lstStyle/>
          <a:p>
            <a:fld id="{E090BD87-E654-4BA3-BF65-06A6D9DDEBE9}" type="slidenum">
              <a:rPr lang="en-GB" smtClean="0"/>
              <a:t>25</a:t>
            </a:fld>
            <a:endParaRPr lang="en-GB"/>
          </a:p>
        </p:txBody>
      </p:sp>
    </p:spTree>
    <p:extLst>
      <p:ext uri="{BB962C8B-B14F-4D97-AF65-F5344CB8AC3E}">
        <p14:creationId xmlns:p14="http://schemas.microsoft.com/office/powerpoint/2010/main" val="2307317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you have great students and great schools. You need to attend to the threats of terrorism and radicalisation however, you are best at creating</a:t>
            </a:r>
            <a:r>
              <a:rPr lang="en-GB" baseline="0" dirty="0"/>
              <a:t> culturally aware, ethically responsible, community minded,  creative young people. I suggest you keep these concepts in balance. </a:t>
            </a:r>
          </a:p>
          <a:p>
            <a:r>
              <a:rPr lang="en-GB" baseline="0" dirty="0"/>
              <a:t>As well as thinking how to protect your school from a terrorist consider how to prevent your school from producing one! </a:t>
            </a:r>
            <a:r>
              <a:rPr lang="en-GB" baseline="0" dirty="0" err="1"/>
              <a:t>Dunblane</a:t>
            </a:r>
            <a:r>
              <a:rPr lang="en-GB" baseline="0" dirty="0"/>
              <a:t> School is remembered for the atrocity not the school’s recovery or the survival of student Andy Murray.</a:t>
            </a:r>
          </a:p>
          <a:p>
            <a:r>
              <a:rPr lang="en-GB" baseline="0" dirty="0"/>
              <a:t>Do what you do best continue to produce open-minded, tolerant young people. Also make sure they are in a safe environment.</a:t>
            </a:r>
            <a:endParaRPr lang="en-GB" dirty="0"/>
          </a:p>
        </p:txBody>
      </p:sp>
      <p:sp>
        <p:nvSpPr>
          <p:cNvPr id="4" name="Slide Number Placeholder 3"/>
          <p:cNvSpPr>
            <a:spLocks noGrp="1"/>
          </p:cNvSpPr>
          <p:nvPr>
            <p:ph type="sldNum" sz="quarter" idx="10"/>
          </p:nvPr>
        </p:nvSpPr>
        <p:spPr/>
        <p:txBody>
          <a:bodyPr/>
          <a:lstStyle/>
          <a:p>
            <a:fld id="{E090BD87-E654-4BA3-BF65-06A6D9DDEBE9}" type="slidenum">
              <a:rPr lang="en-GB" smtClean="0"/>
              <a:t>26</a:t>
            </a:fld>
            <a:endParaRPr lang="en-GB"/>
          </a:p>
        </p:txBody>
      </p:sp>
    </p:spTree>
    <p:extLst>
      <p:ext uri="{BB962C8B-B14F-4D97-AF65-F5344CB8AC3E}">
        <p14:creationId xmlns:p14="http://schemas.microsoft.com/office/powerpoint/2010/main" val="2900975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International Schools are to provide similar safeguarding to that in the UK they will have to look at introducing something like a Prevent Strategy. No school can afford to be the subject of an attack or be the school which produces the perpetrator of one.  </a:t>
            </a:r>
          </a:p>
          <a:p>
            <a:endParaRPr lang="en-GB" dirty="0"/>
          </a:p>
        </p:txBody>
      </p:sp>
      <p:sp>
        <p:nvSpPr>
          <p:cNvPr id="4" name="Slide Number Placeholder 3"/>
          <p:cNvSpPr>
            <a:spLocks noGrp="1"/>
          </p:cNvSpPr>
          <p:nvPr>
            <p:ph type="sldNum" sz="quarter" idx="10"/>
          </p:nvPr>
        </p:nvSpPr>
        <p:spPr/>
        <p:txBody>
          <a:bodyPr/>
          <a:lstStyle/>
          <a:p>
            <a:fld id="{E090BD87-E654-4BA3-BF65-06A6D9DDEBE9}" type="slidenum">
              <a:rPr lang="en-GB" smtClean="0"/>
              <a:t>27</a:t>
            </a:fld>
            <a:endParaRPr lang="en-GB"/>
          </a:p>
        </p:txBody>
      </p:sp>
    </p:spTree>
    <p:extLst>
      <p:ext uri="{BB962C8B-B14F-4D97-AF65-F5344CB8AC3E}">
        <p14:creationId xmlns:p14="http://schemas.microsoft.com/office/powerpoint/2010/main" val="2008880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 needed to know that my school was not a soft target for attack and was safe from intruders and kidnap. It was only in the last few years as a school Director that I realised the problem might come from within!</a:t>
            </a:r>
          </a:p>
        </p:txBody>
      </p:sp>
      <p:sp>
        <p:nvSpPr>
          <p:cNvPr id="4" name="Slide Number Placeholder 3"/>
          <p:cNvSpPr>
            <a:spLocks noGrp="1"/>
          </p:cNvSpPr>
          <p:nvPr>
            <p:ph type="sldNum" sz="quarter" idx="10"/>
          </p:nvPr>
        </p:nvSpPr>
        <p:spPr/>
        <p:txBody>
          <a:bodyPr/>
          <a:lstStyle/>
          <a:p>
            <a:fld id="{EE2066FE-350B-417B-811A-D2C4669AA48E}" type="slidenum">
              <a:rPr lang="en-GB" smtClean="0"/>
              <a:t>3</a:t>
            </a:fld>
            <a:endParaRPr lang="en-GB" dirty="0"/>
          </a:p>
        </p:txBody>
      </p:sp>
    </p:spTree>
    <p:extLst>
      <p:ext uri="{BB962C8B-B14F-4D97-AF65-F5344CB8AC3E}">
        <p14:creationId xmlns:p14="http://schemas.microsoft.com/office/powerpoint/2010/main" val="370907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Returning to Europe I found a  number of things have drastically changed in recent years– 1. Ordinary people – travellers, pedestrians, holiday makers -and schools have become legitimate targets in the eyes of extremists. 2. The emergence of the ‘lone wolf’ a shooter, a sadly common occurrence in schools in America, is now happening in Europe. 3. Following bomb attacks on transport and transport hubs we now vehicle ramming attacks in places where people gather. 4. Most recently with the growth of the web we see the radicalisation of vulnerable people, especially teenagers, through grooming on  the internet. </a:t>
            </a:r>
          </a:p>
          <a:p>
            <a:r>
              <a:rPr lang="en-GB" dirty="0"/>
              <a:t>I have come back to a different and more dangerous world. The British Government along with the military have produced an app for everyone to carry on their mobile phone. Citizen Aid. Get it if it is not on yours – it could save a life.</a:t>
            </a:r>
          </a:p>
          <a:p>
            <a:endParaRPr lang="en-GB" dirty="0"/>
          </a:p>
          <a:p>
            <a:r>
              <a:rPr lang="en-GB" dirty="0"/>
              <a:t>European culture, Western culture, is under attack. Here too the attack is from within!</a:t>
            </a:r>
          </a:p>
          <a:p>
            <a:r>
              <a:rPr lang="en-GB" dirty="0"/>
              <a:t>Most of the perpetrators of these awful crimes have been living within our communities.</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E090BD87-E654-4BA3-BF65-06A6D9DDEBE9}" type="slidenum">
              <a:rPr lang="en-GB" smtClean="0"/>
              <a:t>4</a:t>
            </a:fld>
            <a:endParaRPr lang="en-GB"/>
          </a:p>
        </p:txBody>
      </p:sp>
    </p:spTree>
    <p:extLst>
      <p:ext uri="{BB962C8B-B14F-4D97-AF65-F5344CB8AC3E}">
        <p14:creationId xmlns:p14="http://schemas.microsoft.com/office/powerpoint/2010/main" val="2085291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Terrorist organisations (in this example Al-</a:t>
            </a:r>
            <a:r>
              <a:rPr lang="en-GB" dirty="0" err="1"/>
              <a:t>Shabab</a:t>
            </a:r>
            <a:r>
              <a:rPr lang="en-GB" baseline="0" dirty="0"/>
              <a:t> – Somalia ) have no qualms about radicalising children to become fighters. Our international students are constantly exposed to images like this on their smartphones and computers.</a:t>
            </a:r>
          </a:p>
          <a:p>
            <a:endParaRPr lang="en-GB" baseline="0" dirty="0"/>
          </a:p>
          <a:p>
            <a:r>
              <a:rPr lang="en-GB" baseline="0" dirty="0"/>
              <a:t>Young people pass links to each other. They consider their peer connected networks to be credible information. How are international schools dealing with this?</a:t>
            </a:r>
            <a:endParaRPr lang="en-GB" dirty="0"/>
          </a:p>
        </p:txBody>
      </p:sp>
      <p:sp>
        <p:nvSpPr>
          <p:cNvPr id="4" name="Slide Number Placeholder 3"/>
          <p:cNvSpPr>
            <a:spLocks noGrp="1"/>
          </p:cNvSpPr>
          <p:nvPr>
            <p:ph type="sldNum" sz="quarter" idx="10"/>
          </p:nvPr>
        </p:nvSpPr>
        <p:spPr/>
        <p:txBody>
          <a:bodyPr/>
          <a:lstStyle/>
          <a:p>
            <a:fld id="{EE2066FE-350B-417B-811A-D2C4669AA48E}" type="slidenum">
              <a:rPr lang="en-GB" smtClean="0"/>
              <a:t>5</a:t>
            </a:fld>
            <a:endParaRPr lang="en-GB" dirty="0"/>
          </a:p>
        </p:txBody>
      </p:sp>
    </p:spTree>
    <p:extLst>
      <p:ext uri="{BB962C8B-B14F-4D97-AF65-F5344CB8AC3E}">
        <p14:creationId xmlns:p14="http://schemas.microsoft.com/office/powerpoint/2010/main" val="1898912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another image of a teenager posing with a gun. </a:t>
            </a:r>
            <a:r>
              <a:rPr lang="en-GB" dirty="0" err="1"/>
              <a:t>Abedi</a:t>
            </a:r>
            <a:r>
              <a:rPr lang="en-GB" dirty="0"/>
              <a:t> went to a Manchester school, Burnage Academy for Boys, from 2009 to 2011. A school which may not be unlike your own. </a:t>
            </a:r>
          </a:p>
          <a:p>
            <a:r>
              <a:rPr lang="en-GB" dirty="0"/>
              <a:t>It is obvious that an ethos statement is not enough! The question I ask in this presentation is what are schools going to do about radicalisation?</a:t>
            </a:r>
          </a:p>
          <a:p>
            <a:endParaRPr lang="en-GB" dirty="0"/>
          </a:p>
          <a:p>
            <a:r>
              <a:rPr lang="en-GB" dirty="0"/>
              <a:t>Read more: http://www.dailymail.co.uk/news/article-4536624/Salman-Abedi-known-security-services-point.html#ixzz4iRv5piC5 </a:t>
            </a:r>
          </a:p>
          <a:p>
            <a:r>
              <a:rPr lang="en-GB" dirty="0"/>
              <a:t>Follow us: @</a:t>
            </a:r>
            <a:r>
              <a:rPr lang="en-GB" dirty="0" err="1"/>
              <a:t>MailOnline</a:t>
            </a:r>
            <a:r>
              <a:rPr lang="en-GB" dirty="0"/>
              <a:t> on Twitter | </a:t>
            </a:r>
            <a:r>
              <a:rPr lang="en-GB" dirty="0" err="1"/>
              <a:t>DailyMail</a:t>
            </a:r>
            <a:r>
              <a:rPr lang="en-GB" dirty="0"/>
              <a:t> on Facebook</a:t>
            </a:r>
          </a:p>
          <a:p>
            <a:endParaRPr lang="en-GB" dirty="0"/>
          </a:p>
        </p:txBody>
      </p:sp>
      <p:sp>
        <p:nvSpPr>
          <p:cNvPr id="4" name="Slide Number Placeholder 3"/>
          <p:cNvSpPr>
            <a:spLocks noGrp="1"/>
          </p:cNvSpPr>
          <p:nvPr>
            <p:ph type="sldNum" sz="quarter" idx="10"/>
          </p:nvPr>
        </p:nvSpPr>
        <p:spPr/>
        <p:txBody>
          <a:bodyPr/>
          <a:lstStyle/>
          <a:p>
            <a:fld id="{E090BD87-E654-4BA3-BF65-06A6D9DDEBE9}" type="slidenum">
              <a:rPr lang="en-GB" smtClean="0"/>
              <a:t>6</a:t>
            </a:fld>
            <a:endParaRPr lang="en-GB"/>
          </a:p>
        </p:txBody>
      </p:sp>
    </p:spTree>
    <p:extLst>
      <p:ext uri="{BB962C8B-B14F-4D97-AF65-F5344CB8AC3E}">
        <p14:creationId xmlns:p14="http://schemas.microsoft.com/office/powerpoint/2010/main" val="2813674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long ago a hate attack on a Jewish school in  Toulouse, left four people dead including the principal’s eight year old daughter. Only a few months ago  in Grasse,  France there was an attack  by a student, which was not terrorist inspired, however, the model of attacking  school is now out there for disturbed minds to copy. </a:t>
            </a:r>
          </a:p>
        </p:txBody>
      </p:sp>
      <p:sp>
        <p:nvSpPr>
          <p:cNvPr id="4" name="Slide Number Placeholder 3"/>
          <p:cNvSpPr>
            <a:spLocks noGrp="1"/>
          </p:cNvSpPr>
          <p:nvPr>
            <p:ph type="sldNum" sz="quarter" idx="10"/>
          </p:nvPr>
        </p:nvSpPr>
        <p:spPr/>
        <p:txBody>
          <a:bodyPr/>
          <a:lstStyle/>
          <a:p>
            <a:fld id="{E090BD87-E654-4BA3-BF65-06A6D9DDEBE9}" type="slidenum">
              <a:rPr lang="en-GB" smtClean="0"/>
              <a:t>7</a:t>
            </a:fld>
            <a:endParaRPr lang="en-GB"/>
          </a:p>
        </p:txBody>
      </p:sp>
    </p:spTree>
    <p:extLst>
      <p:ext uri="{BB962C8B-B14F-4D97-AF65-F5344CB8AC3E}">
        <p14:creationId xmlns:p14="http://schemas.microsoft.com/office/powerpoint/2010/main" val="3047231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Bullied teenager Ali </a:t>
            </a:r>
            <a:r>
              <a:rPr lang="en-GB" dirty="0" err="1"/>
              <a:t>Sonboly</a:t>
            </a:r>
            <a:r>
              <a:rPr lang="en-GB" dirty="0"/>
              <a:t> from Munich seems to have been obsessed with mass shootings. He advertised on </a:t>
            </a:r>
            <a:r>
              <a:rPr lang="en-GB" dirty="0" err="1"/>
              <a:t>FaceBook</a:t>
            </a:r>
            <a:r>
              <a:rPr lang="en-GB" dirty="0"/>
              <a:t> free meals at the local </a:t>
            </a:r>
            <a:r>
              <a:rPr lang="en-GB" dirty="0" err="1"/>
              <a:t>MacDonalds</a:t>
            </a:r>
            <a:r>
              <a:rPr lang="en-GB" dirty="0"/>
              <a:t> and shot those who turned up. None of his teachers spotted that he had a problem. Photograph: </a:t>
            </a:r>
            <a:r>
              <a:rPr lang="en-GB" dirty="0" err="1"/>
              <a:t>bild</a:t>
            </a:r>
            <a:endParaRPr lang="en-GB" dirty="0"/>
          </a:p>
          <a:p>
            <a:r>
              <a:rPr lang="en-GB" dirty="0"/>
              <a:t>British teacher Jamshed </a:t>
            </a:r>
            <a:r>
              <a:rPr lang="en-GB" dirty="0" err="1"/>
              <a:t>Javeed</a:t>
            </a:r>
            <a:r>
              <a:rPr lang="en-GB" dirty="0"/>
              <a:t>  a biology teacher was radicalised and preparing to travel to Syria to fight with ISIS.’ Fortunately colleagues did notice changes in him. He was jailed for six years. Are the background checks you do when you employ British teachers or when you accept new students considering radicalisation?</a:t>
            </a:r>
          </a:p>
        </p:txBody>
      </p:sp>
      <p:sp>
        <p:nvSpPr>
          <p:cNvPr id="4" name="Slide Number Placeholder 3"/>
          <p:cNvSpPr>
            <a:spLocks noGrp="1"/>
          </p:cNvSpPr>
          <p:nvPr>
            <p:ph type="sldNum" sz="quarter" idx="10"/>
          </p:nvPr>
        </p:nvSpPr>
        <p:spPr/>
        <p:txBody>
          <a:bodyPr/>
          <a:lstStyle/>
          <a:p>
            <a:fld id="{E090BD87-E654-4BA3-BF65-06A6D9DDEBE9}" type="slidenum">
              <a:rPr lang="en-GB" smtClean="0"/>
              <a:t>8</a:t>
            </a:fld>
            <a:endParaRPr lang="en-GB"/>
          </a:p>
        </p:txBody>
      </p:sp>
    </p:spTree>
    <p:extLst>
      <p:ext uri="{BB962C8B-B14F-4D97-AF65-F5344CB8AC3E}">
        <p14:creationId xmlns:p14="http://schemas.microsoft.com/office/powerpoint/2010/main" val="361388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Opportunities were missed to spot the radicalisation of these two teenage British Muslim brothers who died fighting in Syria in 2014. A report found Abdullah, 18, and Jaffar, 17, were both killed having followed their older brother, </a:t>
            </a:r>
            <a:r>
              <a:rPr lang="en-GB" dirty="0" err="1"/>
              <a:t>Amer</a:t>
            </a:r>
            <a:r>
              <a:rPr lang="en-GB" dirty="0"/>
              <a:t>, to Syria to fight for an Al-Qaeda-affiliated jihadist group.</a:t>
            </a:r>
          </a:p>
          <a:p>
            <a:r>
              <a:rPr lang="en-GB" dirty="0"/>
              <a:t>Both boys had suffered bullying and racism, and had reported physical abuse by their father. The British press questioned why they were not spotted in school and their radicalisation prevented. How log will it be before an international school is prosecuted for failing to prevent a child being radicalised?</a:t>
            </a:r>
          </a:p>
        </p:txBody>
      </p:sp>
      <p:sp>
        <p:nvSpPr>
          <p:cNvPr id="4" name="Slide Number Placeholder 3"/>
          <p:cNvSpPr>
            <a:spLocks noGrp="1"/>
          </p:cNvSpPr>
          <p:nvPr>
            <p:ph type="sldNum" sz="quarter" idx="10"/>
          </p:nvPr>
        </p:nvSpPr>
        <p:spPr/>
        <p:txBody>
          <a:bodyPr/>
          <a:lstStyle/>
          <a:p>
            <a:fld id="{E090BD87-E654-4BA3-BF65-06A6D9DDEBE9}" type="slidenum">
              <a:rPr lang="en-GB" smtClean="0"/>
              <a:t>9</a:t>
            </a:fld>
            <a:endParaRPr lang="en-GB"/>
          </a:p>
        </p:txBody>
      </p:sp>
    </p:spTree>
    <p:extLst>
      <p:ext uri="{BB962C8B-B14F-4D97-AF65-F5344CB8AC3E}">
        <p14:creationId xmlns:p14="http://schemas.microsoft.com/office/powerpoint/2010/main" val="1164659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0E01577-270F-4067-8951-BF725B1475F0}" type="datetimeFigureOut">
              <a:rPr lang="en-GB" smtClean="0"/>
              <a:t>11/10/2017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078D8F-1648-4B03-B353-BC7FB8B5CE62}" type="slidenum">
              <a:rPr lang="en-GB" smtClean="0"/>
              <a:t>‹#›</a:t>
            </a:fld>
            <a:endParaRPr lang="en-GB"/>
          </a:p>
        </p:txBody>
      </p:sp>
    </p:spTree>
    <p:extLst>
      <p:ext uri="{BB962C8B-B14F-4D97-AF65-F5344CB8AC3E}">
        <p14:creationId xmlns:p14="http://schemas.microsoft.com/office/powerpoint/2010/main" val="2999118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0E01577-270F-4067-8951-BF725B1475F0}" type="datetimeFigureOut">
              <a:rPr lang="en-GB" smtClean="0"/>
              <a:t>11/10/2017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078D8F-1648-4B03-B353-BC7FB8B5CE62}" type="slidenum">
              <a:rPr lang="en-GB" smtClean="0"/>
              <a:t>‹#›</a:t>
            </a:fld>
            <a:endParaRPr lang="en-GB"/>
          </a:p>
        </p:txBody>
      </p:sp>
    </p:spTree>
    <p:extLst>
      <p:ext uri="{BB962C8B-B14F-4D97-AF65-F5344CB8AC3E}">
        <p14:creationId xmlns:p14="http://schemas.microsoft.com/office/powerpoint/2010/main" val="2585564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0E01577-270F-4067-8951-BF725B1475F0}" type="datetimeFigureOut">
              <a:rPr lang="en-GB" smtClean="0"/>
              <a:t>11/10/2017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078D8F-1648-4B03-B353-BC7FB8B5CE62}" type="slidenum">
              <a:rPr lang="en-GB" smtClean="0"/>
              <a:t>‹#›</a:t>
            </a:fld>
            <a:endParaRPr lang="en-GB"/>
          </a:p>
        </p:txBody>
      </p:sp>
    </p:spTree>
    <p:extLst>
      <p:ext uri="{BB962C8B-B14F-4D97-AF65-F5344CB8AC3E}">
        <p14:creationId xmlns:p14="http://schemas.microsoft.com/office/powerpoint/2010/main" val="811998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D81E4A0-B118-4835-912B-0865AB28BEE4}" type="datetimeFigureOut">
              <a:rPr lang="en-GB" smtClean="0"/>
              <a:t>11/10/2017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2B6C88A-5B74-410D-9C69-C6C708B13EDF}" type="slidenum">
              <a:rPr lang="en-GB" smtClean="0"/>
              <a:t>‹#›</a:t>
            </a:fld>
            <a:endParaRPr lang="en-GB" dirty="0"/>
          </a:p>
        </p:txBody>
      </p:sp>
    </p:spTree>
    <p:extLst>
      <p:ext uri="{BB962C8B-B14F-4D97-AF65-F5344CB8AC3E}">
        <p14:creationId xmlns:p14="http://schemas.microsoft.com/office/powerpoint/2010/main" val="2106153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D81E4A0-B118-4835-912B-0865AB28BEE4}" type="datetimeFigureOut">
              <a:rPr lang="en-GB" smtClean="0"/>
              <a:t>11/10/2017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2B6C88A-5B74-410D-9C69-C6C708B13EDF}" type="slidenum">
              <a:rPr lang="en-GB" smtClean="0"/>
              <a:t>‹#›</a:t>
            </a:fld>
            <a:endParaRPr lang="en-GB" dirty="0"/>
          </a:p>
        </p:txBody>
      </p:sp>
    </p:spTree>
    <p:extLst>
      <p:ext uri="{BB962C8B-B14F-4D97-AF65-F5344CB8AC3E}">
        <p14:creationId xmlns:p14="http://schemas.microsoft.com/office/powerpoint/2010/main" val="1977645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81E4A0-B118-4835-912B-0865AB28BEE4}" type="datetimeFigureOut">
              <a:rPr lang="en-GB" smtClean="0"/>
              <a:t>11/10/2017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2B6C88A-5B74-410D-9C69-C6C708B13EDF}" type="slidenum">
              <a:rPr lang="en-GB" smtClean="0"/>
              <a:t>‹#›</a:t>
            </a:fld>
            <a:endParaRPr lang="en-GB" dirty="0"/>
          </a:p>
        </p:txBody>
      </p:sp>
    </p:spTree>
    <p:extLst>
      <p:ext uri="{BB962C8B-B14F-4D97-AF65-F5344CB8AC3E}">
        <p14:creationId xmlns:p14="http://schemas.microsoft.com/office/powerpoint/2010/main" val="2394309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D81E4A0-B118-4835-912B-0865AB28BEE4}" type="datetimeFigureOut">
              <a:rPr lang="en-GB" smtClean="0"/>
              <a:t>11/10/2017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2B6C88A-5B74-410D-9C69-C6C708B13EDF}" type="slidenum">
              <a:rPr lang="en-GB" smtClean="0"/>
              <a:t>‹#›</a:t>
            </a:fld>
            <a:endParaRPr lang="en-GB" dirty="0"/>
          </a:p>
        </p:txBody>
      </p:sp>
    </p:spTree>
    <p:extLst>
      <p:ext uri="{BB962C8B-B14F-4D97-AF65-F5344CB8AC3E}">
        <p14:creationId xmlns:p14="http://schemas.microsoft.com/office/powerpoint/2010/main" val="4115885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D81E4A0-B118-4835-912B-0865AB28BEE4}" type="datetimeFigureOut">
              <a:rPr lang="en-GB" smtClean="0"/>
              <a:t>11/10/2017</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2B6C88A-5B74-410D-9C69-C6C708B13EDF}" type="slidenum">
              <a:rPr lang="en-GB" smtClean="0"/>
              <a:t>‹#›</a:t>
            </a:fld>
            <a:endParaRPr lang="en-GB" dirty="0"/>
          </a:p>
        </p:txBody>
      </p:sp>
    </p:spTree>
    <p:extLst>
      <p:ext uri="{BB962C8B-B14F-4D97-AF65-F5344CB8AC3E}">
        <p14:creationId xmlns:p14="http://schemas.microsoft.com/office/powerpoint/2010/main" val="496065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D81E4A0-B118-4835-912B-0865AB28BEE4}" type="datetimeFigureOut">
              <a:rPr lang="en-GB" smtClean="0"/>
              <a:t>11/10/2017</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2B6C88A-5B74-410D-9C69-C6C708B13EDF}" type="slidenum">
              <a:rPr lang="en-GB" smtClean="0"/>
              <a:t>‹#›</a:t>
            </a:fld>
            <a:endParaRPr lang="en-GB" dirty="0"/>
          </a:p>
        </p:txBody>
      </p:sp>
    </p:spTree>
    <p:extLst>
      <p:ext uri="{BB962C8B-B14F-4D97-AF65-F5344CB8AC3E}">
        <p14:creationId xmlns:p14="http://schemas.microsoft.com/office/powerpoint/2010/main" val="1278593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81E4A0-B118-4835-912B-0865AB28BEE4}" type="datetimeFigureOut">
              <a:rPr lang="en-GB" smtClean="0"/>
              <a:t>11/10/2017</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2B6C88A-5B74-410D-9C69-C6C708B13EDF}" type="slidenum">
              <a:rPr lang="en-GB" smtClean="0"/>
              <a:t>‹#›</a:t>
            </a:fld>
            <a:endParaRPr lang="en-GB" dirty="0"/>
          </a:p>
        </p:txBody>
      </p:sp>
    </p:spTree>
    <p:extLst>
      <p:ext uri="{BB962C8B-B14F-4D97-AF65-F5344CB8AC3E}">
        <p14:creationId xmlns:p14="http://schemas.microsoft.com/office/powerpoint/2010/main" val="3410421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81E4A0-B118-4835-912B-0865AB28BEE4}" type="datetimeFigureOut">
              <a:rPr lang="en-GB" smtClean="0"/>
              <a:t>11/10/2017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2B6C88A-5B74-410D-9C69-C6C708B13EDF}" type="slidenum">
              <a:rPr lang="en-GB" smtClean="0"/>
              <a:t>‹#›</a:t>
            </a:fld>
            <a:endParaRPr lang="en-GB" dirty="0"/>
          </a:p>
        </p:txBody>
      </p:sp>
    </p:spTree>
    <p:extLst>
      <p:ext uri="{BB962C8B-B14F-4D97-AF65-F5344CB8AC3E}">
        <p14:creationId xmlns:p14="http://schemas.microsoft.com/office/powerpoint/2010/main" val="1376464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0E01577-270F-4067-8951-BF725B1475F0}" type="datetimeFigureOut">
              <a:rPr lang="en-GB" smtClean="0"/>
              <a:t>11/10/2017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078D8F-1648-4B03-B353-BC7FB8B5CE62}" type="slidenum">
              <a:rPr lang="en-GB" smtClean="0"/>
              <a:t>‹#›</a:t>
            </a:fld>
            <a:endParaRPr lang="en-GB"/>
          </a:p>
        </p:txBody>
      </p:sp>
    </p:spTree>
    <p:extLst>
      <p:ext uri="{BB962C8B-B14F-4D97-AF65-F5344CB8AC3E}">
        <p14:creationId xmlns:p14="http://schemas.microsoft.com/office/powerpoint/2010/main" val="425234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81E4A0-B118-4835-912B-0865AB28BEE4}" type="datetimeFigureOut">
              <a:rPr lang="en-GB" smtClean="0"/>
              <a:t>11/10/2017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2B6C88A-5B74-410D-9C69-C6C708B13EDF}" type="slidenum">
              <a:rPr lang="en-GB" smtClean="0"/>
              <a:t>‹#›</a:t>
            </a:fld>
            <a:endParaRPr lang="en-GB" dirty="0"/>
          </a:p>
        </p:txBody>
      </p:sp>
    </p:spTree>
    <p:extLst>
      <p:ext uri="{BB962C8B-B14F-4D97-AF65-F5344CB8AC3E}">
        <p14:creationId xmlns:p14="http://schemas.microsoft.com/office/powerpoint/2010/main" val="3329442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D81E4A0-B118-4835-912B-0865AB28BEE4}" type="datetimeFigureOut">
              <a:rPr lang="en-GB" smtClean="0"/>
              <a:t>11/10/2017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2B6C88A-5B74-410D-9C69-C6C708B13EDF}" type="slidenum">
              <a:rPr lang="en-GB" smtClean="0"/>
              <a:t>‹#›</a:t>
            </a:fld>
            <a:endParaRPr lang="en-GB" dirty="0"/>
          </a:p>
        </p:txBody>
      </p:sp>
    </p:spTree>
    <p:extLst>
      <p:ext uri="{BB962C8B-B14F-4D97-AF65-F5344CB8AC3E}">
        <p14:creationId xmlns:p14="http://schemas.microsoft.com/office/powerpoint/2010/main" val="3386714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D81E4A0-B118-4835-912B-0865AB28BEE4}" type="datetimeFigureOut">
              <a:rPr lang="en-GB" smtClean="0"/>
              <a:t>11/10/2017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2B6C88A-5B74-410D-9C69-C6C708B13EDF}" type="slidenum">
              <a:rPr lang="en-GB" smtClean="0"/>
              <a:t>‹#›</a:t>
            </a:fld>
            <a:endParaRPr lang="en-GB" dirty="0"/>
          </a:p>
        </p:txBody>
      </p:sp>
    </p:spTree>
    <p:extLst>
      <p:ext uri="{BB962C8B-B14F-4D97-AF65-F5344CB8AC3E}">
        <p14:creationId xmlns:p14="http://schemas.microsoft.com/office/powerpoint/2010/main" val="149062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03406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35704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66309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70401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39995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10/11/2017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24783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10/11/2017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64962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E01577-270F-4067-8951-BF725B1475F0}" type="datetimeFigureOut">
              <a:rPr lang="en-GB" smtClean="0"/>
              <a:t>11/10/2017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078D8F-1648-4B03-B353-BC7FB8B5CE62}" type="slidenum">
              <a:rPr lang="en-GB" smtClean="0"/>
              <a:t>‹#›</a:t>
            </a:fld>
            <a:endParaRPr lang="en-GB"/>
          </a:p>
        </p:txBody>
      </p:sp>
    </p:spTree>
    <p:extLst>
      <p:ext uri="{BB962C8B-B14F-4D97-AF65-F5344CB8AC3E}">
        <p14:creationId xmlns:p14="http://schemas.microsoft.com/office/powerpoint/2010/main" val="1730656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80875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527515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89125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869736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58868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15396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10/11/2017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84097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10/11/2017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01439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76742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6357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0E01577-270F-4067-8951-BF725B1475F0}" type="datetimeFigureOut">
              <a:rPr lang="en-GB" smtClean="0"/>
              <a:t>11/10/2017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078D8F-1648-4B03-B353-BC7FB8B5CE62}" type="slidenum">
              <a:rPr lang="en-GB" smtClean="0"/>
              <a:t>‹#›</a:t>
            </a:fld>
            <a:endParaRPr lang="en-GB"/>
          </a:p>
        </p:txBody>
      </p:sp>
    </p:spTree>
    <p:extLst>
      <p:ext uri="{BB962C8B-B14F-4D97-AF65-F5344CB8AC3E}">
        <p14:creationId xmlns:p14="http://schemas.microsoft.com/office/powerpoint/2010/main" val="3753103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0E01577-270F-4067-8951-BF725B1475F0}" type="datetimeFigureOut">
              <a:rPr lang="en-GB" smtClean="0"/>
              <a:t>11/10/2017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6078D8F-1648-4B03-B353-BC7FB8B5CE62}" type="slidenum">
              <a:rPr lang="en-GB" smtClean="0"/>
              <a:t>‹#›</a:t>
            </a:fld>
            <a:endParaRPr lang="en-GB"/>
          </a:p>
        </p:txBody>
      </p:sp>
    </p:spTree>
    <p:extLst>
      <p:ext uri="{BB962C8B-B14F-4D97-AF65-F5344CB8AC3E}">
        <p14:creationId xmlns:p14="http://schemas.microsoft.com/office/powerpoint/2010/main" val="7031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0E01577-270F-4067-8951-BF725B1475F0}" type="datetimeFigureOut">
              <a:rPr lang="en-GB" smtClean="0"/>
              <a:t>11/10/2017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6078D8F-1648-4B03-B353-BC7FB8B5CE62}" type="slidenum">
              <a:rPr lang="en-GB" smtClean="0"/>
              <a:t>‹#›</a:t>
            </a:fld>
            <a:endParaRPr lang="en-GB"/>
          </a:p>
        </p:txBody>
      </p:sp>
    </p:spTree>
    <p:extLst>
      <p:ext uri="{BB962C8B-B14F-4D97-AF65-F5344CB8AC3E}">
        <p14:creationId xmlns:p14="http://schemas.microsoft.com/office/powerpoint/2010/main" val="2694603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E01577-270F-4067-8951-BF725B1475F0}" type="datetimeFigureOut">
              <a:rPr lang="en-GB" smtClean="0"/>
              <a:t>11/10/2017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6078D8F-1648-4B03-B353-BC7FB8B5CE62}" type="slidenum">
              <a:rPr lang="en-GB" smtClean="0"/>
              <a:t>‹#›</a:t>
            </a:fld>
            <a:endParaRPr lang="en-GB"/>
          </a:p>
        </p:txBody>
      </p:sp>
    </p:spTree>
    <p:extLst>
      <p:ext uri="{BB962C8B-B14F-4D97-AF65-F5344CB8AC3E}">
        <p14:creationId xmlns:p14="http://schemas.microsoft.com/office/powerpoint/2010/main" val="467232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E01577-270F-4067-8951-BF725B1475F0}" type="datetimeFigureOut">
              <a:rPr lang="en-GB" smtClean="0"/>
              <a:t>11/10/2017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078D8F-1648-4B03-B353-BC7FB8B5CE62}" type="slidenum">
              <a:rPr lang="en-GB" smtClean="0"/>
              <a:t>‹#›</a:t>
            </a:fld>
            <a:endParaRPr lang="en-GB"/>
          </a:p>
        </p:txBody>
      </p:sp>
    </p:spTree>
    <p:extLst>
      <p:ext uri="{BB962C8B-B14F-4D97-AF65-F5344CB8AC3E}">
        <p14:creationId xmlns:p14="http://schemas.microsoft.com/office/powerpoint/2010/main" val="2900570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E01577-270F-4067-8951-BF725B1475F0}" type="datetimeFigureOut">
              <a:rPr lang="en-GB" smtClean="0"/>
              <a:t>11/10/2017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078D8F-1648-4B03-B353-BC7FB8B5CE62}" type="slidenum">
              <a:rPr lang="en-GB" smtClean="0"/>
              <a:t>‹#›</a:t>
            </a:fld>
            <a:endParaRPr lang="en-GB"/>
          </a:p>
        </p:txBody>
      </p:sp>
    </p:spTree>
    <p:extLst>
      <p:ext uri="{BB962C8B-B14F-4D97-AF65-F5344CB8AC3E}">
        <p14:creationId xmlns:p14="http://schemas.microsoft.com/office/powerpoint/2010/main" val="938631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E01577-270F-4067-8951-BF725B1475F0}" type="datetimeFigureOut">
              <a:rPr lang="en-GB" smtClean="0"/>
              <a:t>11/10/2017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78D8F-1648-4B03-B353-BC7FB8B5CE62}" type="slidenum">
              <a:rPr lang="en-GB" smtClean="0"/>
              <a:t>‹#›</a:t>
            </a:fld>
            <a:endParaRPr lang="en-GB"/>
          </a:p>
        </p:txBody>
      </p:sp>
    </p:spTree>
    <p:extLst>
      <p:ext uri="{BB962C8B-B14F-4D97-AF65-F5344CB8AC3E}">
        <p14:creationId xmlns:p14="http://schemas.microsoft.com/office/powerpoint/2010/main" val="2251542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81E4A0-B118-4835-912B-0865AB28BEE4}" type="datetimeFigureOut">
              <a:rPr lang="en-GB" smtClean="0"/>
              <a:t>11/10/2017</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B6C88A-5B74-410D-9C69-C6C708B13EDF}" type="slidenum">
              <a:rPr lang="en-GB" smtClean="0"/>
              <a:t>‹#›</a:t>
            </a:fld>
            <a:endParaRPr lang="en-GB" dirty="0"/>
          </a:p>
        </p:txBody>
      </p:sp>
    </p:spTree>
    <p:extLst>
      <p:ext uri="{BB962C8B-B14F-4D97-AF65-F5344CB8AC3E}">
        <p14:creationId xmlns:p14="http://schemas.microsoft.com/office/powerpoint/2010/main" val="367916839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10/11/2017</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29924858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7.jpg"/><Relationship Id="rId4" Type="http://schemas.openxmlformats.org/officeDocument/2006/relationships/hyperlink" Target="https://cloudfront.netku-klux-klan-.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31520"/>
            <a:ext cx="9144000" cy="3364230"/>
          </a:xfrm>
        </p:spPr>
        <p:txBody>
          <a:bodyPr>
            <a:normAutofit fontScale="90000"/>
          </a:bodyPr>
          <a:lstStyle/>
          <a:p>
            <a:r>
              <a:rPr lang="en-GB" sz="4900" dirty="0"/>
              <a:t>Safeguarding International Schools from Radicalisation.</a:t>
            </a:r>
            <a:br>
              <a:rPr lang="en-GB" sz="4900" dirty="0"/>
            </a:br>
            <a:br>
              <a:rPr lang="en-GB" sz="4900" dirty="0"/>
            </a:br>
            <a:r>
              <a:rPr lang="en-GB" sz="4900" dirty="0"/>
              <a:t>Schools and their wider communities.</a:t>
            </a:r>
            <a:br>
              <a:rPr lang="en-GB" sz="4900" dirty="0"/>
            </a:br>
            <a:r>
              <a:rPr lang="en-GB" sz="4900" dirty="0"/>
              <a:t>AIE Amsterdam 2017</a:t>
            </a:r>
            <a:br>
              <a:rPr lang="en-GB" sz="2800" b="1" dirty="0">
                <a:latin typeface="+mn-lt"/>
              </a:rPr>
            </a:br>
            <a:endParaRPr lang="en-GB" sz="2800" b="1" dirty="0">
              <a:latin typeface="+mn-lt"/>
            </a:endParaRPr>
          </a:p>
        </p:txBody>
      </p:sp>
      <p:sp>
        <p:nvSpPr>
          <p:cNvPr id="3" name="Subtitle 2"/>
          <p:cNvSpPr>
            <a:spLocks noGrp="1"/>
          </p:cNvSpPr>
          <p:nvPr>
            <p:ph type="subTitle" idx="1"/>
          </p:nvPr>
        </p:nvSpPr>
        <p:spPr>
          <a:xfrm>
            <a:off x="1524000" y="4705350"/>
            <a:ext cx="9144000" cy="1418650"/>
          </a:xfrm>
        </p:spPr>
        <p:txBody>
          <a:bodyPr>
            <a:normAutofit/>
          </a:bodyPr>
          <a:lstStyle/>
          <a:p>
            <a:r>
              <a:rPr lang="en-GB" dirty="0"/>
              <a:t>bastablesolutions.com</a:t>
            </a:r>
          </a:p>
        </p:txBody>
      </p:sp>
    </p:spTree>
    <p:extLst>
      <p:ext uri="{BB962C8B-B14F-4D97-AF65-F5344CB8AC3E}">
        <p14:creationId xmlns:p14="http://schemas.microsoft.com/office/powerpoint/2010/main" val="431014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473" y="365125"/>
            <a:ext cx="11126943" cy="1325563"/>
          </a:xfrm>
        </p:spPr>
        <p:txBody>
          <a:bodyPr>
            <a:noAutofit/>
          </a:bodyPr>
          <a:lstStyle/>
          <a:p>
            <a:r>
              <a:rPr lang="en-GB" dirty="0"/>
              <a:t>Student radicalisation under Daesh. The threat from within our schools and communities.</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24944" y="2210441"/>
            <a:ext cx="5181600" cy="3445974"/>
          </a:xfrm>
        </p:spPr>
      </p:pic>
      <p:sp>
        <p:nvSpPr>
          <p:cNvPr id="3" name="TextBox 2"/>
          <p:cNvSpPr txBox="1"/>
          <p:nvPr/>
        </p:nvSpPr>
        <p:spPr>
          <a:xfrm>
            <a:off x="1063487" y="5950226"/>
            <a:ext cx="10624930" cy="369332"/>
          </a:xfrm>
          <a:prstGeom prst="rect">
            <a:avLst/>
          </a:prstGeom>
          <a:noFill/>
        </p:spPr>
        <p:txBody>
          <a:bodyPr wrap="square" rtlCol="0">
            <a:spAutoFit/>
          </a:bodyPr>
          <a:lstStyle/>
          <a:p>
            <a:r>
              <a:rPr lang="en-GB" dirty="0"/>
              <a:t>                                        </a:t>
            </a:r>
            <a:r>
              <a:rPr lang="en-GB" dirty="0" err="1"/>
              <a:t>FaceBook</a:t>
            </a:r>
            <a:r>
              <a:rPr lang="en-GB" dirty="0"/>
              <a:t>                                     Talha </a:t>
            </a:r>
            <a:r>
              <a:rPr lang="en-GB" dirty="0" err="1"/>
              <a:t>Asmal</a:t>
            </a:r>
            <a:r>
              <a:rPr lang="en-GB" dirty="0"/>
              <a:t>         www.birminghammail.co.uk</a:t>
            </a:r>
          </a:p>
        </p:txBody>
      </p:sp>
      <p:pic>
        <p:nvPicPr>
          <p:cNvPr id="9" name="Content Placeholder 8" descr="A person posing for the camera&#10;&#10;Description generated with very high confidence">
            <a:extLst>
              <a:ext uri="{FF2B5EF4-FFF2-40B4-BE49-F238E27FC236}">
                <a16:creationId xmlns:a16="http://schemas.microsoft.com/office/drawing/2014/main" id="{4F53BBF5-38C0-4A82-AE6B-2560295E830E}"/>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808479" y="1916632"/>
            <a:ext cx="2397761" cy="4033593"/>
          </a:xfrm>
        </p:spPr>
      </p:pic>
    </p:spTree>
    <p:extLst>
      <p:ext uri="{BB962C8B-B14F-4D97-AF65-F5344CB8AC3E}">
        <p14:creationId xmlns:p14="http://schemas.microsoft.com/office/powerpoint/2010/main" val="136683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558" y="548641"/>
            <a:ext cx="7299158" cy="697064"/>
          </a:xfrm>
        </p:spPr>
        <p:txBody>
          <a:bodyPr>
            <a:normAutofit/>
          </a:bodyPr>
          <a:lstStyle/>
          <a:p>
            <a:r>
              <a:rPr lang="en-GB" sz="4400" dirty="0"/>
              <a:t>Extremists and hate crimes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48996" y="1467773"/>
            <a:ext cx="6283234" cy="3823856"/>
          </a:xfrm>
        </p:spPr>
      </p:pic>
      <p:sp>
        <p:nvSpPr>
          <p:cNvPr id="4" name="Text Placeholder 3"/>
          <p:cNvSpPr>
            <a:spLocks noGrp="1"/>
          </p:cNvSpPr>
          <p:nvPr>
            <p:ph type="body" sz="half" idx="2"/>
          </p:nvPr>
        </p:nvSpPr>
        <p:spPr>
          <a:xfrm>
            <a:off x="839788" y="1750422"/>
            <a:ext cx="5809207" cy="4585063"/>
          </a:xfrm>
        </p:spPr>
        <p:txBody>
          <a:bodyPr>
            <a:norm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hlinkClick r:id="rId4"/>
              </a:rPr>
              <a:t>https://cloudfront.net Ku-Klux-Klan-.jpg</a:t>
            </a:r>
            <a:endParaRPr lang="en-GB" dirty="0"/>
          </a:p>
          <a:p>
            <a:endParaRPr lang="en-GB" dirty="0"/>
          </a:p>
          <a:p>
            <a:endParaRPr lang="en-GB"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789" y="1528354"/>
            <a:ext cx="5337076" cy="3827417"/>
          </a:xfrm>
          <a:prstGeom prst="rect">
            <a:avLst/>
          </a:prstGeom>
        </p:spPr>
      </p:pic>
      <p:sp>
        <p:nvSpPr>
          <p:cNvPr id="11" name="TextBox 10"/>
          <p:cNvSpPr txBox="1"/>
          <p:nvPr/>
        </p:nvSpPr>
        <p:spPr>
          <a:xfrm>
            <a:off x="7768635" y="5291630"/>
            <a:ext cx="4389120" cy="646331"/>
          </a:xfrm>
          <a:prstGeom prst="rect">
            <a:avLst/>
          </a:prstGeom>
          <a:noFill/>
        </p:spPr>
        <p:txBody>
          <a:bodyPr wrap="square" rtlCol="0">
            <a:spAutoFit/>
          </a:bodyPr>
          <a:lstStyle/>
          <a:p>
            <a:r>
              <a:rPr lang="en-GB" dirty="0"/>
              <a:t>                  </a:t>
            </a:r>
          </a:p>
          <a:p>
            <a:r>
              <a:rPr lang="en-GB" dirty="0"/>
              <a:t>	Anders Breivik</a:t>
            </a:r>
          </a:p>
        </p:txBody>
      </p:sp>
    </p:spTree>
    <p:extLst>
      <p:ext uri="{BB962C8B-B14F-4D97-AF65-F5344CB8AC3E}">
        <p14:creationId xmlns:p14="http://schemas.microsoft.com/office/powerpoint/2010/main" val="357229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432" y="457199"/>
            <a:ext cx="4794474" cy="2031167"/>
          </a:xfrm>
        </p:spPr>
        <p:txBody>
          <a:bodyPr>
            <a:noAutofit/>
          </a:bodyPr>
          <a:lstStyle/>
          <a:p>
            <a:r>
              <a:rPr lang="en-GB" sz="4400" dirty="0"/>
              <a:t>The lone shooter.</a:t>
            </a:r>
            <a:br>
              <a:rPr lang="en-GB" sz="4400" dirty="0"/>
            </a:br>
            <a:r>
              <a:rPr lang="en-GB" sz="4400" dirty="0" err="1"/>
              <a:t>Dunblane</a:t>
            </a:r>
            <a:r>
              <a:rPr lang="en-GB" sz="4400" dirty="0"/>
              <a:t> Massacre 1996</a:t>
            </a:r>
          </a:p>
        </p:txBody>
      </p:sp>
      <p:pic>
        <p:nvPicPr>
          <p:cNvPr id="6" name="Content Placeholder 5"/>
          <p:cNvPicPr>
            <a:picLocks noGrp="1" noChangeAspect="1"/>
          </p:cNvPicPr>
          <p:nvPr>
            <p:ph idx="1"/>
          </p:nvPr>
        </p:nvPicPr>
        <p:blipFill>
          <a:blip r:embed="rId3"/>
          <a:stretch>
            <a:fillRect/>
          </a:stretch>
        </p:blipFill>
        <p:spPr>
          <a:xfrm>
            <a:off x="5339906" y="1476396"/>
            <a:ext cx="5858764" cy="3895682"/>
          </a:xfrm>
          <a:prstGeom prst="rect">
            <a:avLst/>
          </a:prstGeom>
        </p:spPr>
      </p:pic>
      <p:sp>
        <p:nvSpPr>
          <p:cNvPr id="4" name="Text Placeholder 3"/>
          <p:cNvSpPr>
            <a:spLocks noGrp="1"/>
          </p:cNvSpPr>
          <p:nvPr>
            <p:ph type="body" sz="half" idx="2"/>
          </p:nvPr>
        </p:nvSpPr>
        <p:spPr>
          <a:xfrm>
            <a:off x="858249" y="2878111"/>
            <a:ext cx="3932237" cy="3199782"/>
          </a:xfrm>
        </p:spPr>
        <p:txBody>
          <a:bodyPr>
            <a:normAutofit/>
          </a:bodyPr>
          <a:lstStyle/>
          <a:p>
            <a:pPr lvl="0"/>
            <a:r>
              <a:rPr lang="en-GB" sz="2000" dirty="0">
                <a:solidFill>
                  <a:prstClr val="black"/>
                </a:solidFill>
              </a:rPr>
              <a:t>Thomas Hamilton set off in his van with four handguns for </a:t>
            </a:r>
            <a:r>
              <a:rPr lang="en-GB" sz="2000" dirty="0" err="1">
                <a:solidFill>
                  <a:prstClr val="black"/>
                </a:solidFill>
              </a:rPr>
              <a:t>Dunblane</a:t>
            </a:r>
            <a:r>
              <a:rPr lang="en-GB" sz="2000" dirty="0">
                <a:solidFill>
                  <a:prstClr val="black"/>
                </a:solidFill>
              </a:rPr>
              <a:t> Primary School. </a:t>
            </a:r>
          </a:p>
          <a:p>
            <a:pPr lvl="0"/>
            <a:r>
              <a:rPr lang="en-GB" sz="2000" dirty="0">
                <a:solidFill>
                  <a:prstClr val="black"/>
                </a:solidFill>
              </a:rPr>
              <a:t>There he killed 16 children and the teacher.</a:t>
            </a:r>
          </a:p>
          <a:p>
            <a:pPr lvl="0"/>
            <a:endParaRPr lang="en-GB" sz="2000" dirty="0">
              <a:solidFill>
                <a:prstClr val="black"/>
              </a:solidFill>
            </a:endParaRPr>
          </a:p>
          <a:p>
            <a:endParaRPr lang="en-GB" dirty="0"/>
          </a:p>
        </p:txBody>
      </p:sp>
    </p:spTree>
    <p:extLst>
      <p:ext uri="{BB962C8B-B14F-4D97-AF65-F5344CB8AC3E}">
        <p14:creationId xmlns:p14="http://schemas.microsoft.com/office/powerpoint/2010/main" val="3428822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Content Placeholder 4"/>
          <p:cNvPicPr>
            <a:picLocks noGrp="1" noChangeAspect="1"/>
          </p:cNvPicPr>
          <p:nvPr>
            <p:ph sz="half" idx="2"/>
          </p:nvPr>
        </p:nvPicPr>
        <p:blipFill rotWithShape="1">
          <a:blip r:embed="rId3"/>
          <a:srcRect l="9504" r="21938"/>
          <a:stretch/>
        </p:blipFill>
        <p:spPr>
          <a:xfrm>
            <a:off x="4949327" y="452019"/>
            <a:ext cx="6793494" cy="5948782"/>
          </a:xfrm>
          <a:prstGeom prst="rect">
            <a:avLst/>
          </a:prstGeom>
          <a:effectLst/>
        </p:spPr>
      </p:pic>
      <p:sp>
        <p:nvSpPr>
          <p:cNvPr id="2" name="Title 1"/>
          <p:cNvSpPr>
            <a:spLocks noGrp="1"/>
          </p:cNvSpPr>
          <p:nvPr>
            <p:ph type="title"/>
          </p:nvPr>
        </p:nvSpPr>
        <p:spPr>
          <a:xfrm>
            <a:off x="648930" y="452019"/>
            <a:ext cx="3651467" cy="2082634"/>
          </a:xfrm>
        </p:spPr>
        <p:txBody>
          <a:bodyPr vert="horz" lIns="91440" tIns="45720" rIns="91440" bIns="45720" rtlCol="0" anchor="ctr">
            <a:normAutofit fontScale="90000"/>
          </a:bodyPr>
          <a:lstStyle/>
          <a:p>
            <a:r>
              <a:rPr lang="en-GB" dirty="0"/>
              <a:t>Why do young people become </a:t>
            </a:r>
            <a:r>
              <a:rPr lang="en-GB" sz="4900" dirty="0"/>
              <a:t>involved in terrorism?</a:t>
            </a:r>
            <a:endParaRPr lang="en-US" sz="4900" dirty="0"/>
          </a:p>
        </p:txBody>
      </p:sp>
      <p:sp>
        <p:nvSpPr>
          <p:cNvPr id="3" name="Content Placeholder 2"/>
          <p:cNvSpPr>
            <a:spLocks noGrp="1"/>
          </p:cNvSpPr>
          <p:nvPr>
            <p:ph sz="half" idx="1"/>
          </p:nvPr>
        </p:nvSpPr>
        <p:spPr>
          <a:xfrm>
            <a:off x="648931" y="2839452"/>
            <a:ext cx="3651466" cy="3845827"/>
          </a:xfrm>
        </p:spPr>
        <p:txBody>
          <a:bodyPr vert="horz" lIns="91440" tIns="45720" rIns="91440" bIns="45720" rtlCol="0">
            <a:normAutofit/>
          </a:bodyPr>
          <a:lstStyle/>
          <a:p>
            <a:r>
              <a:rPr lang="en-US" sz="1800" dirty="0"/>
              <a:t>There are many reasons why this may happen. Here are just some:</a:t>
            </a:r>
          </a:p>
          <a:p>
            <a:r>
              <a:rPr lang="en-US" sz="1800" dirty="0"/>
              <a:t>•a lack of identity or belonging</a:t>
            </a:r>
          </a:p>
          <a:p>
            <a:r>
              <a:rPr lang="en-US" sz="1800" dirty="0"/>
              <a:t>•insecurity</a:t>
            </a:r>
          </a:p>
          <a:p>
            <a:r>
              <a:rPr lang="en-US" sz="1800" dirty="0"/>
              <a:t>•defending their culture, way of life or beliefs</a:t>
            </a:r>
          </a:p>
          <a:p>
            <a:r>
              <a:rPr lang="en-US" sz="1800" dirty="0"/>
              <a:t>•they may be pressured, or bullied into it</a:t>
            </a:r>
          </a:p>
          <a:p>
            <a:r>
              <a:rPr lang="en-US" sz="1800" dirty="0"/>
              <a:t>•they may have been </a:t>
            </a:r>
            <a:r>
              <a:rPr lang="en-US" sz="1800" dirty="0" err="1"/>
              <a:t>radicalised</a:t>
            </a:r>
            <a:r>
              <a:rPr lang="en-US" sz="1800" dirty="0"/>
              <a:t> by violent extremist groups</a:t>
            </a:r>
          </a:p>
          <a:p>
            <a:r>
              <a:rPr lang="en-US" sz="1800" dirty="0"/>
              <a:t>•they may want retaliation</a:t>
            </a:r>
          </a:p>
          <a:p>
            <a:endParaRPr lang="en-US" sz="1800" dirty="0"/>
          </a:p>
        </p:txBody>
      </p:sp>
    </p:spTree>
    <p:extLst>
      <p:ext uri="{BB962C8B-B14F-4D97-AF65-F5344CB8AC3E}">
        <p14:creationId xmlns:p14="http://schemas.microsoft.com/office/powerpoint/2010/main" val="877113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8135" y="1372635"/>
            <a:ext cx="8689976" cy="628443"/>
          </a:xfrm>
        </p:spPr>
        <p:txBody>
          <a:bodyPr>
            <a:noAutofit/>
          </a:bodyPr>
          <a:lstStyle/>
          <a:p>
            <a:r>
              <a:rPr lang="en-GB" sz="4400" dirty="0">
                <a:latin typeface="Calibri" panose="020F0502020204030204" pitchFamily="34" charset="0"/>
              </a:rPr>
              <a:t>Safeguarding our schools</a:t>
            </a:r>
          </a:p>
        </p:txBody>
      </p:sp>
      <p:sp>
        <p:nvSpPr>
          <p:cNvPr id="3" name="Subtitle 2"/>
          <p:cNvSpPr>
            <a:spLocks noGrp="1"/>
          </p:cNvSpPr>
          <p:nvPr>
            <p:ph type="subTitle" idx="1"/>
          </p:nvPr>
        </p:nvSpPr>
        <p:spPr>
          <a:xfrm>
            <a:off x="1751012" y="4717774"/>
            <a:ext cx="8689976" cy="1219199"/>
          </a:xfrm>
        </p:spPr>
        <p:txBody>
          <a:bodyPr>
            <a:normAutofit/>
          </a:bodyPr>
          <a:lstStyle/>
          <a:p>
            <a:r>
              <a:rPr lang="en-GB" sz="2800" dirty="0">
                <a:solidFill>
                  <a:srgbClr val="FF0000"/>
                </a:solidFill>
                <a:latin typeface="Calibri" panose="020F0502020204030204" pitchFamily="34" charset="0"/>
              </a:rPr>
              <a:t>Radicalisation</a:t>
            </a:r>
          </a:p>
        </p:txBody>
      </p:sp>
      <p:pic>
        <p:nvPicPr>
          <p:cNvPr id="6" name="Picture 5"/>
          <p:cNvPicPr>
            <a:picLocks noChangeAspect="1"/>
          </p:cNvPicPr>
          <p:nvPr/>
        </p:nvPicPr>
        <p:blipFill>
          <a:blip r:embed="rId3"/>
          <a:stretch>
            <a:fillRect/>
          </a:stretch>
        </p:blipFill>
        <p:spPr>
          <a:xfrm>
            <a:off x="3935896" y="2266122"/>
            <a:ext cx="4015408" cy="2305877"/>
          </a:xfrm>
          <a:prstGeom prst="rect">
            <a:avLst/>
          </a:prstGeom>
        </p:spPr>
      </p:pic>
    </p:spTree>
    <p:extLst>
      <p:ext uri="{BB962C8B-B14F-4D97-AF65-F5344CB8AC3E}">
        <p14:creationId xmlns:p14="http://schemas.microsoft.com/office/powerpoint/2010/main" val="1370273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206170" y="609600"/>
            <a:ext cx="7757886" cy="1245326"/>
          </a:xfrm>
        </p:spPr>
        <p:txBody>
          <a:bodyPr>
            <a:normAutofit/>
          </a:bodyPr>
          <a:lstStyle/>
          <a:p>
            <a:r>
              <a:rPr lang="en-GB" sz="4400" dirty="0">
                <a:latin typeface="Calibri" panose="020F0502020204030204" pitchFamily="34" charset="0"/>
              </a:rPr>
              <a:t>CONTEST</a:t>
            </a:r>
          </a:p>
        </p:txBody>
      </p:sp>
      <p:sp>
        <p:nvSpPr>
          <p:cNvPr id="10" name="Text Placeholder 9"/>
          <p:cNvSpPr>
            <a:spLocks noGrp="1"/>
          </p:cNvSpPr>
          <p:nvPr>
            <p:ph type="body" sz="half" idx="2"/>
          </p:nvPr>
        </p:nvSpPr>
        <p:spPr>
          <a:xfrm>
            <a:off x="493487" y="2037806"/>
            <a:ext cx="4397828" cy="3753393"/>
          </a:xfrm>
        </p:spPr>
        <p:txBody>
          <a:bodyPr>
            <a:normAutofit/>
          </a:bodyPr>
          <a:lstStyle/>
          <a:p>
            <a:pPr marL="342900" lvl="0" indent="-342900" algn="l" fontAlgn="base">
              <a:lnSpc>
                <a:spcPct val="100000"/>
              </a:lnSpc>
              <a:spcBef>
                <a:spcPct val="20000"/>
              </a:spcBef>
              <a:spcAft>
                <a:spcPct val="0"/>
              </a:spcAft>
              <a:buClrTx/>
              <a:buFontTx/>
              <a:buChar char="•"/>
            </a:pPr>
            <a:endParaRPr lang="en-GB" altLang="en-US" sz="2000" cap="none" dirty="0">
              <a:solidFill>
                <a:srgbClr val="000000"/>
              </a:solidFill>
              <a:latin typeface="Arial"/>
            </a:endParaRPr>
          </a:p>
          <a:p>
            <a:pPr marL="342900" lvl="0" indent="-342900" algn="l" fontAlgn="base">
              <a:lnSpc>
                <a:spcPct val="100000"/>
              </a:lnSpc>
              <a:spcBef>
                <a:spcPct val="20000"/>
              </a:spcBef>
              <a:spcAft>
                <a:spcPct val="0"/>
              </a:spcAft>
              <a:buClrTx/>
              <a:buFontTx/>
              <a:buChar char="•"/>
            </a:pPr>
            <a:r>
              <a:rPr lang="en-GB" altLang="en-US" sz="2000" b="1" cap="none" dirty="0">
                <a:solidFill>
                  <a:srgbClr val="000000"/>
                </a:solidFill>
                <a:latin typeface="Calibri" panose="020F0502020204030204" pitchFamily="34" charset="0"/>
              </a:rPr>
              <a:t>CONTEST</a:t>
            </a:r>
            <a:r>
              <a:rPr lang="en-GB" altLang="en-US" sz="2000" cap="none" dirty="0">
                <a:solidFill>
                  <a:srgbClr val="000000"/>
                </a:solidFill>
                <a:latin typeface="Calibri" panose="020F0502020204030204" pitchFamily="34" charset="0"/>
              </a:rPr>
              <a:t>; Government’s counter-terrorism strategy</a:t>
            </a:r>
          </a:p>
          <a:p>
            <a:pPr lvl="0" algn="l" fontAlgn="base">
              <a:lnSpc>
                <a:spcPct val="100000"/>
              </a:lnSpc>
              <a:spcBef>
                <a:spcPct val="20000"/>
              </a:spcBef>
              <a:spcAft>
                <a:spcPct val="0"/>
              </a:spcAft>
              <a:buClrTx/>
            </a:pPr>
            <a:endParaRPr lang="en-GB" altLang="en-US" sz="2000" cap="none" dirty="0">
              <a:solidFill>
                <a:srgbClr val="000000"/>
              </a:solidFill>
              <a:latin typeface="Calibri" panose="020F0502020204030204" pitchFamily="34" charset="0"/>
            </a:endParaRPr>
          </a:p>
          <a:p>
            <a:pPr marL="342900" lvl="0" indent="-342900" algn="l" fontAlgn="base">
              <a:lnSpc>
                <a:spcPct val="100000"/>
              </a:lnSpc>
              <a:spcBef>
                <a:spcPct val="20000"/>
              </a:spcBef>
              <a:spcAft>
                <a:spcPct val="0"/>
              </a:spcAft>
              <a:buClrTx/>
              <a:buFontTx/>
              <a:buChar char="•"/>
            </a:pPr>
            <a:r>
              <a:rPr lang="en-GB" altLang="en-US" sz="2000" b="1" cap="none" dirty="0">
                <a:solidFill>
                  <a:srgbClr val="000000"/>
                </a:solidFill>
                <a:latin typeface="Calibri" panose="020F0502020204030204" pitchFamily="34" charset="0"/>
              </a:rPr>
              <a:t>Prevent</a:t>
            </a:r>
            <a:r>
              <a:rPr lang="en-GB" altLang="en-US" sz="2000" cap="none" dirty="0">
                <a:solidFill>
                  <a:srgbClr val="000000"/>
                </a:solidFill>
                <a:latin typeface="Calibri" panose="020F0502020204030204" pitchFamily="34" charset="0"/>
              </a:rPr>
              <a:t>-preventing people becoming involved in terrorism</a:t>
            </a:r>
          </a:p>
          <a:p>
            <a:pPr marL="342900" lvl="0" indent="-342900" algn="l" fontAlgn="base">
              <a:lnSpc>
                <a:spcPct val="100000"/>
              </a:lnSpc>
              <a:spcBef>
                <a:spcPct val="20000"/>
              </a:spcBef>
              <a:spcAft>
                <a:spcPct val="0"/>
              </a:spcAft>
              <a:buClrTx/>
              <a:buFontTx/>
              <a:buChar char="•"/>
            </a:pPr>
            <a:r>
              <a:rPr lang="en-GB" altLang="en-US" sz="2000" b="1" cap="none" dirty="0">
                <a:solidFill>
                  <a:srgbClr val="000000"/>
                </a:solidFill>
                <a:latin typeface="Calibri" panose="020F0502020204030204" pitchFamily="34" charset="0"/>
              </a:rPr>
              <a:t>Protect</a:t>
            </a:r>
            <a:r>
              <a:rPr lang="en-GB" altLang="en-US" sz="2000" cap="none" dirty="0">
                <a:solidFill>
                  <a:srgbClr val="000000"/>
                </a:solidFill>
                <a:latin typeface="Calibri" panose="020F0502020204030204" pitchFamily="34" charset="0"/>
              </a:rPr>
              <a:t>-measures to reduce risk</a:t>
            </a:r>
          </a:p>
          <a:p>
            <a:pPr marL="342900" lvl="0" indent="-342900" algn="l" fontAlgn="base">
              <a:lnSpc>
                <a:spcPct val="100000"/>
              </a:lnSpc>
              <a:spcBef>
                <a:spcPct val="20000"/>
              </a:spcBef>
              <a:spcAft>
                <a:spcPct val="0"/>
              </a:spcAft>
              <a:buClrTx/>
              <a:buFontTx/>
              <a:buChar char="•"/>
            </a:pPr>
            <a:r>
              <a:rPr lang="en-GB" altLang="en-US" sz="2000" b="1" cap="none" dirty="0">
                <a:solidFill>
                  <a:srgbClr val="000000"/>
                </a:solidFill>
                <a:latin typeface="Calibri" panose="020F0502020204030204" pitchFamily="34" charset="0"/>
              </a:rPr>
              <a:t>Pursue</a:t>
            </a:r>
            <a:r>
              <a:rPr lang="en-GB" altLang="en-US" sz="2000" cap="none" dirty="0">
                <a:solidFill>
                  <a:srgbClr val="000000"/>
                </a:solidFill>
                <a:latin typeface="Calibri" panose="020F0502020204030204" pitchFamily="34" charset="0"/>
              </a:rPr>
              <a:t>-policing</a:t>
            </a:r>
          </a:p>
          <a:p>
            <a:pPr marL="342900" lvl="0" indent="-342900" algn="l" fontAlgn="base">
              <a:lnSpc>
                <a:spcPct val="100000"/>
              </a:lnSpc>
              <a:spcBef>
                <a:spcPct val="20000"/>
              </a:spcBef>
              <a:spcAft>
                <a:spcPct val="0"/>
              </a:spcAft>
              <a:buClrTx/>
              <a:buFontTx/>
              <a:buChar char="•"/>
            </a:pPr>
            <a:r>
              <a:rPr lang="en-GB" altLang="en-US" sz="2000" b="1" cap="none" dirty="0">
                <a:solidFill>
                  <a:srgbClr val="000000"/>
                </a:solidFill>
                <a:latin typeface="Calibri" panose="020F0502020204030204" pitchFamily="34" charset="0"/>
              </a:rPr>
              <a:t>Prepare</a:t>
            </a:r>
            <a:r>
              <a:rPr lang="en-GB" altLang="en-US" sz="2000" cap="none" dirty="0">
                <a:solidFill>
                  <a:srgbClr val="000000"/>
                </a:solidFill>
                <a:latin typeface="Calibri" panose="020F0502020204030204" pitchFamily="34" charset="0"/>
              </a:rPr>
              <a:t>- emergency planning</a:t>
            </a:r>
            <a:endParaRPr lang="en-US" altLang="en-US" sz="2000" cap="none" dirty="0">
              <a:solidFill>
                <a:srgbClr val="000000"/>
              </a:solidFill>
              <a:latin typeface="Calibri" panose="020F0502020204030204" pitchFamily="34" charset="0"/>
            </a:endParaRPr>
          </a:p>
          <a:p>
            <a:endParaRPr lang="en-GB" dirty="0"/>
          </a:p>
        </p:txBody>
      </p:sp>
      <p:pic>
        <p:nvPicPr>
          <p:cNvPr id="3" name="Picture Placeholder 2"/>
          <p:cNvPicPr>
            <a:picLocks noGrp="1" noChangeAspect="1"/>
          </p:cNvPicPr>
          <p:nvPr>
            <p:ph type="pic" idx="1"/>
          </p:nvPr>
        </p:nvPicPr>
        <p:blipFill>
          <a:blip r:embed="rId3"/>
          <a:srcRect t="17294" b="17294"/>
          <a:stretch>
            <a:fillRect/>
          </a:stretch>
        </p:blipFill>
        <p:spPr>
          <a:xfrm>
            <a:off x="5254625" y="609600"/>
            <a:ext cx="5426075" cy="5181600"/>
          </a:xfrm>
        </p:spPr>
      </p:pic>
    </p:spTree>
    <p:extLst>
      <p:ext uri="{BB962C8B-B14F-4D97-AF65-F5344CB8AC3E}">
        <p14:creationId xmlns:p14="http://schemas.microsoft.com/office/powerpoint/2010/main" val="1321257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44378" y="609600"/>
            <a:ext cx="5407337" cy="1245326"/>
          </a:xfrm>
        </p:spPr>
        <p:txBody>
          <a:bodyPr>
            <a:normAutofit/>
          </a:bodyPr>
          <a:lstStyle/>
          <a:p>
            <a:r>
              <a:rPr lang="en-GB" sz="4400" dirty="0">
                <a:latin typeface="Calibri Light" panose="020F0302020204030204" pitchFamily="34" charset="0"/>
                <a:cs typeface="Calibri Light" panose="020F0302020204030204" pitchFamily="34" charset="0"/>
              </a:rPr>
              <a:t>The Prevent duty</a:t>
            </a:r>
          </a:p>
        </p:txBody>
      </p:sp>
      <p:pic>
        <p:nvPicPr>
          <p:cNvPr id="2" name="Picture Placeholder 1"/>
          <p:cNvPicPr>
            <a:picLocks noGrp="1" noChangeAspect="1"/>
          </p:cNvPicPr>
          <p:nvPr>
            <p:ph type="pic" idx="1"/>
          </p:nvPr>
        </p:nvPicPr>
        <p:blipFill>
          <a:blip r:embed="rId3"/>
          <a:srcRect l="6750" r="6750"/>
          <a:stretch>
            <a:fillRect/>
          </a:stretch>
        </p:blipFill>
        <p:spPr>
          <a:xfrm>
            <a:off x="5891213" y="609600"/>
            <a:ext cx="5029200" cy="5181600"/>
          </a:xfrm>
        </p:spPr>
      </p:pic>
      <p:sp>
        <p:nvSpPr>
          <p:cNvPr id="10" name="Text Placeholder 9"/>
          <p:cNvSpPr>
            <a:spLocks noGrp="1"/>
          </p:cNvSpPr>
          <p:nvPr>
            <p:ph type="body" sz="half" idx="2"/>
          </p:nvPr>
        </p:nvSpPr>
        <p:spPr>
          <a:xfrm>
            <a:off x="913795" y="2037807"/>
            <a:ext cx="4637920" cy="4116250"/>
          </a:xfrm>
        </p:spPr>
        <p:txBody>
          <a:bodyPr>
            <a:normAutofit fontScale="77500" lnSpcReduction="20000"/>
          </a:bodyPr>
          <a:lstStyle/>
          <a:p>
            <a:pPr marL="457200" lvl="0" indent="-457200" algn="l" fontAlgn="base">
              <a:lnSpc>
                <a:spcPct val="100000"/>
              </a:lnSpc>
              <a:spcBef>
                <a:spcPct val="20000"/>
              </a:spcBef>
              <a:spcAft>
                <a:spcPct val="0"/>
              </a:spcAft>
              <a:buClrTx/>
              <a:buFont typeface="Arial" panose="020B0604020202020204" pitchFamily="34" charset="0"/>
              <a:buChar char="•"/>
            </a:pPr>
            <a:r>
              <a:rPr lang="en-GB" altLang="en-US" sz="2600" cap="none" dirty="0">
                <a:solidFill>
                  <a:srgbClr val="000000"/>
                </a:solidFill>
                <a:latin typeface="Arial"/>
              </a:rPr>
              <a:t>Safeguarding is a vital responsibility shared by all members of our community. This now includes a statutory duty under Section 26 of the Counter Terrorism and Security Act  2015. </a:t>
            </a:r>
          </a:p>
          <a:p>
            <a:pPr marL="342900" lvl="0" indent="-342900" algn="l" fontAlgn="base">
              <a:lnSpc>
                <a:spcPct val="100000"/>
              </a:lnSpc>
              <a:spcBef>
                <a:spcPct val="20000"/>
              </a:spcBef>
              <a:spcAft>
                <a:spcPct val="0"/>
              </a:spcAft>
              <a:buClrTx/>
            </a:pPr>
            <a:endParaRPr lang="en-GB" altLang="en-US" sz="2600" cap="none" dirty="0">
              <a:solidFill>
                <a:srgbClr val="000000"/>
              </a:solidFill>
              <a:latin typeface="Arial"/>
            </a:endParaRPr>
          </a:p>
          <a:p>
            <a:pPr marL="457200" lvl="0" indent="-457200" algn="l" fontAlgn="base">
              <a:lnSpc>
                <a:spcPct val="100000"/>
              </a:lnSpc>
              <a:spcBef>
                <a:spcPct val="20000"/>
              </a:spcBef>
              <a:spcAft>
                <a:spcPct val="0"/>
              </a:spcAft>
              <a:buClrTx/>
              <a:buFont typeface="Arial" panose="020B0604020202020204" pitchFamily="34" charset="0"/>
              <a:buChar char="•"/>
            </a:pPr>
            <a:r>
              <a:rPr lang="en-GB" altLang="en-US" sz="2600" cap="none" dirty="0">
                <a:solidFill>
                  <a:srgbClr val="000000"/>
                </a:solidFill>
                <a:latin typeface="Arial"/>
              </a:rPr>
              <a:t>This is known in schools as the ‘Prevent’ strategy and all staff and Governors must receive training.</a:t>
            </a:r>
          </a:p>
          <a:p>
            <a:pPr marL="342900" lvl="0" indent="-342900" algn="l" fontAlgn="base">
              <a:lnSpc>
                <a:spcPct val="100000"/>
              </a:lnSpc>
              <a:spcBef>
                <a:spcPct val="20000"/>
              </a:spcBef>
              <a:spcAft>
                <a:spcPct val="0"/>
              </a:spcAft>
              <a:buClrTx/>
            </a:pPr>
            <a:endParaRPr lang="en-GB" altLang="en-US" sz="2600" cap="none" dirty="0">
              <a:solidFill>
                <a:srgbClr val="000000"/>
              </a:solidFill>
              <a:latin typeface="Arial"/>
            </a:endParaRPr>
          </a:p>
          <a:p>
            <a:pPr marL="457200" lvl="0" indent="-457200" algn="l" fontAlgn="base">
              <a:lnSpc>
                <a:spcPct val="100000"/>
              </a:lnSpc>
              <a:spcBef>
                <a:spcPct val="20000"/>
              </a:spcBef>
              <a:spcAft>
                <a:spcPct val="0"/>
              </a:spcAft>
              <a:buClrTx/>
              <a:buFont typeface="Arial" panose="020B0604020202020204" pitchFamily="34" charset="0"/>
              <a:buChar char="•"/>
            </a:pPr>
            <a:r>
              <a:rPr lang="en-GB" altLang="en-US" sz="2600" cap="none" dirty="0">
                <a:solidFill>
                  <a:srgbClr val="000000"/>
                </a:solidFill>
                <a:latin typeface="Arial"/>
              </a:rPr>
              <a:t>WRAP – workshop to raise awareness of Prevent</a:t>
            </a:r>
            <a:endParaRPr lang="en-US" altLang="en-US" sz="2600" cap="none" dirty="0">
              <a:solidFill>
                <a:srgbClr val="000000"/>
              </a:solidFill>
              <a:latin typeface="Arial"/>
            </a:endParaRPr>
          </a:p>
          <a:p>
            <a:endParaRPr lang="en-GB" dirty="0"/>
          </a:p>
        </p:txBody>
      </p:sp>
    </p:spTree>
    <p:extLst>
      <p:ext uri="{BB962C8B-B14F-4D97-AF65-F5344CB8AC3E}">
        <p14:creationId xmlns:p14="http://schemas.microsoft.com/office/powerpoint/2010/main" val="2997754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7286" y="609600"/>
            <a:ext cx="5819002" cy="993913"/>
          </a:xfrm>
        </p:spPr>
        <p:txBody>
          <a:bodyPr/>
          <a:lstStyle/>
          <a:p>
            <a:r>
              <a:rPr lang="en-GB" dirty="0"/>
              <a:t> </a:t>
            </a:r>
            <a:r>
              <a:rPr lang="en-GB" sz="4400" dirty="0">
                <a:latin typeface="Calibri Light" panose="020F0302020204030204" pitchFamily="34" charset="0"/>
                <a:cs typeface="Calibri Light" panose="020F0302020204030204" pitchFamily="34" charset="0"/>
              </a:rPr>
              <a:t>Key  documents</a:t>
            </a:r>
          </a:p>
        </p:txBody>
      </p:sp>
      <p:sp>
        <p:nvSpPr>
          <p:cNvPr id="10" name="Text Placeholder 9"/>
          <p:cNvSpPr>
            <a:spLocks noGrp="1"/>
          </p:cNvSpPr>
          <p:nvPr>
            <p:ph type="body" sz="half" idx="2"/>
          </p:nvPr>
        </p:nvSpPr>
        <p:spPr>
          <a:xfrm>
            <a:off x="913795" y="2037806"/>
            <a:ext cx="4637920" cy="3753393"/>
          </a:xfrm>
        </p:spPr>
        <p:txBody>
          <a:bodyPr>
            <a:normAutofit/>
          </a:bodyPr>
          <a:lstStyle/>
          <a:p>
            <a:pPr marL="457200" lvl="0" indent="-457200" algn="l" fontAlgn="base">
              <a:lnSpc>
                <a:spcPct val="100000"/>
              </a:lnSpc>
              <a:spcBef>
                <a:spcPct val="20000"/>
              </a:spcBef>
              <a:spcAft>
                <a:spcPct val="0"/>
              </a:spcAft>
              <a:buClrTx/>
              <a:buFont typeface="Arial" panose="020B0604020202020204" pitchFamily="34" charset="0"/>
              <a:buChar char="•"/>
            </a:pPr>
            <a:r>
              <a:rPr lang="en-GB" altLang="en-US" sz="2000" cap="none" dirty="0">
                <a:solidFill>
                  <a:srgbClr val="000000"/>
                </a:solidFill>
                <a:latin typeface="Calibri" panose="020F0502020204030204" pitchFamily="34" charset="0"/>
              </a:rPr>
              <a:t>Working Together to Safeguard Children March 2015</a:t>
            </a:r>
          </a:p>
          <a:p>
            <a:pPr marL="457200" lvl="0" indent="-457200" algn="l" fontAlgn="base">
              <a:lnSpc>
                <a:spcPct val="100000"/>
              </a:lnSpc>
              <a:spcBef>
                <a:spcPct val="20000"/>
              </a:spcBef>
              <a:spcAft>
                <a:spcPct val="0"/>
              </a:spcAft>
              <a:buClrTx/>
              <a:buFont typeface="Arial" panose="020B0604020202020204" pitchFamily="34" charset="0"/>
              <a:buChar char="•"/>
            </a:pPr>
            <a:r>
              <a:rPr lang="en-GB" altLang="en-US" sz="2000" cap="none" dirty="0">
                <a:solidFill>
                  <a:srgbClr val="000000"/>
                </a:solidFill>
                <a:latin typeface="Calibri" panose="020F0502020204030204" pitchFamily="34" charset="0"/>
              </a:rPr>
              <a:t>Keeping Children Safe in Education July 2015</a:t>
            </a:r>
          </a:p>
          <a:p>
            <a:pPr marL="342900" lvl="0" indent="-342900" algn="l" fontAlgn="base">
              <a:lnSpc>
                <a:spcPct val="100000"/>
              </a:lnSpc>
              <a:spcBef>
                <a:spcPct val="20000"/>
              </a:spcBef>
              <a:spcAft>
                <a:spcPct val="0"/>
              </a:spcAft>
              <a:buClrTx/>
            </a:pPr>
            <a:endParaRPr lang="en-GB" altLang="en-US" sz="3200" cap="none" dirty="0">
              <a:solidFill>
                <a:srgbClr val="000000"/>
              </a:solidFill>
              <a:latin typeface="Arial"/>
            </a:endParaRPr>
          </a:p>
          <a:p>
            <a:endParaRPr lang="en-GB" dirty="0"/>
          </a:p>
        </p:txBody>
      </p:sp>
      <p:pic>
        <p:nvPicPr>
          <p:cNvPr id="2" name="Picture Placeholder 1"/>
          <p:cNvPicPr>
            <a:picLocks noGrp="1" noChangeAspect="1"/>
          </p:cNvPicPr>
          <p:nvPr>
            <p:ph type="pic" idx="1"/>
          </p:nvPr>
        </p:nvPicPr>
        <p:blipFill>
          <a:blip r:embed="rId3"/>
          <a:srcRect l="19759" r="19759"/>
          <a:stretch>
            <a:fillRect/>
          </a:stretch>
        </p:blipFill>
        <p:spPr>
          <a:xfrm>
            <a:off x="6135688" y="609600"/>
            <a:ext cx="4695825" cy="5181600"/>
          </a:xfrm>
        </p:spPr>
      </p:pic>
    </p:spTree>
    <p:extLst>
      <p:ext uri="{BB962C8B-B14F-4D97-AF65-F5344CB8AC3E}">
        <p14:creationId xmlns:p14="http://schemas.microsoft.com/office/powerpoint/2010/main" val="1776793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12" y="841827"/>
            <a:ext cx="4756832" cy="4484151"/>
          </a:xfrm>
        </p:spPr>
        <p:txBody>
          <a:bodyPr>
            <a:normAutofit fontScale="90000"/>
          </a:bodyPr>
          <a:lstStyle/>
          <a:p>
            <a:pPr lvl="0">
              <a:lnSpc>
                <a:spcPct val="120000"/>
              </a:lnSpc>
              <a:spcBef>
                <a:spcPts val="1000"/>
              </a:spcBef>
            </a:pPr>
            <a:r>
              <a:rPr lang="en-GB" sz="4900" cap="none" dirty="0">
                <a:solidFill>
                  <a:prstClr val="black"/>
                </a:solidFill>
                <a:latin typeface="Calibri Light" panose="020F0302020204030204" pitchFamily="34" charset="0"/>
                <a:ea typeface="+mn-ea"/>
                <a:cs typeface="Calibri Light" panose="020F0302020204030204" pitchFamily="34" charset="0"/>
              </a:rPr>
              <a:t>Forget radicalisation in mosques - 'Sheikh Google' is the real threat to young Muslims.</a:t>
            </a:r>
            <a:br>
              <a:rPr lang="en-GB" sz="1600" dirty="0">
                <a:solidFill>
                  <a:prstClr val="black"/>
                </a:solidFill>
                <a:ea typeface="+mn-ea"/>
                <a:cs typeface="+mn-cs"/>
              </a:rPr>
            </a:br>
            <a:endParaRPr lang="en-GB" dirty="0"/>
          </a:p>
        </p:txBody>
      </p:sp>
      <p:pic>
        <p:nvPicPr>
          <p:cNvPr id="5" name="Picture Placeholder 4"/>
          <p:cNvPicPr>
            <a:picLocks noGrp="1" noChangeAspect="1"/>
          </p:cNvPicPr>
          <p:nvPr>
            <p:ph type="pic" idx="1"/>
          </p:nvPr>
        </p:nvPicPr>
        <p:blipFill>
          <a:blip r:embed="rId3"/>
          <a:srcRect l="14789" r="14789"/>
          <a:stretch>
            <a:fillRect/>
          </a:stretch>
        </p:blipFill>
        <p:spPr>
          <a:xfrm>
            <a:off x="5370285" y="609600"/>
            <a:ext cx="5721577" cy="5181600"/>
          </a:xfrm>
        </p:spPr>
      </p:pic>
      <p:sp>
        <p:nvSpPr>
          <p:cNvPr id="4" name="Text Placeholder 3"/>
          <p:cNvSpPr>
            <a:spLocks noGrp="1"/>
          </p:cNvSpPr>
          <p:nvPr>
            <p:ph type="body" sz="half" idx="2"/>
          </p:nvPr>
        </p:nvSpPr>
        <p:spPr>
          <a:xfrm>
            <a:off x="913794" y="4828674"/>
            <a:ext cx="4347319" cy="1572126"/>
          </a:xfrm>
        </p:spPr>
        <p:txBody>
          <a:bodyPr>
            <a:normAutofit fontScale="92500" lnSpcReduction="10000"/>
          </a:bodyPr>
          <a:lstStyle/>
          <a:p>
            <a:pPr lvl="0" algn="l">
              <a:lnSpc>
                <a:spcPct val="90000"/>
              </a:lnSpc>
              <a:buClrTx/>
            </a:pPr>
            <a:endParaRPr lang="en-GB" cap="none" dirty="0">
              <a:solidFill>
                <a:prstClr val="black"/>
              </a:solidFill>
              <a:latin typeface="Calibri" panose="020F0502020204030204"/>
            </a:endParaRPr>
          </a:p>
          <a:p>
            <a:pPr algn="l">
              <a:lnSpc>
                <a:spcPct val="90000"/>
              </a:lnSpc>
              <a:buClrTx/>
            </a:pPr>
            <a:r>
              <a:rPr lang="en-GB" cap="none" dirty="0">
                <a:solidFill>
                  <a:prstClr val="black"/>
                </a:solidFill>
                <a:latin typeface="Calibri" panose="020F0502020204030204"/>
              </a:rPr>
              <a:t>The internet: ‘..the electric current connecting the global </a:t>
            </a:r>
            <a:r>
              <a:rPr lang="en-GB" i="1" cap="none" dirty="0" err="1">
                <a:solidFill>
                  <a:prstClr val="black"/>
                </a:solidFill>
                <a:latin typeface="Calibri" panose="020F0502020204030204"/>
              </a:rPr>
              <a:t>Ummah</a:t>
            </a:r>
            <a:r>
              <a:rPr lang="en-GB" cap="none" dirty="0">
                <a:solidFill>
                  <a:prstClr val="black"/>
                </a:solidFill>
                <a:latin typeface="Calibri" panose="020F0502020204030204"/>
              </a:rPr>
              <a:t>’ bin Laden</a:t>
            </a:r>
          </a:p>
          <a:p>
            <a:pPr lvl="0" algn="l">
              <a:lnSpc>
                <a:spcPct val="90000"/>
              </a:lnSpc>
              <a:buClrTx/>
            </a:pPr>
            <a:r>
              <a:rPr lang="en-GB" cap="none" dirty="0">
                <a:solidFill>
                  <a:prstClr val="black"/>
                </a:solidFill>
                <a:latin typeface="Calibri" panose="020F0502020204030204"/>
              </a:rPr>
              <a:t>(</a:t>
            </a:r>
            <a:r>
              <a:rPr lang="en-GB" cap="none" dirty="0" err="1">
                <a:solidFill>
                  <a:prstClr val="black"/>
                </a:solidFill>
                <a:latin typeface="Calibri" panose="020F0502020204030204"/>
              </a:rPr>
              <a:t>Ummah</a:t>
            </a:r>
            <a:r>
              <a:rPr lang="en-GB" cap="none" dirty="0">
                <a:solidFill>
                  <a:prstClr val="black"/>
                </a:solidFill>
                <a:latin typeface="Calibri" panose="020F0502020204030204"/>
              </a:rPr>
              <a:t>: “The whole community of Muslims bound together by ties of religion.)</a:t>
            </a:r>
          </a:p>
          <a:p>
            <a:pPr lvl="0" algn="l">
              <a:lnSpc>
                <a:spcPct val="90000"/>
              </a:lnSpc>
              <a:buClrTx/>
            </a:pPr>
            <a:r>
              <a:rPr lang="en-GB" dirty="0"/>
              <a:t>  </a:t>
            </a:r>
          </a:p>
        </p:txBody>
      </p:sp>
    </p:spTree>
    <p:extLst>
      <p:ext uri="{BB962C8B-B14F-4D97-AF65-F5344CB8AC3E}">
        <p14:creationId xmlns:p14="http://schemas.microsoft.com/office/powerpoint/2010/main" val="2021977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4297" y="526942"/>
            <a:ext cx="8369085" cy="5439905"/>
          </a:xfrm>
          <a:prstGeom prst="rect">
            <a:avLst/>
          </a:prstGeom>
        </p:spPr>
      </p:pic>
      <p:sp>
        <p:nvSpPr>
          <p:cNvPr id="3" name="TextBox 2"/>
          <p:cNvSpPr txBox="1"/>
          <p:nvPr/>
        </p:nvSpPr>
        <p:spPr>
          <a:xfrm>
            <a:off x="6509288" y="6013342"/>
            <a:ext cx="37505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latin typeface="Tw Cen MT" panose="020B0602020104020603"/>
                <a:ea typeface="+mn-ea"/>
                <a:cs typeface="+mn-cs"/>
              </a:rPr>
              <a:t>                    www.bostonglobe.com</a:t>
            </a:r>
          </a:p>
        </p:txBody>
      </p:sp>
    </p:spTree>
    <p:extLst>
      <p:ext uri="{BB962C8B-B14F-4D97-AF65-F5344CB8AC3E}">
        <p14:creationId xmlns:p14="http://schemas.microsoft.com/office/powerpoint/2010/main" val="1544584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9788" y="575734"/>
            <a:ext cx="6983412" cy="812800"/>
          </a:xfrm>
        </p:spPr>
        <p:txBody>
          <a:bodyPr>
            <a:noAutofit/>
          </a:bodyPr>
          <a:lstStyle/>
          <a:p>
            <a:r>
              <a:rPr lang="en-GB" sz="4400" dirty="0"/>
              <a:t>Student Radicalisation</a:t>
            </a:r>
          </a:p>
        </p:txBody>
      </p:sp>
      <p:sp>
        <p:nvSpPr>
          <p:cNvPr id="5" name="Text Placeholder 4"/>
          <p:cNvSpPr>
            <a:spLocks noGrp="1"/>
          </p:cNvSpPr>
          <p:nvPr>
            <p:ph type="body" sz="half" idx="2"/>
          </p:nvPr>
        </p:nvSpPr>
        <p:spPr>
          <a:xfrm>
            <a:off x="839788" y="2190750"/>
            <a:ext cx="4189412" cy="3811588"/>
          </a:xfrm>
        </p:spPr>
        <p:txBody>
          <a:bodyPr>
            <a:normAutofit/>
          </a:bodyPr>
          <a:lstStyle/>
          <a:p>
            <a:endParaRPr lang="en-GB" dirty="0"/>
          </a:p>
          <a:p>
            <a:r>
              <a:rPr lang="en-GB" dirty="0"/>
              <a:t>Background – extremism</a:t>
            </a:r>
          </a:p>
          <a:p>
            <a:r>
              <a:rPr lang="en-GB" dirty="0"/>
              <a:t>Safeguarding – schools </a:t>
            </a:r>
          </a:p>
          <a:p>
            <a:r>
              <a:rPr lang="en-GB" dirty="0"/>
              <a:t>Prevent Policy  in the UK</a:t>
            </a:r>
          </a:p>
          <a:p>
            <a:r>
              <a:rPr lang="en-GB" dirty="0"/>
              <a:t>Vulnerability of students</a:t>
            </a:r>
          </a:p>
          <a:p>
            <a:r>
              <a:rPr lang="en-GB" dirty="0"/>
              <a:t>School response</a:t>
            </a:r>
          </a:p>
          <a:p>
            <a:r>
              <a:rPr lang="en-GB" dirty="0"/>
              <a:t>Discussion</a:t>
            </a:r>
          </a:p>
          <a:p>
            <a:endParaRPr lang="en-GB" dirty="0"/>
          </a:p>
        </p:txBody>
      </p:sp>
      <p:pic>
        <p:nvPicPr>
          <p:cNvPr id="9" name="Content Placeholder 8" descr="A person posing for a picture&#10;&#10;Description generated with very high confidence">
            <a:extLst>
              <a:ext uri="{FF2B5EF4-FFF2-40B4-BE49-F238E27FC236}">
                <a16:creationId xmlns:a16="http://schemas.microsoft.com/office/drawing/2014/main" id="{4DAAEC78-B3BA-4CE1-89B2-A2064A37C16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40338" y="1557867"/>
            <a:ext cx="6057900" cy="3359150"/>
          </a:xfrm>
        </p:spPr>
      </p:pic>
      <p:sp>
        <p:nvSpPr>
          <p:cNvPr id="10" name="TextBox 9">
            <a:extLst>
              <a:ext uri="{FF2B5EF4-FFF2-40B4-BE49-F238E27FC236}">
                <a16:creationId xmlns:a16="http://schemas.microsoft.com/office/drawing/2014/main" id="{1FF90282-020F-467D-B3BE-0EBAAB05C4BD}"/>
              </a:ext>
            </a:extLst>
          </p:cNvPr>
          <p:cNvSpPr txBox="1"/>
          <p:nvPr/>
        </p:nvSpPr>
        <p:spPr>
          <a:xfrm>
            <a:off x="5240338" y="5086350"/>
            <a:ext cx="6323012" cy="923330"/>
          </a:xfrm>
          <a:prstGeom prst="rect">
            <a:avLst/>
          </a:prstGeom>
          <a:noFill/>
        </p:spPr>
        <p:txBody>
          <a:bodyPr wrap="square" rtlCol="0">
            <a:spAutoFit/>
          </a:bodyPr>
          <a:lstStyle/>
          <a:p>
            <a:r>
              <a:rPr lang="en-GB" dirty="0"/>
              <a:t>Copenhagen — A Danish court convicted a teenage girl of attempted terrorism for planning bomb attacks against two schools.  May 2017 (Google image)</a:t>
            </a:r>
          </a:p>
        </p:txBody>
      </p:sp>
    </p:spTree>
    <p:extLst>
      <p:ext uri="{BB962C8B-B14F-4D97-AF65-F5344CB8AC3E}">
        <p14:creationId xmlns:p14="http://schemas.microsoft.com/office/powerpoint/2010/main" val="1743705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716" y="609599"/>
            <a:ext cx="7121459" cy="1331495"/>
          </a:xfrm>
        </p:spPr>
        <p:txBody>
          <a:bodyPr>
            <a:noAutofit/>
          </a:bodyPr>
          <a:lstStyle/>
          <a:p>
            <a:r>
              <a:rPr lang="en-GB" sz="4400" dirty="0">
                <a:latin typeface="Calibri Light" panose="020F0302020204030204" pitchFamily="34" charset="0"/>
                <a:cs typeface="Calibri Light" panose="020F0302020204030204" pitchFamily="34" charset="0"/>
              </a:rPr>
              <a:t>The Internet as a Terrorist Tool</a:t>
            </a:r>
          </a:p>
        </p:txBody>
      </p:sp>
      <p:sp>
        <p:nvSpPr>
          <p:cNvPr id="4" name="Text Placeholder 3"/>
          <p:cNvSpPr>
            <a:spLocks noGrp="1"/>
          </p:cNvSpPr>
          <p:nvPr>
            <p:ph type="body" sz="half" idx="2"/>
          </p:nvPr>
        </p:nvSpPr>
        <p:spPr>
          <a:xfrm>
            <a:off x="913794" y="1941094"/>
            <a:ext cx="4811145" cy="4499462"/>
          </a:xfrm>
        </p:spPr>
        <p:txBody>
          <a:bodyPr>
            <a:normAutofit fontScale="92500"/>
          </a:bodyPr>
          <a:lstStyle/>
          <a:p>
            <a:pPr lvl="0" algn="l">
              <a:lnSpc>
                <a:spcPct val="90000"/>
              </a:lnSpc>
              <a:buClrTx/>
            </a:pPr>
            <a:endParaRPr lang="en-GB" sz="1800" cap="none" dirty="0">
              <a:solidFill>
                <a:prstClr val="black"/>
              </a:solidFill>
              <a:latin typeface="Calibri" panose="020F0502020204030204"/>
            </a:endParaRPr>
          </a:p>
          <a:p>
            <a:pPr marL="342900" lvl="0" indent="-342900" algn="l">
              <a:lnSpc>
                <a:spcPct val="90000"/>
              </a:lnSpc>
              <a:buClrTx/>
              <a:buFont typeface="Arial" panose="020B0604020202020204" pitchFamily="34" charset="0"/>
              <a:buChar char="•"/>
            </a:pPr>
            <a:r>
              <a:rPr lang="en-GB" sz="2400" cap="none" dirty="0">
                <a:solidFill>
                  <a:prstClr val="black"/>
                </a:solidFill>
                <a:latin typeface="Calibri" panose="020F0502020204030204"/>
              </a:rPr>
              <a:t>‘Schools told to track websites visited by pupils to stop them becoming radicalised in the classroom</a:t>
            </a:r>
          </a:p>
          <a:p>
            <a:pPr marL="342900" lvl="0" indent="-342900" algn="l">
              <a:lnSpc>
                <a:spcPct val="90000"/>
              </a:lnSpc>
              <a:buClrTx/>
              <a:buFont typeface="Arial" panose="020B0604020202020204" pitchFamily="34" charset="0"/>
              <a:buChar char="•"/>
            </a:pPr>
            <a:r>
              <a:rPr lang="en-GB" sz="2400" cap="none" dirty="0">
                <a:solidFill>
                  <a:prstClr val="black"/>
                </a:solidFill>
                <a:latin typeface="Calibri" panose="020F0502020204030204"/>
              </a:rPr>
              <a:t>Government orders schools to install tougher online filters on computers </a:t>
            </a:r>
          </a:p>
          <a:p>
            <a:pPr marL="342900" lvl="0" indent="-342900" algn="l">
              <a:lnSpc>
                <a:spcPct val="90000"/>
              </a:lnSpc>
              <a:buClrTx/>
              <a:buFont typeface="Arial" panose="020B0604020202020204" pitchFamily="34" charset="0"/>
              <a:buChar char="•"/>
            </a:pPr>
            <a:r>
              <a:rPr lang="en-GB" sz="2400" cap="none" dirty="0">
                <a:solidFill>
                  <a:prstClr val="black"/>
                </a:solidFill>
                <a:latin typeface="Calibri" panose="020F0502020204030204"/>
              </a:rPr>
              <a:t>Pupils will also be given lessons in staying safe online from the age of five.‘</a:t>
            </a:r>
          </a:p>
          <a:p>
            <a:pPr lvl="0" algn="l">
              <a:lnSpc>
                <a:spcPct val="90000"/>
              </a:lnSpc>
              <a:buClrTx/>
            </a:pPr>
            <a:endParaRPr lang="en-GB" sz="1800" cap="none" dirty="0">
              <a:solidFill>
                <a:prstClr val="black"/>
              </a:solidFill>
              <a:latin typeface="Calibri" panose="020F0502020204030204"/>
            </a:endParaRPr>
          </a:p>
          <a:p>
            <a:pPr lvl="0" algn="l">
              <a:lnSpc>
                <a:spcPct val="90000"/>
              </a:lnSpc>
              <a:buClrTx/>
            </a:pPr>
            <a:r>
              <a:rPr lang="en-GB" sz="1800" cap="none" dirty="0">
                <a:solidFill>
                  <a:prstClr val="black"/>
                </a:solidFill>
                <a:latin typeface="Calibri" panose="020F0502020204030204"/>
              </a:rPr>
              <a:t>By Tamara Cohen, Political Correspondent for the Daily Mail </a:t>
            </a:r>
          </a:p>
          <a:p>
            <a:pPr lvl="0" algn="l">
              <a:lnSpc>
                <a:spcPct val="90000"/>
              </a:lnSpc>
              <a:buClrTx/>
            </a:pPr>
            <a:r>
              <a:rPr lang="en-GB" sz="1800" cap="none" dirty="0">
                <a:solidFill>
                  <a:prstClr val="black"/>
                </a:solidFill>
                <a:latin typeface="Calibri" panose="020F0502020204030204"/>
              </a:rPr>
              <a:t>•Published: 00:10, 22 December 2015</a:t>
            </a:r>
            <a:endParaRPr lang="en-GB" sz="1800" dirty="0"/>
          </a:p>
        </p:txBody>
      </p:sp>
      <p:pic>
        <p:nvPicPr>
          <p:cNvPr id="11" name="Picture Placeholder 10"/>
          <p:cNvPicPr>
            <a:picLocks noGrp="1" noChangeAspect="1"/>
          </p:cNvPicPr>
          <p:nvPr>
            <p:ph type="pic" idx="1"/>
          </p:nvPr>
        </p:nvPicPr>
        <p:blipFill>
          <a:blip r:embed="rId3"/>
          <a:srcRect t="4215" b="4215"/>
          <a:stretch>
            <a:fillRect/>
          </a:stretch>
        </p:blipFill>
        <p:spPr>
          <a:xfrm rot="5400000">
            <a:off x="5973763" y="1309688"/>
            <a:ext cx="5580062" cy="3832225"/>
          </a:xfrm>
        </p:spPr>
      </p:pic>
    </p:spTree>
    <p:extLst>
      <p:ext uri="{BB962C8B-B14F-4D97-AF65-F5344CB8AC3E}">
        <p14:creationId xmlns:p14="http://schemas.microsoft.com/office/powerpoint/2010/main" val="3313008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394846" y="609600"/>
            <a:ext cx="6946562" cy="893736"/>
          </a:xfrm>
        </p:spPr>
        <p:txBody>
          <a:bodyPr>
            <a:normAutofit/>
          </a:bodyPr>
          <a:lstStyle/>
          <a:p>
            <a:r>
              <a:rPr lang="en-GB" sz="4400" dirty="0">
                <a:latin typeface="Calibri Light" panose="020F0302020204030204" pitchFamily="34" charset="0"/>
                <a:cs typeface="Calibri Light" panose="020F0302020204030204" pitchFamily="34" charset="0"/>
              </a:rPr>
              <a:t>         Internet Risk</a:t>
            </a:r>
          </a:p>
        </p:txBody>
      </p:sp>
      <p:pic>
        <p:nvPicPr>
          <p:cNvPr id="2" name="Picture Placeholder 1"/>
          <p:cNvPicPr>
            <a:picLocks noGrp="1" noChangeAspect="1"/>
          </p:cNvPicPr>
          <p:nvPr>
            <p:ph type="pic" idx="1"/>
          </p:nvPr>
        </p:nvPicPr>
        <p:blipFill>
          <a:blip r:embed="rId3"/>
          <a:srcRect l="9549" r="9549"/>
          <a:stretch>
            <a:fillRect/>
          </a:stretch>
        </p:blipFill>
        <p:spPr>
          <a:xfrm>
            <a:off x="5551715" y="609600"/>
            <a:ext cx="6097360" cy="5181600"/>
          </a:xfrm>
        </p:spPr>
      </p:pic>
      <p:sp>
        <p:nvSpPr>
          <p:cNvPr id="10" name="Text Placeholder 9"/>
          <p:cNvSpPr>
            <a:spLocks noGrp="1"/>
          </p:cNvSpPr>
          <p:nvPr>
            <p:ph type="body" sz="half" idx="2"/>
          </p:nvPr>
        </p:nvSpPr>
        <p:spPr>
          <a:xfrm>
            <a:off x="913795" y="2037806"/>
            <a:ext cx="4637920" cy="3753393"/>
          </a:xfrm>
        </p:spPr>
        <p:txBody>
          <a:bodyPr>
            <a:normAutofit/>
          </a:bodyPr>
          <a:lstStyle/>
          <a:p>
            <a:pPr marL="342900" lvl="0" indent="-342900" algn="l" fontAlgn="base">
              <a:lnSpc>
                <a:spcPct val="100000"/>
              </a:lnSpc>
              <a:spcBef>
                <a:spcPct val="20000"/>
              </a:spcBef>
              <a:spcAft>
                <a:spcPct val="0"/>
              </a:spcAft>
              <a:buClrTx/>
              <a:buFontTx/>
              <a:buChar char="•"/>
            </a:pPr>
            <a:r>
              <a:rPr lang="en-GB" altLang="en-US" sz="1800" cap="none" dirty="0">
                <a:solidFill>
                  <a:srgbClr val="000000"/>
                </a:solidFill>
                <a:latin typeface="Arial"/>
              </a:rPr>
              <a:t>90% of radicalisation happens through this means.</a:t>
            </a:r>
          </a:p>
          <a:p>
            <a:pPr marL="342900" lvl="0" indent="-342900" algn="l" fontAlgn="base">
              <a:lnSpc>
                <a:spcPct val="100000"/>
              </a:lnSpc>
              <a:spcBef>
                <a:spcPct val="20000"/>
              </a:spcBef>
              <a:spcAft>
                <a:spcPct val="0"/>
              </a:spcAft>
              <a:buClrTx/>
              <a:buFont typeface="Arial" panose="020B0604020202020204" pitchFamily="34" charset="0"/>
              <a:buChar char="•"/>
            </a:pPr>
            <a:r>
              <a:rPr lang="en-GB" altLang="en-US" sz="1800" cap="none" dirty="0">
                <a:solidFill>
                  <a:srgbClr val="000000"/>
                </a:solidFill>
                <a:latin typeface="Arial"/>
              </a:rPr>
              <a:t>The greatest safeguarding threat to children/young people is the internet and we have a duty to support them using it wisely.</a:t>
            </a:r>
          </a:p>
          <a:p>
            <a:pPr marL="342900" lvl="0" indent="-342900" algn="l" fontAlgn="base">
              <a:lnSpc>
                <a:spcPct val="100000"/>
              </a:lnSpc>
              <a:spcBef>
                <a:spcPct val="20000"/>
              </a:spcBef>
              <a:spcAft>
                <a:spcPct val="0"/>
              </a:spcAft>
              <a:buClrTx/>
              <a:buFont typeface="Arial" panose="020B0604020202020204" pitchFamily="34" charset="0"/>
              <a:buChar char="•"/>
            </a:pPr>
            <a:r>
              <a:rPr lang="en-GB" altLang="en-US" sz="1800" cap="none" dirty="0">
                <a:solidFill>
                  <a:srgbClr val="000000"/>
                </a:solidFill>
                <a:latin typeface="Arial"/>
              </a:rPr>
              <a:t>There is evidence that students can access sites from their schools.</a:t>
            </a:r>
            <a:endParaRPr lang="en-US" altLang="en-US" sz="1800" cap="none" dirty="0">
              <a:solidFill>
                <a:srgbClr val="000000"/>
              </a:solidFill>
              <a:latin typeface="Arial"/>
            </a:endParaRPr>
          </a:p>
          <a:p>
            <a:endParaRPr lang="en-GB" dirty="0"/>
          </a:p>
        </p:txBody>
      </p:sp>
    </p:spTree>
    <p:extLst>
      <p:ext uri="{BB962C8B-B14F-4D97-AF65-F5344CB8AC3E}">
        <p14:creationId xmlns:p14="http://schemas.microsoft.com/office/powerpoint/2010/main" val="3746803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13794" y="371959"/>
            <a:ext cx="4637921" cy="1131377"/>
          </a:xfrm>
        </p:spPr>
        <p:txBody>
          <a:bodyPr>
            <a:normAutofit/>
          </a:bodyPr>
          <a:lstStyle/>
          <a:p>
            <a:r>
              <a:rPr lang="en-GB" sz="4400" dirty="0">
                <a:latin typeface="Calibri Light" panose="020F0302020204030204" pitchFamily="34" charset="0"/>
                <a:cs typeface="Calibri Light" panose="020F0302020204030204" pitchFamily="34" charset="0"/>
              </a:rPr>
              <a:t>School Practices</a:t>
            </a:r>
          </a:p>
        </p:txBody>
      </p:sp>
      <p:sp>
        <p:nvSpPr>
          <p:cNvPr id="10" name="Text Placeholder 9"/>
          <p:cNvSpPr>
            <a:spLocks noGrp="1"/>
          </p:cNvSpPr>
          <p:nvPr>
            <p:ph type="body" sz="half" idx="2"/>
          </p:nvPr>
        </p:nvSpPr>
        <p:spPr>
          <a:xfrm>
            <a:off x="913795" y="2037806"/>
            <a:ext cx="4637920" cy="3753393"/>
          </a:xfrm>
        </p:spPr>
        <p:txBody>
          <a:bodyPr>
            <a:normAutofit/>
          </a:bodyPr>
          <a:lstStyle/>
          <a:p>
            <a:pPr marL="342900" lvl="0" indent="-342900" algn="l" fontAlgn="base">
              <a:lnSpc>
                <a:spcPct val="100000"/>
              </a:lnSpc>
              <a:spcBef>
                <a:spcPct val="20000"/>
              </a:spcBef>
              <a:spcAft>
                <a:spcPct val="0"/>
              </a:spcAft>
              <a:buClrTx/>
              <a:buFontTx/>
              <a:buChar char="•"/>
            </a:pPr>
            <a:r>
              <a:rPr lang="en-GB" altLang="en-US" sz="2000" cap="none" dirty="0">
                <a:solidFill>
                  <a:srgbClr val="000000"/>
                </a:solidFill>
                <a:latin typeface="Calibri" panose="020F0502020204030204" pitchFamily="34" charset="0"/>
              </a:rPr>
              <a:t>E-safety practice</a:t>
            </a:r>
          </a:p>
          <a:p>
            <a:pPr marL="342900" lvl="0" indent="-342900" algn="l" fontAlgn="base">
              <a:lnSpc>
                <a:spcPct val="100000"/>
              </a:lnSpc>
              <a:spcBef>
                <a:spcPct val="20000"/>
              </a:spcBef>
              <a:spcAft>
                <a:spcPct val="0"/>
              </a:spcAft>
              <a:buClrTx/>
              <a:buFontTx/>
              <a:buChar char="•"/>
            </a:pPr>
            <a:r>
              <a:rPr lang="en-GB" altLang="en-US" sz="2000" cap="none" dirty="0">
                <a:solidFill>
                  <a:srgbClr val="000000"/>
                </a:solidFill>
                <a:latin typeface="Calibri" panose="020F0502020204030204" pitchFamily="34" charset="0"/>
              </a:rPr>
              <a:t>Thought for the week –’British values’</a:t>
            </a:r>
          </a:p>
          <a:p>
            <a:pPr marL="342900" lvl="0" indent="-342900" algn="l" fontAlgn="base">
              <a:lnSpc>
                <a:spcPct val="100000"/>
              </a:lnSpc>
              <a:spcBef>
                <a:spcPct val="20000"/>
              </a:spcBef>
              <a:spcAft>
                <a:spcPct val="0"/>
              </a:spcAft>
              <a:buClrTx/>
              <a:buFontTx/>
              <a:buChar char="•"/>
            </a:pPr>
            <a:r>
              <a:rPr lang="en-GB" altLang="en-US" sz="2000" cap="none" dirty="0">
                <a:solidFill>
                  <a:srgbClr val="000000"/>
                </a:solidFill>
                <a:latin typeface="Calibri" panose="020F0502020204030204" pitchFamily="34" charset="0"/>
              </a:rPr>
              <a:t>PSHCE curriculum</a:t>
            </a:r>
          </a:p>
          <a:p>
            <a:pPr marL="342900" lvl="0" indent="-342900" algn="l" fontAlgn="base">
              <a:lnSpc>
                <a:spcPct val="100000"/>
              </a:lnSpc>
              <a:spcBef>
                <a:spcPct val="20000"/>
              </a:spcBef>
              <a:spcAft>
                <a:spcPct val="0"/>
              </a:spcAft>
              <a:buClrTx/>
              <a:buFontTx/>
              <a:buChar char="•"/>
            </a:pPr>
            <a:r>
              <a:rPr lang="en-GB" altLang="en-US" sz="2000" cap="none" dirty="0">
                <a:solidFill>
                  <a:srgbClr val="000000"/>
                </a:solidFill>
                <a:latin typeface="Calibri" panose="020F0502020204030204" pitchFamily="34" charset="0"/>
              </a:rPr>
              <a:t>Computing curriculum</a:t>
            </a:r>
          </a:p>
          <a:p>
            <a:pPr marL="342900" lvl="0" indent="-342900" algn="l" fontAlgn="base">
              <a:lnSpc>
                <a:spcPct val="100000"/>
              </a:lnSpc>
              <a:spcBef>
                <a:spcPct val="20000"/>
              </a:spcBef>
              <a:spcAft>
                <a:spcPct val="0"/>
              </a:spcAft>
              <a:buClrTx/>
              <a:buFontTx/>
              <a:buChar char="•"/>
            </a:pPr>
            <a:r>
              <a:rPr lang="en-GB" altLang="en-US" sz="2000" cap="none" dirty="0">
                <a:solidFill>
                  <a:srgbClr val="000000"/>
                </a:solidFill>
                <a:latin typeface="Calibri" panose="020F0502020204030204" pitchFamily="34" charset="0"/>
              </a:rPr>
              <a:t>Pastoral support</a:t>
            </a:r>
          </a:p>
          <a:p>
            <a:pPr marL="342900" lvl="0" indent="-342900" algn="l" fontAlgn="base">
              <a:lnSpc>
                <a:spcPct val="100000"/>
              </a:lnSpc>
              <a:spcBef>
                <a:spcPct val="20000"/>
              </a:spcBef>
              <a:spcAft>
                <a:spcPct val="0"/>
              </a:spcAft>
              <a:buClrTx/>
              <a:buFontTx/>
              <a:buChar char="•"/>
            </a:pPr>
            <a:r>
              <a:rPr lang="en-GB" altLang="en-US" sz="2000" cap="none" dirty="0">
                <a:solidFill>
                  <a:srgbClr val="000000"/>
                </a:solidFill>
                <a:latin typeface="Calibri" panose="020F0502020204030204" pitchFamily="34" charset="0"/>
              </a:rPr>
              <a:t>Safeguarding team</a:t>
            </a:r>
            <a:endParaRPr lang="en-US" altLang="en-US" sz="2000" cap="none" dirty="0">
              <a:solidFill>
                <a:srgbClr val="000000"/>
              </a:solidFill>
              <a:latin typeface="Calibri" panose="020F0502020204030204" pitchFamily="34" charset="0"/>
            </a:endParaRPr>
          </a:p>
          <a:p>
            <a:endParaRPr lang="en-GB" dirty="0"/>
          </a:p>
        </p:txBody>
      </p:sp>
      <p:pic>
        <p:nvPicPr>
          <p:cNvPr id="4" name="Picture Placeholder 3"/>
          <p:cNvPicPr>
            <a:picLocks noGrp="1" noChangeAspect="1"/>
          </p:cNvPicPr>
          <p:nvPr>
            <p:ph type="pic" idx="1"/>
          </p:nvPr>
        </p:nvPicPr>
        <p:blipFill>
          <a:blip r:embed="rId3"/>
          <a:srcRect l="15440" r="15440"/>
          <a:stretch>
            <a:fillRect/>
          </a:stretch>
        </p:blipFill>
        <p:spPr>
          <a:xfrm>
            <a:off x="5551488" y="768350"/>
            <a:ext cx="6083300" cy="5181600"/>
          </a:xfrm>
        </p:spPr>
      </p:pic>
    </p:spTree>
    <p:extLst>
      <p:ext uri="{BB962C8B-B14F-4D97-AF65-F5344CB8AC3E}">
        <p14:creationId xmlns:p14="http://schemas.microsoft.com/office/powerpoint/2010/main" val="406069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D4F5C-148C-4D8C-9122-C846B7DE0793}"/>
              </a:ext>
            </a:extLst>
          </p:cNvPr>
          <p:cNvSpPr>
            <a:spLocks noGrp="1"/>
          </p:cNvSpPr>
          <p:nvPr>
            <p:ph type="title"/>
          </p:nvPr>
        </p:nvSpPr>
        <p:spPr/>
        <p:txBody>
          <a:bodyPr/>
          <a:lstStyle/>
          <a:p>
            <a:r>
              <a:rPr lang="en-GB" dirty="0"/>
              <a:t>Response from schools</a:t>
            </a:r>
          </a:p>
        </p:txBody>
      </p:sp>
      <p:pic>
        <p:nvPicPr>
          <p:cNvPr id="7" name="Content Placeholder 6">
            <a:extLst>
              <a:ext uri="{FF2B5EF4-FFF2-40B4-BE49-F238E27FC236}">
                <a16:creationId xmlns:a16="http://schemas.microsoft.com/office/drawing/2014/main" id="{6262FB45-51DD-4681-8E92-8599C459A623}"/>
              </a:ext>
            </a:extLst>
          </p:cNvPr>
          <p:cNvPicPr>
            <a:picLocks noGrp="1" noChangeAspect="1"/>
          </p:cNvPicPr>
          <p:nvPr>
            <p:ph sz="half" idx="2"/>
          </p:nvPr>
        </p:nvPicPr>
        <p:blipFill>
          <a:blip r:embed="rId3"/>
          <a:stretch>
            <a:fillRect/>
          </a:stretch>
        </p:blipFill>
        <p:spPr>
          <a:xfrm>
            <a:off x="6652351" y="1825625"/>
            <a:ext cx="4221297" cy="4351338"/>
          </a:xfrm>
          <a:prstGeom prst="rect">
            <a:avLst/>
          </a:prstGeom>
        </p:spPr>
      </p:pic>
      <p:sp>
        <p:nvSpPr>
          <p:cNvPr id="4" name="Content Placeholder 3">
            <a:extLst>
              <a:ext uri="{FF2B5EF4-FFF2-40B4-BE49-F238E27FC236}">
                <a16:creationId xmlns:a16="http://schemas.microsoft.com/office/drawing/2014/main" id="{5FE429DD-C9C3-497B-A047-9788DC988398}"/>
              </a:ext>
            </a:extLst>
          </p:cNvPr>
          <p:cNvSpPr>
            <a:spLocks noGrp="1"/>
          </p:cNvSpPr>
          <p:nvPr>
            <p:ph sz="half" idx="1"/>
          </p:nvPr>
        </p:nvSpPr>
        <p:spPr/>
        <p:txBody>
          <a:bodyPr/>
          <a:lstStyle/>
          <a:p>
            <a:endParaRPr lang="en-GB"/>
          </a:p>
        </p:txBody>
      </p:sp>
    </p:spTree>
    <p:extLst>
      <p:ext uri="{BB962C8B-B14F-4D97-AF65-F5344CB8AC3E}">
        <p14:creationId xmlns:p14="http://schemas.microsoft.com/office/powerpoint/2010/main" val="33232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EE22D-115F-4F9F-BAA3-579BE6B44F6A}"/>
              </a:ext>
            </a:extLst>
          </p:cNvPr>
          <p:cNvSpPr>
            <a:spLocks noGrp="1"/>
          </p:cNvSpPr>
          <p:nvPr>
            <p:ph type="title"/>
          </p:nvPr>
        </p:nvSpPr>
        <p:spPr/>
        <p:txBody>
          <a:bodyPr/>
          <a:lstStyle/>
          <a:p>
            <a:r>
              <a:rPr lang="en-GB" dirty="0"/>
              <a:t>Challenges to the Prevent Strategy</a:t>
            </a:r>
          </a:p>
        </p:txBody>
      </p:sp>
      <p:pic>
        <p:nvPicPr>
          <p:cNvPr id="6" name="Content Placeholder 5" descr="A person wearing a suit and tie&#10;&#10;Description generated with very high confidence">
            <a:extLst>
              <a:ext uri="{FF2B5EF4-FFF2-40B4-BE49-F238E27FC236}">
                <a16:creationId xmlns:a16="http://schemas.microsoft.com/office/drawing/2014/main" id="{B5E11579-AD82-4468-B102-67882E444A0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90700" y="1825625"/>
            <a:ext cx="3181350" cy="4351338"/>
          </a:xfrm>
        </p:spPr>
      </p:pic>
      <p:pic>
        <p:nvPicPr>
          <p:cNvPr id="3" name="Content Placeholder 2">
            <a:extLst>
              <a:ext uri="{FF2B5EF4-FFF2-40B4-BE49-F238E27FC236}">
                <a16:creationId xmlns:a16="http://schemas.microsoft.com/office/drawing/2014/main" id="{52C69C4B-1923-4116-9C16-F036FB6B0507}"/>
              </a:ext>
            </a:extLst>
          </p:cNvPr>
          <p:cNvPicPr>
            <a:picLocks noGrp="1" noChangeAspect="1"/>
          </p:cNvPicPr>
          <p:nvPr>
            <p:ph sz="half" idx="2"/>
          </p:nvPr>
        </p:nvPicPr>
        <p:blipFill>
          <a:blip r:embed="rId4"/>
          <a:stretch>
            <a:fillRect/>
          </a:stretch>
        </p:blipFill>
        <p:spPr>
          <a:xfrm>
            <a:off x="6930609" y="1825625"/>
            <a:ext cx="3664782" cy="4351338"/>
          </a:xfrm>
          <a:prstGeom prst="rect">
            <a:avLst/>
          </a:prstGeom>
        </p:spPr>
      </p:pic>
    </p:spTree>
    <p:extLst>
      <p:ext uri="{BB962C8B-B14F-4D97-AF65-F5344CB8AC3E}">
        <p14:creationId xmlns:p14="http://schemas.microsoft.com/office/powerpoint/2010/main" val="3478842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GB" dirty="0"/>
              <a:t>       Hope in the most peaceful of times</a:t>
            </a:r>
          </a:p>
        </p:txBody>
      </p:sp>
      <p:pic>
        <p:nvPicPr>
          <p:cNvPr id="6" name="Content Placeholder 5" descr="A close up of text on a black background&#10;&#10;Description generated with high confidence">
            <a:extLst>
              <a:ext uri="{FF2B5EF4-FFF2-40B4-BE49-F238E27FC236}">
                <a16:creationId xmlns:a16="http://schemas.microsoft.com/office/drawing/2014/main" id="{CBFF1B49-58CF-42F9-B04F-EC6DB8991086}"/>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847159" y="1825625"/>
            <a:ext cx="3163682" cy="4351338"/>
          </a:xfrm>
        </p:spPr>
      </p:pic>
      <p:pic>
        <p:nvPicPr>
          <p:cNvPr id="8" name="Content Placeholder 7" descr="A picture containing text&#10;&#10;Description generated with high confidence">
            <a:extLst>
              <a:ext uri="{FF2B5EF4-FFF2-40B4-BE49-F238E27FC236}">
                <a16:creationId xmlns:a16="http://schemas.microsoft.com/office/drawing/2014/main" id="{613ED742-511E-4ADA-BEEC-C901B3012857}"/>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312554" y="1825625"/>
            <a:ext cx="2900892" cy="4351338"/>
          </a:xfrm>
        </p:spPr>
      </p:pic>
    </p:spTree>
    <p:extLst>
      <p:ext uri="{BB962C8B-B14F-4D97-AF65-F5344CB8AC3E}">
        <p14:creationId xmlns:p14="http://schemas.microsoft.com/office/powerpoint/2010/main" val="1057628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86265" y="-1069144"/>
            <a:ext cx="10128738" cy="7568418"/>
          </a:xfrm>
          <a:prstGeom prst="rect">
            <a:avLst/>
          </a:prstGeom>
        </p:spPr>
      </p:pic>
    </p:spTree>
    <p:extLst>
      <p:ext uri="{BB962C8B-B14F-4D97-AF65-F5344CB8AC3E}">
        <p14:creationId xmlns:p14="http://schemas.microsoft.com/office/powerpoint/2010/main" val="804879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2148-3E48-4172-BBB5-FA190420542F}"/>
              </a:ext>
            </a:extLst>
          </p:cNvPr>
          <p:cNvSpPr>
            <a:spLocks noGrp="1"/>
          </p:cNvSpPr>
          <p:nvPr>
            <p:ph type="title"/>
          </p:nvPr>
        </p:nvSpPr>
        <p:spPr>
          <a:xfrm>
            <a:off x="839787" y="365125"/>
            <a:ext cx="10566149" cy="1688264"/>
          </a:xfrm>
        </p:spPr>
        <p:txBody>
          <a:bodyPr>
            <a:normAutofit fontScale="90000"/>
          </a:bodyPr>
          <a:lstStyle/>
          <a:p>
            <a:br>
              <a:rPr lang="en-GB" dirty="0"/>
            </a:br>
            <a:br>
              <a:rPr lang="en-GB" dirty="0"/>
            </a:br>
            <a:br>
              <a:rPr lang="en-GB" dirty="0"/>
            </a:br>
            <a:r>
              <a:rPr lang="en-GB" dirty="0"/>
              <a:t>Are international schools doing enough to prevent the radicalisation of students?</a:t>
            </a:r>
          </a:p>
        </p:txBody>
      </p:sp>
      <p:sp>
        <p:nvSpPr>
          <p:cNvPr id="6" name="Content Placeholder 5">
            <a:extLst>
              <a:ext uri="{FF2B5EF4-FFF2-40B4-BE49-F238E27FC236}">
                <a16:creationId xmlns:a16="http://schemas.microsoft.com/office/drawing/2014/main" id="{BD75B99C-FBEB-4F83-A91A-417D2D84FFF5}"/>
              </a:ext>
            </a:extLst>
          </p:cNvPr>
          <p:cNvSpPr>
            <a:spLocks noGrp="1"/>
          </p:cNvSpPr>
          <p:nvPr>
            <p:ph sz="quarter" idx="4"/>
          </p:nvPr>
        </p:nvSpPr>
        <p:spPr>
          <a:xfrm>
            <a:off x="5094514" y="2684690"/>
            <a:ext cx="5183188" cy="3684588"/>
          </a:xfrm>
        </p:spPr>
        <p:txBody>
          <a:bodyPr/>
          <a:lstStyle/>
          <a:p>
            <a:endParaRPr lang="en-GB" sz="3600" dirty="0">
              <a:latin typeface="+mj-lt"/>
            </a:endParaRPr>
          </a:p>
          <a:p>
            <a:endParaRPr lang="en-GB" sz="3600" dirty="0">
              <a:latin typeface="+mj-lt"/>
            </a:endParaRPr>
          </a:p>
          <a:p>
            <a:r>
              <a:rPr lang="en-GB" sz="3600" dirty="0">
                <a:latin typeface="+mj-lt"/>
              </a:rPr>
              <a:t>The rest of the session is now thrown open to you.</a:t>
            </a:r>
          </a:p>
          <a:p>
            <a:endParaRPr lang="en-GB" dirty="0"/>
          </a:p>
        </p:txBody>
      </p:sp>
    </p:spTree>
    <p:extLst>
      <p:ext uri="{BB962C8B-B14F-4D97-AF65-F5344CB8AC3E}">
        <p14:creationId xmlns:p14="http://schemas.microsoft.com/office/powerpoint/2010/main" val="266490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040" y="154546"/>
            <a:ext cx="10515600" cy="1674253"/>
          </a:xfrm>
        </p:spPr>
        <p:txBody>
          <a:bodyPr>
            <a:normAutofit fontScale="90000"/>
          </a:bodyPr>
          <a:lstStyle/>
          <a:p>
            <a:br>
              <a:rPr lang="en-GB" b="1" dirty="0"/>
            </a:br>
            <a:r>
              <a:rPr lang="en-GB" sz="4900" dirty="0"/>
              <a:t>Security in an International School</a:t>
            </a:r>
            <a:r>
              <a:rPr lang="en-GB" dirty="0"/>
              <a:t>	</a:t>
            </a:r>
            <a:br>
              <a:rPr lang="en-GB" b="1" dirty="0"/>
            </a:br>
            <a:endParaRPr lang="en-GB" b="1"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21138" y="1938923"/>
            <a:ext cx="3796636" cy="4351338"/>
          </a:xfrm>
        </p:spPr>
      </p:pic>
      <p:sp>
        <p:nvSpPr>
          <p:cNvPr id="3" name="TextBox 2">
            <a:extLst>
              <a:ext uri="{FF2B5EF4-FFF2-40B4-BE49-F238E27FC236}">
                <a16:creationId xmlns:a16="http://schemas.microsoft.com/office/drawing/2014/main" id="{D2D0A6AA-5106-4323-8C09-C89207F5CEFF}"/>
              </a:ext>
            </a:extLst>
          </p:cNvPr>
          <p:cNvSpPr txBox="1"/>
          <p:nvPr/>
        </p:nvSpPr>
        <p:spPr>
          <a:xfrm>
            <a:off x="5566611" y="5887453"/>
            <a:ext cx="3657600" cy="369332"/>
          </a:xfrm>
          <a:prstGeom prst="rect">
            <a:avLst/>
          </a:prstGeom>
          <a:noFill/>
        </p:spPr>
        <p:txBody>
          <a:bodyPr wrap="square" rtlCol="0">
            <a:spAutoFit/>
          </a:bodyPr>
          <a:lstStyle/>
          <a:p>
            <a:r>
              <a:rPr lang="en-GB" dirty="0"/>
              <a:t> BastableSolutions.com</a:t>
            </a:r>
          </a:p>
        </p:txBody>
      </p:sp>
      <p:sp>
        <p:nvSpPr>
          <p:cNvPr id="5" name="Content Placeholder 4">
            <a:extLst>
              <a:ext uri="{FF2B5EF4-FFF2-40B4-BE49-F238E27FC236}">
                <a16:creationId xmlns:a16="http://schemas.microsoft.com/office/drawing/2014/main" id="{CF9551F4-FCB3-4035-AD7A-448C20CAD510}"/>
              </a:ext>
            </a:extLst>
          </p:cNvPr>
          <p:cNvSpPr>
            <a:spLocks noGrp="1"/>
          </p:cNvSpPr>
          <p:nvPr>
            <p:ph sz="half" idx="2"/>
          </p:nvPr>
        </p:nvSpPr>
        <p:spPr/>
        <p:txBody>
          <a:bodyPr/>
          <a:lstStyle/>
          <a:p>
            <a:endParaRPr lang="en-GB" dirty="0"/>
          </a:p>
        </p:txBody>
      </p:sp>
    </p:spTree>
    <p:extLst>
      <p:ext uri="{BB962C8B-B14F-4D97-AF65-F5344CB8AC3E}">
        <p14:creationId xmlns:p14="http://schemas.microsoft.com/office/powerpoint/2010/main" val="1970608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What has changed?</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572374" y="1858780"/>
            <a:ext cx="3460387" cy="3852472"/>
          </a:xfrm>
        </p:spPr>
      </p:pic>
      <p:pic>
        <p:nvPicPr>
          <p:cNvPr id="6" name="Content Placeholder 5"/>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838200" y="2274341"/>
            <a:ext cx="5181600" cy="3453906"/>
          </a:xfrm>
        </p:spPr>
      </p:pic>
      <p:sp>
        <p:nvSpPr>
          <p:cNvPr id="9" name="TextBox 8"/>
          <p:cNvSpPr txBox="1"/>
          <p:nvPr/>
        </p:nvSpPr>
        <p:spPr>
          <a:xfrm>
            <a:off x="2547257" y="6127234"/>
            <a:ext cx="3472543" cy="307777"/>
          </a:xfrm>
          <a:prstGeom prst="rect">
            <a:avLst/>
          </a:prstGeom>
          <a:noFill/>
        </p:spPr>
        <p:txBody>
          <a:bodyPr wrap="square" rtlCol="0">
            <a:spAutoFit/>
          </a:bodyPr>
          <a:lstStyle/>
          <a:p>
            <a:r>
              <a:rPr lang="en-GB" sz="1400" dirty="0">
                <a:latin typeface="+mj-lt"/>
              </a:rPr>
              <a:t>                                                   www.google.com</a:t>
            </a:r>
          </a:p>
        </p:txBody>
      </p:sp>
    </p:spTree>
    <p:extLst>
      <p:ext uri="{BB962C8B-B14F-4D97-AF65-F5344CB8AC3E}">
        <p14:creationId xmlns:p14="http://schemas.microsoft.com/office/powerpoint/2010/main" val="182962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65944" y="429997"/>
            <a:ext cx="6540049" cy="1600200"/>
          </a:xfrm>
        </p:spPr>
        <p:txBody>
          <a:bodyPr>
            <a:normAutofit fontScale="90000"/>
          </a:bodyPr>
          <a:lstStyle/>
          <a:p>
            <a:r>
              <a:rPr lang="en-GB" sz="4900" dirty="0"/>
              <a:t>Radicalisation of students</a:t>
            </a:r>
            <a:br>
              <a:rPr lang="en-GB" sz="3600" dirty="0"/>
            </a:br>
            <a:r>
              <a:rPr lang="en-GB" sz="3600" b="1" dirty="0"/>
              <a:t>    </a:t>
            </a:r>
            <a:r>
              <a:rPr lang="en-GB" sz="2800" b="1" dirty="0"/>
              <a:t> </a:t>
            </a:r>
            <a:br>
              <a:rPr lang="en-GB" sz="2800" dirty="0"/>
            </a:br>
            <a:r>
              <a:rPr lang="en-GB" sz="2800" b="1" dirty="0"/>
              <a:t>	</a:t>
            </a:r>
            <a:br>
              <a:rPr lang="en-GB" sz="2800" b="1" dirty="0"/>
            </a:br>
            <a:endParaRPr lang="en-GB" sz="1300" dirty="0"/>
          </a:p>
        </p:txBody>
      </p:sp>
      <p:pic>
        <p:nvPicPr>
          <p:cNvPr id="7" name="Content Placeholder 6"/>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565944" y="1764633"/>
            <a:ext cx="5943600" cy="3657600"/>
          </a:xfrm>
        </p:spPr>
      </p:pic>
      <p:sp>
        <p:nvSpPr>
          <p:cNvPr id="3" name="TextBox 2">
            <a:extLst>
              <a:ext uri="{FF2B5EF4-FFF2-40B4-BE49-F238E27FC236}">
                <a16:creationId xmlns:a16="http://schemas.microsoft.com/office/drawing/2014/main" id="{FF4A5981-9CC6-4E04-986E-4765F938E4FA}"/>
              </a:ext>
            </a:extLst>
          </p:cNvPr>
          <p:cNvSpPr txBox="1"/>
          <p:nvPr/>
        </p:nvSpPr>
        <p:spPr>
          <a:xfrm>
            <a:off x="565944" y="5630779"/>
            <a:ext cx="4391067" cy="369332"/>
          </a:xfrm>
          <a:prstGeom prst="rect">
            <a:avLst/>
          </a:prstGeom>
          <a:noFill/>
        </p:spPr>
        <p:txBody>
          <a:bodyPr wrap="square" rtlCol="0">
            <a:spAutoFit/>
          </a:bodyPr>
          <a:lstStyle/>
          <a:p>
            <a:r>
              <a:rPr lang="en-GB"/>
              <a:t> africawitness.wordpress.com</a:t>
            </a:r>
            <a:endParaRPr lang="en-GB" dirty="0"/>
          </a:p>
        </p:txBody>
      </p:sp>
    </p:spTree>
    <p:extLst>
      <p:ext uri="{BB962C8B-B14F-4D97-AF65-F5344CB8AC3E}">
        <p14:creationId xmlns:p14="http://schemas.microsoft.com/office/powerpoint/2010/main" val="161103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ED014-D236-4C93-9ECE-91AD586A7084}"/>
              </a:ext>
            </a:extLst>
          </p:cNvPr>
          <p:cNvSpPr>
            <a:spLocks noGrp="1"/>
          </p:cNvSpPr>
          <p:nvPr>
            <p:ph type="title"/>
          </p:nvPr>
        </p:nvSpPr>
        <p:spPr/>
        <p:txBody>
          <a:bodyPr/>
          <a:lstStyle/>
          <a:p>
            <a:r>
              <a:rPr lang="en-GB" dirty="0"/>
              <a:t>The Manchester Bomber</a:t>
            </a:r>
          </a:p>
        </p:txBody>
      </p:sp>
      <p:sp>
        <p:nvSpPr>
          <p:cNvPr id="3" name="Content Placeholder 2">
            <a:extLst>
              <a:ext uri="{FF2B5EF4-FFF2-40B4-BE49-F238E27FC236}">
                <a16:creationId xmlns:a16="http://schemas.microsoft.com/office/drawing/2014/main" id="{8C5200C4-3320-423F-B733-2FBEEC94D516}"/>
              </a:ext>
            </a:extLst>
          </p:cNvPr>
          <p:cNvSpPr>
            <a:spLocks noGrp="1"/>
          </p:cNvSpPr>
          <p:nvPr>
            <p:ph sz="half" idx="1"/>
          </p:nvPr>
        </p:nvSpPr>
        <p:spPr/>
        <p:txBody>
          <a:bodyPr>
            <a:normAutofit fontScale="92500" lnSpcReduction="10000"/>
          </a:bodyPr>
          <a:lstStyle/>
          <a:p>
            <a:r>
              <a:rPr lang="en-GB" dirty="0"/>
              <a:t>Values and Ethos Statement </a:t>
            </a:r>
          </a:p>
          <a:p>
            <a:r>
              <a:rPr lang="en-GB" dirty="0"/>
              <a:t>At Burnage we believe that we must prepare our boys to be the best that they can be in a number of ways. Obviously we want them to achieve the best that they can academically. We must make sure that they learn well in every lesson, every day and achieve their best possible exam results. Whatever your son’s ability, we must help him be his very best.</a:t>
            </a:r>
          </a:p>
          <a:p>
            <a:endParaRPr lang="en-GB" dirty="0"/>
          </a:p>
        </p:txBody>
      </p:sp>
      <p:pic>
        <p:nvPicPr>
          <p:cNvPr id="5" name="Content Placeholder 4">
            <a:extLst>
              <a:ext uri="{FF2B5EF4-FFF2-40B4-BE49-F238E27FC236}">
                <a16:creationId xmlns:a16="http://schemas.microsoft.com/office/drawing/2014/main" id="{E2F39D9C-A569-49AA-8F0E-CE4270E06DB7}"/>
              </a:ext>
            </a:extLst>
          </p:cNvPr>
          <p:cNvPicPr>
            <a:picLocks noGrp="1" noChangeAspect="1"/>
          </p:cNvPicPr>
          <p:nvPr>
            <p:ph sz="half" idx="2"/>
          </p:nvPr>
        </p:nvPicPr>
        <p:blipFill>
          <a:blip r:embed="rId3"/>
          <a:stretch>
            <a:fillRect/>
          </a:stretch>
        </p:blipFill>
        <p:spPr>
          <a:xfrm>
            <a:off x="6019800" y="1427747"/>
            <a:ext cx="5450305" cy="4749216"/>
          </a:xfrm>
          <a:prstGeom prst="rect">
            <a:avLst/>
          </a:prstGeom>
        </p:spPr>
      </p:pic>
    </p:spTree>
    <p:extLst>
      <p:ext uri="{BB962C8B-B14F-4D97-AF65-F5344CB8AC3E}">
        <p14:creationId xmlns:p14="http://schemas.microsoft.com/office/powerpoint/2010/main" val="2370169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walking down a street&#10;&#10;Description generated with very high confidence">
            <a:extLst>
              <a:ext uri="{FF2B5EF4-FFF2-40B4-BE49-F238E27FC236}">
                <a16:creationId xmlns:a16="http://schemas.microsoft.com/office/drawing/2014/main" id="{0CCBC6F4-5C76-4CAF-B543-47AE4297E6EF}"/>
              </a:ext>
            </a:extLst>
          </p:cNvPr>
          <p:cNvPicPr>
            <a:picLocks noChangeAspect="1"/>
          </p:cNvPicPr>
          <p:nvPr/>
        </p:nvPicPr>
        <p:blipFill rotWithShape="1">
          <a:blip r:embed="rId3"/>
          <a:srcRect/>
          <a:stretch/>
        </p:blipFill>
        <p:spPr>
          <a:xfrm>
            <a:off x="-723900" y="0"/>
            <a:ext cx="12915900" cy="6857990"/>
          </a:xfrm>
          <a:prstGeom prst="rect">
            <a:avLst/>
          </a:prstGeom>
        </p:spPr>
      </p:pic>
    </p:spTree>
    <p:extLst>
      <p:ext uri="{BB962C8B-B14F-4D97-AF65-F5344CB8AC3E}">
        <p14:creationId xmlns:p14="http://schemas.microsoft.com/office/powerpoint/2010/main" val="63213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Radicalisation </a:t>
            </a:r>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71074" y="2453299"/>
            <a:ext cx="4539915" cy="2733858"/>
          </a:xfrm>
        </p:spPr>
      </p:pic>
      <p:pic>
        <p:nvPicPr>
          <p:cNvPr id="9" name="Content Placeholder 8"/>
          <p:cNvPicPr>
            <a:picLocks noGrp="1" noChangeAspect="1"/>
          </p:cNvPicPr>
          <p:nvPr>
            <p:ph sz="half" idx="2"/>
          </p:nvPr>
        </p:nvPicPr>
        <p:blipFill>
          <a:blip r:embed="rId4"/>
          <a:stretch>
            <a:fillRect/>
          </a:stretch>
        </p:blipFill>
        <p:spPr>
          <a:xfrm>
            <a:off x="6172200" y="2453298"/>
            <a:ext cx="5181600" cy="3095992"/>
          </a:xfrm>
          <a:prstGeom prst="rect">
            <a:avLst/>
          </a:prstGeom>
        </p:spPr>
      </p:pic>
      <p:sp>
        <p:nvSpPr>
          <p:cNvPr id="3" name="TextBox 2">
            <a:extLst>
              <a:ext uri="{FF2B5EF4-FFF2-40B4-BE49-F238E27FC236}">
                <a16:creationId xmlns:a16="http://schemas.microsoft.com/office/drawing/2014/main" id="{3F929EA5-B88C-4BF4-B66A-A54506D94C4A}"/>
              </a:ext>
            </a:extLst>
          </p:cNvPr>
          <p:cNvSpPr txBox="1"/>
          <p:nvPr/>
        </p:nvSpPr>
        <p:spPr>
          <a:xfrm>
            <a:off x="1171074" y="5549290"/>
            <a:ext cx="3400926" cy="369332"/>
          </a:xfrm>
          <a:prstGeom prst="rect">
            <a:avLst/>
          </a:prstGeom>
          <a:noFill/>
        </p:spPr>
        <p:txBody>
          <a:bodyPr wrap="square" rtlCol="0">
            <a:spAutoFit/>
          </a:bodyPr>
          <a:lstStyle/>
          <a:p>
            <a:r>
              <a:rPr lang="en-GB"/>
              <a:t>www.bbc.co.uk</a:t>
            </a:r>
            <a:endParaRPr lang="en-GB" dirty="0"/>
          </a:p>
        </p:txBody>
      </p:sp>
    </p:spTree>
    <p:extLst>
      <p:ext uri="{BB962C8B-B14F-4D97-AF65-F5344CB8AC3E}">
        <p14:creationId xmlns:p14="http://schemas.microsoft.com/office/powerpoint/2010/main" val="373724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6E301-C082-4BB9-9F3A-E67DCAD7977A}"/>
              </a:ext>
            </a:extLst>
          </p:cNvPr>
          <p:cNvSpPr>
            <a:spLocks noGrp="1"/>
          </p:cNvSpPr>
          <p:nvPr>
            <p:ph type="title"/>
          </p:nvPr>
        </p:nvSpPr>
        <p:spPr>
          <a:xfrm>
            <a:off x="838200" y="365125"/>
            <a:ext cx="10515600" cy="1325563"/>
          </a:xfrm>
        </p:spPr>
        <p:txBody>
          <a:bodyPr/>
          <a:lstStyle/>
          <a:p>
            <a:r>
              <a:rPr lang="en-GB" dirty="0"/>
              <a:t>'Opportunities missed' to stop brothers' Syria deaths</a:t>
            </a:r>
          </a:p>
        </p:txBody>
      </p:sp>
      <p:pic>
        <p:nvPicPr>
          <p:cNvPr id="5" name="Content Placeholder 4" descr="A person posing for the camera&#10;&#10;Description generated with very high confidence">
            <a:extLst>
              <a:ext uri="{FF2B5EF4-FFF2-40B4-BE49-F238E27FC236}">
                <a16:creationId xmlns:a16="http://schemas.microsoft.com/office/drawing/2014/main" id="{779C3632-7548-4229-88E7-6251B1FFAC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52750" y="2234406"/>
            <a:ext cx="6286500" cy="3533775"/>
          </a:xfrm>
        </p:spPr>
      </p:pic>
    </p:spTree>
    <p:extLst>
      <p:ext uri="{BB962C8B-B14F-4D97-AF65-F5344CB8AC3E}">
        <p14:creationId xmlns:p14="http://schemas.microsoft.com/office/powerpoint/2010/main" val="33136641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9087</TotalTime>
  <Words>2556</Words>
  <Application>Microsoft Office PowerPoint</Application>
  <PresentationFormat>Widescreen</PresentationFormat>
  <Paragraphs>189</Paragraphs>
  <Slides>27</Slides>
  <Notes>27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27</vt:i4>
      </vt:variant>
    </vt:vector>
  </HeadingPairs>
  <TitlesOfParts>
    <vt:vector size="34" baseType="lpstr">
      <vt:lpstr>Arial</vt:lpstr>
      <vt:lpstr>Calibri</vt:lpstr>
      <vt:lpstr>Calibri Light</vt:lpstr>
      <vt:lpstr>Tw Cen MT</vt:lpstr>
      <vt:lpstr>Office Theme</vt:lpstr>
      <vt:lpstr>1_Office Theme</vt:lpstr>
      <vt:lpstr>Droplet</vt:lpstr>
      <vt:lpstr>Safeguarding International Schools from Radicalisation.  Schools and their wider communities. AIE Amsterdam 2017 </vt:lpstr>
      <vt:lpstr>Student Radicalisation</vt:lpstr>
      <vt:lpstr> Security in an International School  </vt:lpstr>
      <vt:lpstr>What has changed?</vt:lpstr>
      <vt:lpstr>Radicalisation of students         </vt:lpstr>
      <vt:lpstr>The Manchester Bomber</vt:lpstr>
      <vt:lpstr>PowerPoint Presentation</vt:lpstr>
      <vt:lpstr>Radicalisation </vt:lpstr>
      <vt:lpstr>'Opportunities missed' to stop brothers' Syria deaths</vt:lpstr>
      <vt:lpstr>Student radicalisation under Daesh. The threat from within our schools and communities.</vt:lpstr>
      <vt:lpstr>Extremists and hate crimes</vt:lpstr>
      <vt:lpstr>The lone shooter. Dunblane Massacre 1996</vt:lpstr>
      <vt:lpstr>Why do young people become involved in terrorism?</vt:lpstr>
      <vt:lpstr>Safeguarding our schools</vt:lpstr>
      <vt:lpstr>CONTEST</vt:lpstr>
      <vt:lpstr>The Prevent duty</vt:lpstr>
      <vt:lpstr> Key  documents</vt:lpstr>
      <vt:lpstr>Forget radicalisation in mosques - 'Sheikh Google' is the real threat to young Muslims. </vt:lpstr>
      <vt:lpstr>PowerPoint Presentation</vt:lpstr>
      <vt:lpstr>The Internet as a Terrorist Tool</vt:lpstr>
      <vt:lpstr>         Internet Risk</vt:lpstr>
      <vt:lpstr>School Practices</vt:lpstr>
      <vt:lpstr>Response from schools</vt:lpstr>
      <vt:lpstr>Challenges to the Prevent Strategy</vt:lpstr>
      <vt:lpstr>       Hope in the most peaceful of times</vt:lpstr>
      <vt:lpstr>PowerPoint Presentation</vt:lpstr>
      <vt:lpstr>   Are international schools doing enough to prevent the radicalisation of students?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BASTABLE</dc:creator>
  <cp:lastModifiedBy>JOHN BASTABLE</cp:lastModifiedBy>
  <cp:revision>322</cp:revision>
  <cp:lastPrinted>2017-09-17T18:29:33Z</cp:lastPrinted>
  <dcterms:created xsi:type="dcterms:W3CDTF">2016-02-14T12:14:13Z</dcterms:created>
  <dcterms:modified xsi:type="dcterms:W3CDTF">2017-10-11T13:46:29Z</dcterms:modified>
</cp:coreProperties>
</file>